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74" r:id="rId2"/>
    <p:sldId id="585" r:id="rId3"/>
    <p:sldId id="604" r:id="rId4"/>
    <p:sldId id="439" r:id="rId5"/>
    <p:sldId id="440" r:id="rId6"/>
    <p:sldId id="441" r:id="rId7"/>
    <p:sldId id="605" r:id="rId8"/>
    <p:sldId id="609" r:id="rId9"/>
    <p:sldId id="610" r:id="rId10"/>
    <p:sldId id="606" r:id="rId11"/>
    <p:sldId id="586" r:id="rId12"/>
    <p:sldId id="587" r:id="rId13"/>
    <p:sldId id="588" r:id="rId14"/>
    <p:sldId id="399" r:id="rId15"/>
    <p:sldId id="421" r:id="rId16"/>
    <p:sldId id="589" r:id="rId17"/>
    <p:sldId id="599" r:id="rId18"/>
    <p:sldId id="400" r:id="rId19"/>
    <p:sldId id="401" r:id="rId20"/>
    <p:sldId id="296" r:id="rId21"/>
    <p:sldId id="590" r:id="rId22"/>
    <p:sldId id="426" r:id="rId23"/>
    <p:sldId id="427" r:id="rId24"/>
    <p:sldId id="333" r:id="rId25"/>
    <p:sldId id="299" r:id="rId26"/>
    <p:sldId id="300" r:id="rId27"/>
    <p:sldId id="591" r:id="rId28"/>
    <p:sldId id="592" r:id="rId29"/>
    <p:sldId id="600" r:id="rId30"/>
    <p:sldId id="428" r:id="rId31"/>
    <p:sldId id="601" r:id="rId32"/>
    <p:sldId id="602" r:id="rId33"/>
    <p:sldId id="429" r:id="rId34"/>
    <p:sldId id="315" r:id="rId35"/>
    <p:sldId id="311" r:id="rId36"/>
    <p:sldId id="430" r:id="rId37"/>
    <p:sldId id="403" r:id="rId38"/>
    <p:sldId id="603" r:id="rId39"/>
    <p:sldId id="306" r:id="rId40"/>
    <p:sldId id="304" r:id="rId41"/>
    <p:sldId id="593" r:id="rId42"/>
    <p:sldId id="581" r:id="rId43"/>
    <p:sldId id="607" r:id="rId44"/>
    <p:sldId id="608" r:id="rId45"/>
    <p:sldId id="503" r:id="rId46"/>
    <p:sldId id="321" r:id="rId47"/>
    <p:sldId id="501" r:id="rId48"/>
    <p:sldId id="498" r:id="rId49"/>
    <p:sldId id="323" r:id="rId50"/>
    <p:sldId id="320" r:id="rId51"/>
    <p:sldId id="316" r:id="rId52"/>
    <p:sldId id="404" r:id="rId53"/>
    <p:sldId id="594" r:id="rId54"/>
    <p:sldId id="519" r:id="rId55"/>
    <p:sldId id="520" r:id="rId56"/>
    <p:sldId id="569" r:id="rId57"/>
    <p:sldId id="523" r:id="rId58"/>
    <p:sldId id="571" r:id="rId59"/>
    <p:sldId id="525" r:id="rId60"/>
    <p:sldId id="595" r:id="rId61"/>
    <p:sldId id="574" r:id="rId62"/>
    <p:sldId id="536" r:id="rId63"/>
    <p:sldId id="562" r:id="rId64"/>
    <p:sldId id="578" r:id="rId65"/>
    <p:sldId id="575" r:id="rId66"/>
    <p:sldId id="577" r:id="rId67"/>
    <p:sldId id="598" r:id="rId68"/>
    <p:sldId id="508" r:id="rId69"/>
    <p:sldId id="566" r:id="rId70"/>
    <p:sldId id="509" r:id="rId71"/>
    <p:sldId id="56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465" autoAdjust="0"/>
    <p:restoredTop sz="94270" autoAdjust="0"/>
  </p:normalViewPr>
  <p:slideViewPr>
    <p:cSldViewPr snapToGrid="0">
      <p:cViewPr varScale="1">
        <p:scale>
          <a:sx n="72" d="100"/>
          <a:sy n="72" d="100"/>
        </p:scale>
        <p:origin x="6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F5EA1-28E2-4AEC-8B8C-1EDBCF9FE6B6}" type="doc">
      <dgm:prSet loTypeId="urn:microsoft.com/office/officeart/2005/8/layout/process2" loCatId="process" qsTypeId="urn:microsoft.com/office/officeart/2005/8/quickstyle/simple1" qsCatId="simple" csTypeId="urn:microsoft.com/office/officeart/2005/8/colors/colorful4" csCatId="colorful" phldr="1"/>
      <dgm:spPr/>
    </dgm:pt>
    <dgm:pt modelId="{6AFD1E0E-89F4-48F2-A03A-476E8C07E953}">
      <dgm:prSet phldrT="[文字]" custT="1"/>
      <dgm:spPr/>
      <dgm:t>
        <a:bodyPr/>
        <a:lstStyle/>
        <a:p>
          <a:r>
            <a:rPr lang="en-US" altLang="zh-TW" sz="2400" dirty="0"/>
            <a:t>f-divergence</a:t>
          </a:r>
          <a:endParaRPr lang="zh-TW" altLang="en-US" sz="2400" dirty="0"/>
        </a:p>
      </dgm:t>
    </dgm:pt>
    <dgm:pt modelId="{8FE90A92-07D2-47E0-9F89-9A7C1492F63A}" type="parTrans" cxnId="{C7DC297D-FFEA-4F5A-81EF-8D9046498FAE}">
      <dgm:prSet/>
      <dgm:spPr/>
      <dgm:t>
        <a:bodyPr/>
        <a:lstStyle/>
        <a:p>
          <a:endParaRPr lang="zh-TW" altLang="en-US" sz="2400"/>
        </a:p>
      </dgm:t>
    </dgm:pt>
    <dgm:pt modelId="{E1032D4B-F53C-4059-B684-D5DAA946E49A}" type="sibTrans" cxnId="{C7DC297D-FFEA-4F5A-81EF-8D9046498FAE}">
      <dgm:prSet custT="1"/>
      <dgm:spPr/>
      <dgm:t>
        <a:bodyPr/>
        <a:lstStyle/>
        <a:p>
          <a:endParaRPr lang="zh-TW" altLang="en-US" sz="2400"/>
        </a:p>
      </dgm:t>
    </dgm:pt>
    <dgm:pt modelId="{A155FDA6-25C9-4187-A06D-042AA1884E40}">
      <dgm:prSet phldrT="[文字]" custT="1"/>
      <dgm:spPr/>
      <dgm:t>
        <a:bodyPr/>
        <a:lstStyle/>
        <a:p>
          <a:r>
            <a:rPr lang="en-US" altLang="zh-TW" sz="2400" dirty="0" err="1"/>
            <a:t>Fenchel</a:t>
          </a:r>
          <a:r>
            <a:rPr lang="en-US" altLang="zh-TW" sz="2400" dirty="0"/>
            <a:t> Conjugate</a:t>
          </a:r>
          <a:endParaRPr lang="zh-TW" altLang="en-US" sz="2400" dirty="0"/>
        </a:p>
      </dgm:t>
    </dgm:pt>
    <dgm:pt modelId="{9C03FAD7-1204-442D-B88B-A861088531C4}" type="parTrans" cxnId="{FBA5A63E-F316-4DB8-A053-6C9FD47A272C}">
      <dgm:prSet/>
      <dgm:spPr/>
      <dgm:t>
        <a:bodyPr/>
        <a:lstStyle/>
        <a:p>
          <a:endParaRPr lang="zh-TW" altLang="en-US" sz="2400"/>
        </a:p>
      </dgm:t>
    </dgm:pt>
    <dgm:pt modelId="{D01DE9C1-8312-4C8D-A361-B843A7D649CF}" type="sibTrans" cxnId="{FBA5A63E-F316-4DB8-A053-6C9FD47A272C}">
      <dgm:prSet custT="1"/>
      <dgm:spPr/>
      <dgm:t>
        <a:bodyPr/>
        <a:lstStyle/>
        <a:p>
          <a:endParaRPr lang="zh-TW" altLang="en-US" sz="2400"/>
        </a:p>
      </dgm:t>
    </dgm:pt>
    <dgm:pt modelId="{337745C4-7F68-491A-9977-9B3C90D3C46E}">
      <dgm:prSet phldrT="[文字]" custT="1"/>
      <dgm:spPr/>
      <dgm:t>
        <a:bodyPr/>
        <a:lstStyle/>
        <a:p>
          <a:r>
            <a:rPr lang="en-US" altLang="zh-TW" sz="2400" dirty="0"/>
            <a:t>Connect to GAN</a:t>
          </a:r>
          <a:endParaRPr lang="zh-TW" altLang="en-US" sz="2400" dirty="0"/>
        </a:p>
      </dgm:t>
    </dgm:pt>
    <dgm:pt modelId="{2676D4DF-495A-4090-AFDE-D3B8185E7624}" type="parTrans" cxnId="{C60A3A1C-2940-48C9-97D7-7173FA5A93DE}">
      <dgm:prSet/>
      <dgm:spPr/>
      <dgm:t>
        <a:bodyPr/>
        <a:lstStyle/>
        <a:p>
          <a:endParaRPr lang="zh-TW" altLang="en-US" sz="2400"/>
        </a:p>
      </dgm:t>
    </dgm:pt>
    <dgm:pt modelId="{CEFA5B20-C39A-4E09-958D-2656D9121F40}" type="sibTrans" cxnId="{C60A3A1C-2940-48C9-97D7-7173FA5A93DE}">
      <dgm:prSet/>
      <dgm:spPr/>
      <dgm:t>
        <a:bodyPr/>
        <a:lstStyle/>
        <a:p>
          <a:endParaRPr lang="zh-TW" altLang="en-US" sz="2400"/>
        </a:p>
      </dgm:t>
    </dgm:pt>
    <dgm:pt modelId="{4A11DFF0-E56C-4569-A0FE-E8AA70C8645A}" type="pres">
      <dgm:prSet presAssocID="{4F3F5EA1-28E2-4AEC-8B8C-1EDBCF9FE6B6}" presName="linearFlow" presStyleCnt="0">
        <dgm:presLayoutVars>
          <dgm:resizeHandles val="exact"/>
        </dgm:presLayoutVars>
      </dgm:prSet>
      <dgm:spPr/>
    </dgm:pt>
    <dgm:pt modelId="{239261FA-565C-4AE6-A710-A4ABCEADE8E7}" type="pres">
      <dgm:prSet presAssocID="{6AFD1E0E-89F4-48F2-A03A-476E8C07E953}" presName="node" presStyleLbl="node1" presStyleIdx="0" presStyleCnt="3">
        <dgm:presLayoutVars>
          <dgm:bulletEnabled val="1"/>
        </dgm:presLayoutVars>
      </dgm:prSet>
      <dgm:spPr/>
    </dgm:pt>
    <dgm:pt modelId="{C273545A-B895-480E-9AAA-762236AF1396}" type="pres">
      <dgm:prSet presAssocID="{E1032D4B-F53C-4059-B684-D5DAA946E49A}" presName="sibTrans" presStyleLbl="sibTrans2D1" presStyleIdx="0" presStyleCnt="2"/>
      <dgm:spPr/>
    </dgm:pt>
    <dgm:pt modelId="{2BB19B5F-DF33-49C1-971D-FCDD1825C83B}" type="pres">
      <dgm:prSet presAssocID="{E1032D4B-F53C-4059-B684-D5DAA946E49A}" presName="connectorText" presStyleLbl="sibTrans2D1" presStyleIdx="0" presStyleCnt="2"/>
      <dgm:spPr/>
    </dgm:pt>
    <dgm:pt modelId="{5503E4E2-059C-48A0-93DB-BF2CA3CA2F11}" type="pres">
      <dgm:prSet presAssocID="{A155FDA6-25C9-4187-A06D-042AA1884E40}" presName="node" presStyleLbl="node1" presStyleIdx="1" presStyleCnt="3">
        <dgm:presLayoutVars>
          <dgm:bulletEnabled val="1"/>
        </dgm:presLayoutVars>
      </dgm:prSet>
      <dgm:spPr/>
    </dgm:pt>
    <dgm:pt modelId="{7C2006B9-8711-4CA8-9116-0E1945D3C05F}" type="pres">
      <dgm:prSet presAssocID="{D01DE9C1-8312-4C8D-A361-B843A7D649CF}" presName="sibTrans" presStyleLbl="sibTrans2D1" presStyleIdx="1" presStyleCnt="2"/>
      <dgm:spPr/>
    </dgm:pt>
    <dgm:pt modelId="{DC0DE70F-3289-4432-B807-85CF69D6B109}" type="pres">
      <dgm:prSet presAssocID="{D01DE9C1-8312-4C8D-A361-B843A7D649CF}" presName="connectorText" presStyleLbl="sibTrans2D1" presStyleIdx="1" presStyleCnt="2"/>
      <dgm:spPr/>
    </dgm:pt>
    <dgm:pt modelId="{FD415C15-CB7C-49F1-A0E6-81882284A17F}" type="pres">
      <dgm:prSet presAssocID="{337745C4-7F68-491A-9977-9B3C90D3C46E}" presName="node" presStyleLbl="node1" presStyleIdx="2" presStyleCnt="3">
        <dgm:presLayoutVars>
          <dgm:bulletEnabled val="1"/>
        </dgm:presLayoutVars>
      </dgm:prSet>
      <dgm:spPr/>
    </dgm:pt>
  </dgm:ptLst>
  <dgm:cxnLst>
    <dgm:cxn modelId="{F647171C-EE55-4BEF-A8D4-822E9B1C657B}" type="presOf" srcId="{337745C4-7F68-491A-9977-9B3C90D3C46E}" destId="{FD415C15-CB7C-49F1-A0E6-81882284A17F}" srcOrd="0" destOrd="0" presId="urn:microsoft.com/office/officeart/2005/8/layout/process2"/>
    <dgm:cxn modelId="{C60A3A1C-2940-48C9-97D7-7173FA5A93DE}" srcId="{4F3F5EA1-28E2-4AEC-8B8C-1EDBCF9FE6B6}" destId="{337745C4-7F68-491A-9977-9B3C90D3C46E}" srcOrd="2" destOrd="0" parTransId="{2676D4DF-495A-4090-AFDE-D3B8185E7624}" sibTransId="{CEFA5B20-C39A-4E09-958D-2656D9121F40}"/>
    <dgm:cxn modelId="{FBA5A63E-F316-4DB8-A053-6C9FD47A272C}" srcId="{4F3F5EA1-28E2-4AEC-8B8C-1EDBCF9FE6B6}" destId="{A155FDA6-25C9-4187-A06D-042AA1884E40}" srcOrd="1" destOrd="0" parTransId="{9C03FAD7-1204-442D-B88B-A861088531C4}" sibTransId="{D01DE9C1-8312-4C8D-A361-B843A7D649CF}"/>
    <dgm:cxn modelId="{E750637B-1B27-4121-A628-5BF3F2FED81A}" type="presOf" srcId="{4F3F5EA1-28E2-4AEC-8B8C-1EDBCF9FE6B6}" destId="{4A11DFF0-E56C-4569-A0FE-E8AA70C8645A}" srcOrd="0" destOrd="0" presId="urn:microsoft.com/office/officeart/2005/8/layout/process2"/>
    <dgm:cxn modelId="{C7DC297D-FFEA-4F5A-81EF-8D9046498FAE}" srcId="{4F3F5EA1-28E2-4AEC-8B8C-1EDBCF9FE6B6}" destId="{6AFD1E0E-89F4-48F2-A03A-476E8C07E953}" srcOrd="0" destOrd="0" parTransId="{8FE90A92-07D2-47E0-9F89-9A7C1492F63A}" sibTransId="{E1032D4B-F53C-4059-B684-D5DAA946E49A}"/>
    <dgm:cxn modelId="{19AA55A5-AE89-4E3E-982C-572ECF52E851}" type="presOf" srcId="{E1032D4B-F53C-4059-B684-D5DAA946E49A}" destId="{2BB19B5F-DF33-49C1-971D-FCDD1825C83B}" srcOrd="1" destOrd="0" presId="urn:microsoft.com/office/officeart/2005/8/layout/process2"/>
    <dgm:cxn modelId="{A32E20AA-E13F-449A-9E02-4E02534D501D}" type="presOf" srcId="{D01DE9C1-8312-4C8D-A361-B843A7D649CF}" destId="{7C2006B9-8711-4CA8-9116-0E1945D3C05F}" srcOrd="0" destOrd="0" presId="urn:microsoft.com/office/officeart/2005/8/layout/process2"/>
    <dgm:cxn modelId="{9B2735AC-D326-4546-B6E3-FE31C20306A8}" type="presOf" srcId="{E1032D4B-F53C-4059-B684-D5DAA946E49A}" destId="{C273545A-B895-480E-9AAA-762236AF1396}" srcOrd="0" destOrd="0" presId="urn:microsoft.com/office/officeart/2005/8/layout/process2"/>
    <dgm:cxn modelId="{707C72BB-0E52-44B1-95D3-5CDAE140C196}" type="presOf" srcId="{D01DE9C1-8312-4C8D-A361-B843A7D649CF}" destId="{DC0DE70F-3289-4432-B807-85CF69D6B109}" srcOrd="1" destOrd="0" presId="urn:microsoft.com/office/officeart/2005/8/layout/process2"/>
    <dgm:cxn modelId="{9B56C9C5-A441-4970-93DB-6FD4A8AD5853}" type="presOf" srcId="{A155FDA6-25C9-4187-A06D-042AA1884E40}" destId="{5503E4E2-059C-48A0-93DB-BF2CA3CA2F11}" srcOrd="0" destOrd="0" presId="urn:microsoft.com/office/officeart/2005/8/layout/process2"/>
    <dgm:cxn modelId="{A0B3F2EB-F048-4B0E-99AF-F2DC92D52376}" type="presOf" srcId="{6AFD1E0E-89F4-48F2-A03A-476E8C07E953}" destId="{239261FA-565C-4AE6-A710-A4ABCEADE8E7}" srcOrd="0" destOrd="0" presId="urn:microsoft.com/office/officeart/2005/8/layout/process2"/>
    <dgm:cxn modelId="{71687BC6-C36C-497E-A9AC-C21731B49096}" type="presParOf" srcId="{4A11DFF0-E56C-4569-A0FE-E8AA70C8645A}" destId="{239261FA-565C-4AE6-A710-A4ABCEADE8E7}" srcOrd="0" destOrd="0" presId="urn:microsoft.com/office/officeart/2005/8/layout/process2"/>
    <dgm:cxn modelId="{8B241650-9F38-4BBF-AF0E-300E592B6044}" type="presParOf" srcId="{4A11DFF0-E56C-4569-A0FE-E8AA70C8645A}" destId="{C273545A-B895-480E-9AAA-762236AF1396}" srcOrd="1" destOrd="0" presId="urn:microsoft.com/office/officeart/2005/8/layout/process2"/>
    <dgm:cxn modelId="{6B46DB66-CDC1-4DB2-9EF5-A2ED98D37281}" type="presParOf" srcId="{C273545A-B895-480E-9AAA-762236AF1396}" destId="{2BB19B5F-DF33-49C1-971D-FCDD1825C83B}" srcOrd="0" destOrd="0" presId="urn:microsoft.com/office/officeart/2005/8/layout/process2"/>
    <dgm:cxn modelId="{07B9DC83-A22C-4268-A610-29668FCC19A2}" type="presParOf" srcId="{4A11DFF0-E56C-4569-A0FE-E8AA70C8645A}" destId="{5503E4E2-059C-48A0-93DB-BF2CA3CA2F11}" srcOrd="2" destOrd="0" presId="urn:microsoft.com/office/officeart/2005/8/layout/process2"/>
    <dgm:cxn modelId="{EF537B7E-C039-4234-9038-5EA3F57B9602}" type="presParOf" srcId="{4A11DFF0-E56C-4569-A0FE-E8AA70C8645A}" destId="{7C2006B9-8711-4CA8-9116-0E1945D3C05F}" srcOrd="3" destOrd="0" presId="urn:microsoft.com/office/officeart/2005/8/layout/process2"/>
    <dgm:cxn modelId="{24CEE7B6-AD04-4DFE-8084-D2C9EBE406A9}" type="presParOf" srcId="{7C2006B9-8711-4CA8-9116-0E1945D3C05F}" destId="{DC0DE70F-3289-4432-B807-85CF69D6B109}" srcOrd="0" destOrd="0" presId="urn:microsoft.com/office/officeart/2005/8/layout/process2"/>
    <dgm:cxn modelId="{3C28BF11-0A5E-4683-BED3-7E471B32C4C5}" type="presParOf" srcId="{4A11DFF0-E56C-4569-A0FE-E8AA70C8645A}" destId="{FD415C15-CB7C-49F1-A0E6-81882284A17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3F5EA1-28E2-4AEC-8B8C-1EDBCF9FE6B6}" type="doc">
      <dgm:prSet loTypeId="urn:microsoft.com/office/officeart/2005/8/layout/process2" loCatId="process" qsTypeId="urn:microsoft.com/office/officeart/2005/8/quickstyle/simple1" qsCatId="simple" csTypeId="urn:microsoft.com/office/officeart/2005/8/colors/colorful4" csCatId="colorful" phldr="1"/>
      <dgm:spPr/>
    </dgm:pt>
    <dgm:pt modelId="{6AFD1E0E-89F4-48F2-A03A-476E8C07E953}">
      <dgm:prSet phldrT="[文字]" custT="1"/>
      <dgm:spPr/>
      <dgm:t>
        <a:bodyPr/>
        <a:lstStyle/>
        <a:p>
          <a:r>
            <a:rPr lang="en-US" altLang="zh-TW" sz="2400" dirty="0"/>
            <a:t>f-divergence</a:t>
          </a:r>
          <a:endParaRPr lang="zh-TW" altLang="en-US" sz="2400" dirty="0"/>
        </a:p>
      </dgm:t>
    </dgm:pt>
    <dgm:pt modelId="{8FE90A92-07D2-47E0-9F89-9A7C1492F63A}" type="parTrans" cxnId="{C7DC297D-FFEA-4F5A-81EF-8D9046498FAE}">
      <dgm:prSet/>
      <dgm:spPr/>
      <dgm:t>
        <a:bodyPr/>
        <a:lstStyle/>
        <a:p>
          <a:endParaRPr lang="zh-TW" altLang="en-US" sz="2400"/>
        </a:p>
      </dgm:t>
    </dgm:pt>
    <dgm:pt modelId="{E1032D4B-F53C-4059-B684-D5DAA946E49A}" type="sibTrans" cxnId="{C7DC297D-FFEA-4F5A-81EF-8D9046498FAE}">
      <dgm:prSet custT="1"/>
      <dgm:spPr/>
      <dgm:t>
        <a:bodyPr/>
        <a:lstStyle/>
        <a:p>
          <a:endParaRPr lang="zh-TW" altLang="en-US" sz="2400"/>
        </a:p>
      </dgm:t>
    </dgm:pt>
    <dgm:pt modelId="{A155FDA6-25C9-4187-A06D-042AA1884E40}">
      <dgm:prSet phldrT="[文字]" custT="1"/>
      <dgm:spPr/>
      <dgm:t>
        <a:bodyPr/>
        <a:lstStyle/>
        <a:p>
          <a:r>
            <a:rPr lang="en-US" altLang="zh-TW" sz="2400" dirty="0" err="1"/>
            <a:t>Fenchel</a:t>
          </a:r>
          <a:r>
            <a:rPr lang="en-US" altLang="zh-TW" sz="2400" dirty="0"/>
            <a:t> Conjugate</a:t>
          </a:r>
          <a:endParaRPr lang="zh-TW" altLang="en-US" sz="2400" dirty="0"/>
        </a:p>
      </dgm:t>
    </dgm:pt>
    <dgm:pt modelId="{9C03FAD7-1204-442D-B88B-A861088531C4}" type="parTrans" cxnId="{FBA5A63E-F316-4DB8-A053-6C9FD47A272C}">
      <dgm:prSet/>
      <dgm:spPr/>
      <dgm:t>
        <a:bodyPr/>
        <a:lstStyle/>
        <a:p>
          <a:endParaRPr lang="zh-TW" altLang="en-US" sz="2400"/>
        </a:p>
      </dgm:t>
    </dgm:pt>
    <dgm:pt modelId="{D01DE9C1-8312-4C8D-A361-B843A7D649CF}" type="sibTrans" cxnId="{FBA5A63E-F316-4DB8-A053-6C9FD47A272C}">
      <dgm:prSet custT="1"/>
      <dgm:spPr/>
      <dgm:t>
        <a:bodyPr/>
        <a:lstStyle/>
        <a:p>
          <a:endParaRPr lang="zh-TW" altLang="en-US" sz="2400"/>
        </a:p>
      </dgm:t>
    </dgm:pt>
    <dgm:pt modelId="{337745C4-7F68-491A-9977-9B3C90D3C46E}">
      <dgm:prSet phldrT="[文字]" custT="1"/>
      <dgm:spPr/>
      <dgm:t>
        <a:bodyPr/>
        <a:lstStyle/>
        <a:p>
          <a:r>
            <a:rPr lang="en-US" altLang="zh-TW" sz="2400" dirty="0"/>
            <a:t>Connect to GAN</a:t>
          </a:r>
          <a:endParaRPr lang="zh-TW" altLang="en-US" sz="2400" dirty="0"/>
        </a:p>
      </dgm:t>
    </dgm:pt>
    <dgm:pt modelId="{2676D4DF-495A-4090-AFDE-D3B8185E7624}" type="parTrans" cxnId="{C60A3A1C-2940-48C9-97D7-7173FA5A93DE}">
      <dgm:prSet/>
      <dgm:spPr/>
      <dgm:t>
        <a:bodyPr/>
        <a:lstStyle/>
        <a:p>
          <a:endParaRPr lang="zh-TW" altLang="en-US" sz="2400"/>
        </a:p>
      </dgm:t>
    </dgm:pt>
    <dgm:pt modelId="{CEFA5B20-C39A-4E09-958D-2656D9121F40}" type="sibTrans" cxnId="{C60A3A1C-2940-48C9-97D7-7173FA5A93DE}">
      <dgm:prSet/>
      <dgm:spPr/>
      <dgm:t>
        <a:bodyPr/>
        <a:lstStyle/>
        <a:p>
          <a:endParaRPr lang="zh-TW" altLang="en-US" sz="2400"/>
        </a:p>
      </dgm:t>
    </dgm:pt>
    <dgm:pt modelId="{4A11DFF0-E56C-4569-A0FE-E8AA70C8645A}" type="pres">
      <dgm:prSet presAssocID="{4F3F5EA1-28E2-4AEC-8B8C-1EDBCF9FE6B6}" presName="linearFlow" presStyleCnt="0">
        <dgm:presLayoutVars>
          <dgm:resizeHandles val="exact"/>
        </dgm:presLayoutVars>
      </dgm:prSet>
      <dgm:spPr/>
    </dgm:pt>
    <dgm:pt modelId="{239261FA-565C-4AE6-A710-A4ABCEADE8E7}" type="pres">
      <dgm:prSet presAssocID="{6AFD1E0E-89F4-48F2-A03A-476E8C07E953}" presName="node" presStyleLbl="node1" presStyleIdx="0" presStyleCnt="3">
        <dgm:presLayoutVars>
          <dgm:bulletEnabled val="1"/>
        </dgm:presLayoutVars>
      </dgm:prSet>
      <dgm:spPr/>
    </dgm:pt>
    <dgm:pt modelId="{C273545A-B895-480E-9AAA-762236AF1396}" type="pres">
      <dgm:prSet presAssocID="{E1032D4B-F53C-4059-B684-D5DAA946E49A}" presName="sibTrans" presStyleLbl="sibTrans2D1" presStyleIdx="0" presStyleCnt="2"/>
      <dgm:spPr/>
    </dgm:pt>
    <dgm:pt modelId="{2BB19B5F-DF33-49C1-971D-FCDD1825C83B}" type="pres">
      <dgm:prSet presAssocID="{E1032D4B-F53C-4059-B684-D5DAA946E49A}" presName="connectorText" presStyleLbl="sibTrans2D1" presStyleIdx="0" presStyleCnt="2"/>
      <dgm:spPr/>
    </dgm:pt>
    <dgm:pt modelId="{5503E4E2-059C-48A0-93DB-BF2CA3CA2F11}" type="pres">
      <dgm:prSet presAssocID="{A155FDA6-25C9-4187-A06D-042AA1884E40}" presName="node" presStyleLbl="node1" presStyleIdx="1" presStyleCnt="3">
        <dgm:presLayoutVars>
          <dgm:bulletEnabled val="1"/>
        </dgm:presLayoutVars>
      </dgm:prSet>
      <dgm:spPr/>
    </dgm:pt>
    <dgm:pt modelId="{7C2006B9-8711-4CA8-9116-0E1945D3C05F}" type="pres">
      <dgm:prSet presAssocID="{D01DE9C1-8312-4C8D-A361-B843A7D649CF}" presName="sibTrans" presStyleLbl="sibTrans2D1" presStyleIdx="1" presStyleCnt="2"/>
      <dgm:spPr/>
    </dgm:pt>
    <dgm:pt modelId="{DC0DE70F-3289-4432-B807-85CF69D6B109}" type="pres">
      <dgm:prSet presAssocID="{D01DE9C1-8312-4C8D-A361-B843A7D649CF}" presName="connectorText" presStyleLbl="sibTrans2D1" presStyleIdx="1" presStyleCnt="2"/>
      <dgm:spPr/>
    </dgm:pt>
    <dgm:pt modelId="{FD415C15-CB7C-49F1-A0E6-81882284A17F}" type="pres">
      <dgm:prSet presAssocID="{337745C4-7F68-491A-9977-9B3C90D3C46E}" presName="node" presStyleLbl="node1" presStyleIdx="2" presStyleCnt="3">
        <dgm:presLayoutVars>
          <dgm:bulletEnabled val="1"/>
        </dgm:presLayoutVars>
      </dgm:prSet>
      <dgm:spPr/>
    </dgm:pt>
  </dgm:ptLst>
  <dgm:cxnLst>
    <dgm:cxn modelId="{F647171C-EE55-4BEF-A8D4-822E9B1C657B}" type="presOf" srcId="{337745C4-7F68-491A-9977-9B3C90D3C46E}" destId="{FD415C15-CB7C-49F1-A0E6-81882284A17F}" srcOrd="0" destOrd="0" presId="urn:microsoft.com/office/officeart/2005/8/layout/process2"/>
    <dgm:cxn modelId="{C60A3A1C-2940-48C9-97D7-7173FA5A93DE}" srcId="{4F3F5EA1-28E2-4AEC-8B8C-1EDBCF9FE6B6}" destId="{337745C4-7F68-491A-9977-9B3C90D3C46E}" srcOrd="2" destOrd="0" parTransId="{2676D4DF-495A-4090-AFDE-D3B8185E7624}" sibTransId="{CEFA5B20-C39A-4E09-958D-2656D9121F40}"/>
    <dgm:cxn modelId="{FBA5A63E-F316-4DB8-A053-6C9FD47A272C}" srcId="{4F3F5EA1-28E2-4AEC-8B8C-1EDBCF9FE6B6}" destId="{A155FDA6-25C9-4187-A06D-042AA1884E40}" srcOrd="1" destOrd="0" parTransId="{9C03FAD7-1204-442D-B88B-A861088531C4}" sibTransId="{D01DE9C1-8312-4C8D-A361-B843A7D649CF}"/>
    <dgm:cxn modelId="{E750637B-1B27-4121-A628-5BF3F2FED81A}" type="presOf" srcId="{4F3F5EA1-28E2-4AEC-8B8C-1EDBCF9FE6B6}" destId="{4A11DFF0-E56C-4569-A0FE-E8AA70C8645A}" srcOrd="0" destOrd="0" presId="urn:microsoft.com/office/officeart/2005/8/layout/process2"/>
    <dgm:cxn modelId="{C7DC297D-FFEA-4F5A-81EF-8D9046498FAE}" srcId="{4F3F5EA1-28E2-4AEC-8B8C-1EDBCF9FE6B6}" destId="{6AFD1E0E-89F4-48F2-A03A-476E8C07E953}" srcOrd="0" destOrd="0" parTransId="{8FE90A92-07D2-47E0-9F89-9A7C1492F63A}" sibTransId="{E1032D4B-F53C-4059-B684-D5DAA946E49A}"/>
    <dgm:cxn modelId="{19AA55A5-AE89-4E3E-982C-572ECF52E851}" type="presOf" srcId="{E1032D4B-F53C-4059-B684-D5DAA946E49A}" destId="{2BB19B5F-DF33-49C1-971D-FCDD1825C83B}" srcOrd="1" destOrd="0" presId="urn:microsoft.com/office/officeart/2005/8/layout/process2"/>
    <dgm:cxn modelId="{A32E20AA-E13F-449A-9E02-4E02534D501D}" type="presOf" srcId="{D01DE9C1-8312-4C8D-A361-B843A7D649CF}" destId="{7C2006B9-8711-4CA8-9116-0E1945D3C05F}" srcOrd="0" destOrd="0" presId="urn:microsoft.com/office/officeart/2005/8/layout/process2"/>
    <dgm:cxn modelId="{9B2735AC-D326-4546-B6E3-FE31C20306A8}" type="presOf" srcId="{E1032D4B-F53C-4059-B684-D5DAA946E49A}" destId="{C273545A-B895-480E-9AAA-762236AF1396}" srcOrd="0" destOrd="0" presId="urn:microsoft.com/office/officeart/2005/8/layout/process2"/>
    <dgm:cxn modelId="{707C72BB-0E52-44B1-95D3-5CDAE140C196}" type="presOf" srcId="{D01DE9C1-8312-4C8D-A361-B843A7D649CF}" destId="{DC0DE70F-3289-4432-B807-85CF69D6B109}" srcOrd="1" destOrd="0" presId="urn:microsoft.com/office/officeart/2005/8/layout/process2"/>
    <dgm:cxn modelId="{9B56C9C5-A441-4970-93DB-6FD4A8AD5853}" type="presOf" srcId="{A155FDA6-25C9-4187-A06D-042AA1884E40}" destId="{5503E4E2-059C-48A0-93DB-BF2CA3CA2F11}" srcOrd="0" destOrd="0" presId="urn:microsoft.com/office/officeart/2005/8/layout/process2"/>
    <dgm:cxn modelId="{A0B3F2EB-F048-4B0E-99AF-F2DC92D52376}" type="presOf" srcId="{6AFD1E0E-89F4-48F2-A03A-476E8C07E953}" destId="{239261FA-565C-4AE6-A710-A4ABCEADE8E7}" srcOrd="0" destOrd="0" presId="urn:microsoft.com/office/officeart/2005/8/layout/process2"/>
    <dgm:cxn modelId="{71687BC6-C36C-497E-A9AC-C21731B49096}" type="presParOf" srcId="{4A11DFF0-E56C-4569-A0FE-E8AA70C8645A}" destId="{239261FA-565C-4AE6-A710-A4ABCEADE8E7}" srcOrd="0" destOrd="0" presId="urn:microsoft.com/office/officeart/2005/8/layout/process2"/>
    <dgm:cxn modelId="{8B241650-9F38-4BBF-AF0E-300E592B6044}" type="presParOf" srcId="{4A11DFF0-E56C-4569-A0FE-E8AA70C8645A}" destId="{C273545A-B895-480E-9AAA-762236AF1396}" srcOrd="1" destOrd="0" presId="urn:microsoft.com/office/officeart/2005/8/layout/process2"/>
    <dgm:cxn modelId="{6B46DB66-CDC1-4DB2-9EF5-A2ED98D37281}" type="presParOf" srcId="{C273545A-B895-480E-9AAA-762236AF1396}" destId="{2BB19B5F-DF33-49C1-971D-FCDD1825C83B}" srcOrd="0" destOrd="0" presId="urn:microsoft.com/office/officeart/2005/8/layout/process2"/>
    <dgm:cxn modelId="{07B9DC83-A22C-4268-A610-29668FCC19A2}" type="presParOf" srcId="{4A11DFF0-E56C-4569-A0FE-E8AA70C8645A}" destId="{5503E4E2-059C-48A0-93DB-BF2CA3CA2F11}" srcOrd="2" destOrd="0" presId="urn:microsoft.com/office/officeart/2005/8/layout/process2"/>
    <dgm:cxn modelId="{EF537B7E-C039-4234-9038-5EA3F57B9602}" type="presParOf" srcId="{4A11DFF0-E56C-4569-A0FE-E8AA70C8645A}" destId="{7C2006B9-8711-4CA8-9116-0E1945D3C05F}" srcOrd="3" destOrd="0" presId="urn:microsoft.com/office/officeart/2005/8/layout/process2"/>
    <dgm:cxn modelId="{24CEE7B6-AD04-4DFE-8084-D2C9EBE406A9}" type="presParOf" srcId="{7C2006B9-8711-4CA8-9116-0E1945D3C05F}" destId="{DC0DE70F-3289-4432-B807-85CF69D6B109}" srcOrd="0" destOrd="0" presId="urn:microsoft.com/office/officeart/2005/8/layout/process2"/>
    <dgm:cxn modelId="{3C28BF11-0A5E-4683-BED3-7E471B32C4C5}" type="presParOf" srcId="{4A11DFF0-E56C-4569-A0FE-E8AA70C8645A}" destId="{FD415C15-CB7C-49F1-A0E6-81882284A17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3F5EA1-28E2-4AEC-8B8C-1EDBCF9FE6B6}" type="doc">
      <dgm:prSet loTypeId="urn:microsoft.com/office/officeart/2005/8/layout/process2" loCatId="process" qsTypeId="urn:microsoft.com/office/officeart/2005/8/quickstyle/simple1" qsCatId="simple" csTypeId="urn:microsoft.com/office/officeart/2005/8/colors/colorful4" csCatId="colorful" phldr="1"/>
      <dgm:spPr/>
    </dgm:pt>
    <dgm:pt modelId="{6AFD1E0E-89F4-48F2-A03A-476E8C07E953}">
      <dgm:prSet phldrT="[文字]" custT="1"/>
      <dgm:spPr/>
      <dgm:t>
        <a:bodyPr/>
        <a:lstStyle/>
        <a:p>
          <a:r>
            <a:rPr lang="en-US" altLang="zh-TW" sz="2400" dirty="0"/>
            <a:t>f-divergence</a:t>
          </a:r>
          <a:endParaRPr lang="zh-TW" altLang="en-US" sz="2400" dirty="0"/>
        </a:p>
      </dgm:t>
    </dgm:pt>
    <dgm:pt modelId="{8FE90A92-07D2-47E0-9F89-9A7C1492F63A}" type="parTrans" cxnId="{C7DC297D-FFEA-4F5A-81EF-8D9046498FAE}">
      <dgm:prSet/>
      <dgm:spPr/>
      <dgm:t>
        <a:bodyPr/>
        <a:lstStyle/>
        <a:p>
          <a:endParaRPr lang="zh-TW" altLang="en-US" sz="2400"/>
        </a:p>
      </dgm:t>
    </dgm:pt>
    <dgm:pt modelId="{E1032D4B-F53C-4059-B684-D5DAA946E49A}" type="sibTrans" cxnId="{C7DC297D-FFEA-4F5A-81EF-8D9046498FAE}">
      <dgm:prSet custT="1"/>
      <dgm:spPr/>
      <dgm:t>
        <a:bodyPr/>
        <a:lstStyle/>
        <a:p>
          <a:endParaRPr lang="zh-TW" altLang="en-US" sz="2400"/>
        </a:p>
      </dgm:t>
    </dgm:pt>
    <dgm:pt modelId="{A155FDA6-25C9-4187-A06D-042AA1884E40}">
      <dgm:prSet phldrT="[文字]" custT="1"/>
      <dgm:spPr/>
      <dgm:t>
        <a:bodyPr/>
        <a:lstStyle/>
        <a:p>
          <a:r>
            <a:rPr lang="en-US" altLang="zh-TW" sz="2400" dirty="0" err="1"/>
            <a:t>Fenchel</a:t>
          </a:r>
          <a:r>
            <a:rPr lang="en-US" altLang="zh-TW" sz="2400" dirty="0"/>
            <a:t> Conjugate</a:t>
          </a:r>
          <a:endParaRPr lang="zh-TW" altLang="en-US" sz="2400" dirty="0"/>
        </a:p>
      </dgm:t>
    </dgm:pt>
    <dgm:pt modelId="{9C03FAD7-1204-442D-B88B-A861088531C4}" type="parTrans" cxnId="{FBA5A63E-F316-4DB8-A053-6C9FD47A272C}">
      <dgm:prSet/>
      <dgm:spPr/>
      <dgm:t>
        <a:bodyPr/>
        <a:lstStyle/>
        <a:p>
          <a:endParaRPr lang="zh-TW" altLang="en-US" sz="2400"/>
        </a:p>
      </dgm:t>
    </dgm:pt>
    <dgm:pt modelId="{D01DE9C1-8312-4C8D-A361-B843A7D649CF}" type="sibTrans" cxnId="{FBA5A63E-F316-4DB8-A053-6C9FD47A272C}">
      <dgm:prSet custT="1"/>
      <dgm:spPr/>
      <dgm:t>
        <a:bodyPr/>
        <a:lstStyle/>
        <a:p>
          <a:endParaRPr lang="zh-TW" altLang="en-US" sz="2400"/>
        </a:p>
      </dgm:t>
    </dgm:pt>
    <dgm:pt modelId="{337745C4-7F68-491A-9977-9B3C90D3C46E}">
      <dgm:prSet phldrT="[文字]" custT="1"/>
      <dgm:spPr/>
      <dgm:t>
        <a:bodyPr/>
        <a:lstStyle/>
        <a:p>
          <a:r>
            <a:rPr lang="en-US" altLang="zh-TW" sz="2400" dirty="0"/>
            <a:t>Connect to GAN</a:t>
          </a:r>
          <a:endParaRPr lang="zh-TW" altLang="en-US" sz="2400" dirty="0"/>
        </a:p>
      </dgm:t>
    </dgm:pt>
    <dgm:pt modelId="{2676D4DF-495A-4090-AFDE-D3B8185E7624}" type="parTrans" cxnId="{C60A3A1C-2940-48C9-97D7-7173FA5A93DE}">
      <dgm:prSet/>
      <dgm:spPr/>
      <dgm:t>
        <a:bodyPr/>
        <a:lstStyle/>
        <a:p>
          <a:endParaRPr lang="zh-TW" altLang="en-US" sz="2400"/>
        </a:p>
      </dgm:t>
    </dgm:pt>
    <dgm:pt modelId="{CEFA5B20-C39A-4E09-958D-2656D9121F40}" type="sibTrans" cxnId="{C60A3A1C-2940-48C9-97D7-7173FA5A93DE}">
      <dgm:prSet/>
      <dgm:spPr/>
      <dgm:t>
        <a:bodyPr/>
        <a:lstStyle/>
        <a:p>
          <a:endParaRPr lang="zh-TW" altLang="en-US" sz="2400"/>
        </a:p>
      </dgm:t>
    </dgm:pt>
    <dgm:pt modelId="{4A11DFF0-E56C-4569-A0FE-E8AA70C8645A}" type="pres">
      <dgm:prSet presAssocID="{4F3F5EA1-28E2-4AEC-8B8C-1EDBCF9FE6B6}" presName="linearFlow" presStyleCnt="0">
        <dgm:presLayoutVars>
          <dgm:resizeHandles val="exact"/>
        </dgm:presLayoutVars>
      </dgm:prSet>
      <dgm:spPr/>
    </dgm:pt>
    <dgm:pt modelId="{239261FA-565C-4AE6-A710-A4ABCEADE8E7}" type="pres">
      <dgm:prSet presAssocID="{6AFD1E0E-89F4-48F2-A03A-476E8C07E953}" presName="node" presStyleLbl="node1" presStyleIdx="0" presStyleCnt="3">
        <dgm:presLayoutVars>
          <dgm:bulletEnabled val="1"/>
        </dgm:presLayoutVars>
      </dgm:prSet>
      <dgm:spPr/>
    </dgm:pt>
    <dgm:pt modelId="{C273545A-B895-480E-9AAA-762236AF1396}" type="pres">
      <dgm:prSet presAssocID="{E1032D4B-F53C-4059-B684-D5DAA946E49A}" presName="sibTrans" presStyleLbl="sibTrans2D1" presStyleIdx="0" presStyleCnt="2"/>
      <dgm:spPr/>
    </dgm:pt>
    <dgm:pt modelId="{2BB19B5F-DF33-49C1-971D-FCDD1825C83B}" type="pres">
      <dgm:prSet presAssocID="{E1032D4B-F53C-4059-B684-D5DAA946E49A}" presName="connectorText" presStyleLbl="sibTrans2D1" presStyleIdx="0" presStyleCnt="2"/>
      <dgm:spPr/>
    </dgm:pt>
    <dgm:pt modelId="{5503E4E2-059C-48A0-93DB-BF2CA3CA2F11}" type="pres">
      <dgm:prSet presAssocID="{A155FDA6-25C9-4187-A06D-042AA1884E40}" presName="node" presStyleLbl="node1" presStyleIdx="1" presStyleCnt="3">
        <dgm:presLayoutVars>
          <dgm:bulletEnabled val="1"/>
        </dgm:presLayoutVars>
      </dgm:prSet>
      <dgm:spPr/>
    </dgm:pt>
    <dgm:pt modelId="{7C2006B9-8711-4CA8-9116-0E1945D3C05F}" type="pres">
      <dgm:prSet presAssocID="{D01DE9C1-8312-4C8D-A361-B843A7D649CF}" presName="sibTrans" presStyleLbl="sibTrans2D1" presStyleIdx="1" presStyleCnt="2"/>
      <dgm:spPr/>
    </dgm:pt>
    <dgm:pt modelId="{DC0DE70F-3289-4432-B807-85CF69D6B109}" type="pres">
      <dgm:prSet presAssocID="{D01DE9C1-8312-4C8D-A361-B843A7D649CF}" presName="connectorText" presStyleLbl="sibTrans2D1" presStyleIdx="1" presStyleCnt="2"/>
      <dgm:spPr/>
    </dgm:pt>
    <dgm:pt modelId="{FD415C15-CB7C-49F1-A0E6-81882284A17F}" type="pres">
      <dgm:prSet presAssocID="{337745C4-7F68-491A-9977-9B3C90D3C46E}" presName="node" presStyleLbl="node1" presStyleIdx="2" presStyleCnt="3">
        <dgm:presLayoutVars>
          <dgm:bulletEnabled val="1"/>
        </dgm:presLayoutVars>
      </dgm:prSet>
      <dgm:spPr/>
    </dgm:pt>
  </dgm:ptLst>
  <dgm:cxnLst>
    <dgm:cxn modelId="{F647171C-EE55-4BEF-A8D4-822E9B1C657B}" type="presOf" srcId="{337745C4-7F68-491A-9977-9B3C90D3C46E}" destId="{FD415C15-CB7C-49F1-A0E6-81882284A17F}" srcOrd="0" destOrd="0" presId="urn:microsoft.com/office/officeart/2005/8/layout/process2"/>
    <dgm:cxn modelId="{C60A3A1C-2940-48C9-97D7-7173FA5A93DE}" srcId="{4F3F5EA1-28E2-4AEC-8B8C-1EDBCF9FE6B6}" destId="{337745C4-7F68-491A-9977-9B3C90D3C46E}" srcOrd="2" destOrd="0" parTransId="{2676D4DF-495A-4090-AFDE-D3B8185E7624}" sibTransId="{CEFA5B20-C39A-4E09-958D-2656D9121F40}"/>
    <dgm:cxn modelId="{FBA5A63E-F316-4DB8-A053-6C9FD47A272C}" srcId="{4F3F5EA1-28E2-4AEC-8B8C-1EDBCF9FE6B6}" destId="{A155FDA6-25C9-4187-A06D-042AA1884E40}" srcOrd="1" destOrd="0" parTransId="{9C03FAD7-1204-442D-B88B-A861088531C4}" sibTransId="{D01DE9C1-8312-4C8D-A361-B843A7D649CF}"/>
    <dgm:cxn modelId="{E750637B-1B27-4121-A628-5BF3F2FED81A}" type="presOf" srcId="{4F3F5EA1-28E2-4AEC-8B8C-1EDBCF9FE6B6}" destId="{4A11DFF0-E56C-4569-A0FE-E8AA70C8645A}" srcOrd="0" destOrd="0" presId="urn:microsoft.com/office/officeart/2005/8/layout/process2"/>
    <dgm:cxn modelId="{C7DC297D-FFEA-4F5A-81EF-8D9046498FAE}" srcId="{4F3F5EA1-28E2-4AEC-8B8C-1EDBCF9FE6B6}" destId="{6AFD1E0E-89F4-48F2-A03A-476E8C07E953}" srcOrd="0" destOrd="0" parTransId="{8FE90A92-07D2-47E0-9F89-9A7C1492F63A}" sibTransId="{E1032D4B-F53C-4059-B684-D5DAA946E49A}"/>
    <dgm:cxn modelId="{19AA55A5-AE89-4E3E-982C-572ECF52E851}" type="presOf" srcId="{E1032D4B-F53C-4059-B684-D5DAA946E49A}" destId="{2BB19B5F-DF33-49C1-971D-FCDD1825C83B}" srcOrd="1" destOrd="0" presId="urn:microsoft.com/office/officeart/2005/8/layout/process2"/>
    <dgm:cxn modelId="{A32E20AA-E13F-449A-9E02-4E02534D501D}" type="presOf" srcId="{D01DE9C1-8312-4C8D-A361-B843A7D649CF}" destId="{7C2006B9-8711-4CA8-9116-0E1945D3C05F}" srcOrd="0" destOrd="0" presId="urn:microsoft.com/office/officeart/2005/8/layout/process2"/>
    <dgm:cxn modelId="{9B2735AC-D326-4546-B6E3-FE31C20306A8}" type="presOf" srcId="{E1032D4B-F53C-4059-B684-D5DAA946E49A}" destId="{C273545A-B895-480E-9AAA-762236AF1396}" srcOrd="0" destOrd="0" presId="urn:microsoft.com/office/officeart/2005/8/layout/process2"/>
    <dgm:cxn modelId="{707C72BB-0E52-44B1-95D3-5CDAE140C196}" type="presOf" srcId="{D01DE9C1-8312-4C8D-A361-B843A7D649CF}" destId="{DC0DE70F-3289-4432-B807-85CF69D6B109}" srcOrd="1" destOrd="0" presId="urn:microsoft.com/office/officeart/2005/8/layout/process2"/>
    <dgm:cxn modelId="{9B56C9C5-A441-4970-93DB-6FD4A8AD5853}" type="presOf" srcId="{A155FDA6-25C9-4187-A06D-042AA1884E40}" destId="{5503E4E2-059C-48A0-93DB-BF2CA3CA2F11}" srcOrd="0" destOrd="0" presId="urn:microsoft.com/office/officeart/2005/8/layout/process2"/>
    <dgm:cxn modelId="{A0B3F2EB-F048-4B0E-99AF-F2DC92D52376}" type="presOf" srcId="{6AFD1E0E-89F4-48F2-A03A-476E8C07E953}" destId="{239261FA-565C-4AE6-A710-A4ABCEADE8E7}" srcOrd="0" destOrd="0" presId="urn:microsoft.com/office/officeart/2005/8/layout/process2"/>
    <dgm:cxn modelId="{71687BC6-C36C-497E-A9AC-C21731B49096}" type="presParOf" srcId="{4A11DFF0-E56C-4569-A0FE-E8AA70C8645A}" destId="{239261FA-565C-4AE6-A710-A4ABCEADE8E7}" srcOrd="0" destOrd="0" presId="urn:microsoft.com/office/officeart/2005/8/layout/process2"/>
    <dgm:cxn modelId="{8B241650-9F38-4BBF-AF0E-300E592B6044}" type="presParOf" srcId="{4A11DFF0-E56C-4569-A0FE-E8AA70C8645A}" destId="{C273545A-B895-480E-9AAA-762236AF1396}" srcOrd="1" destOrd="0" presId="urn:microsoft.com/office/officeart/2005/8/layout/process2"/>
    <dgm:cxn modelId="{6B46DB66-CDC1-4DB2-9EF5-A2ED98D37281}" type="presParOf" srcId="{C273545A-B895-480E-9AAA-762236AF1396}" destId="{2BB19B5F-DF33-49C1-971D-FCDD1825C83B}" srcOrd="0" destOrd="0" presId="urn:microsoft.com/office/officeart/2005/8/layout/process2"/>
    <dgm:cxn modelId="{07B9DC83-A22C-4268-A610-29668FCC19A2}" type="presParOf" srcId="{4A11DFF0-E56C-4569-A0FE-E8AA70C8645A}" destId="{5503E4E2-059C-48A0-93DB-BF2CA3CA2F11}" srcOrd="2" destOrd="0" presId="urn:microsoft.com/office/officeart/2005/8/layout/process2"/>
    <dgm:cxn modelId="{EF537B7E-C039-4234-9038-5EA3F57B9602}" type="presParOf" srcId="{4A11DFF0-E56C-4569-A0FE-E8AA70C8645A}" destId="{7C2006B9-8711-4CA8-9116-0E1945D3C05F}" srcOrd="3" destOrd="0" presId="urn:microsoft.com/office/officeart/2005/8/layout/process2"/>
    <dgm:cxn modelId="{24CEE7B6-AD04-4DFE-8084-D2C9EBE406A9}" type="presParOf" srcId="{7C2006B9-8711-4CA8-9116-0E1945D3C05F}" destId="{DC0DE70F-3289-4432-B807-85CF69D6B109}" srcOrd="0" destOrd="0" presId="urn:microsoft.com/office/officeart/2005/8/layout/process2"/>
    <dgm:cxn modelId="{3C28BF11-0A5E-4683-BED3-7E471B32C4C5}" type="presParOf" srcId="{4A11DFF0-E56C-4569-A0FE-E8AA70C8645A}" destId="{FD415C15-CB7C-49F1-A0E6-81882284A17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3F5EA1-28E2-4AEC-8B8C-1EDBCF9FE6B6}" type="doc">
      <dgm:prSet loTypeId="urn:microsoft.com/office/officeart/2005/8/layout/process2" loCatId="process" qsTypeId="urn:microsoft.com/office/officeart/2005/8/quickstyle/simple1" qsCatId="simple" csTypeId="urn:microsoft.com/office/officeart/2005/8/colors/colorful4" csCatId="colorful" phldr="1"/>
      <dgm:spPr/>
    </dgm:pt>
    <dgm:pt modelId="{6AFD1E0E-89F4-48F2-A03A-476E8C07E953}">
      <dgm:prSet phldrT="[文字]" custT="1"/>
      <dgm:spPr/>
      <dgm:t>
        <a:bodyPr/>
        <a:lstStyle/>
        <a:p>
          <a:r>
            <a:rPr lang="en-US" altLang="zh-TW" sz="2400" dirty="0"/>
            <a:t>f-divergence</a:t>
          </a:r>
          <a:endParaRPr lang="zh-TW" altLang="en-US" sz="2400" dirty="0"/>
        </a:p>
      </dgm:t>
    </dgm:pt>
    <dgm:pt modelId="{8FE90A92-07D2-47E0-9F89-9A7C1492F63A}" type="parTrans" cxnId="{C7DC297D-FFEA-4F5A-81EF-8D9046498FAE}">
      <dgm:prSet/>
      <dgm:spPr/>
      <dgm:t>
        <a:bodyPr/>
        <a:lstStyle/>
        <a:p>
          <a:endParaRPr lang="zh-TW" altLang="en-US" sz="2400"/>
        </a:p>
      </dgm:t>
    </dgm:pt>
    <dgm:pt modelId="{E1032D4B-F53C-4059-B684-D5DAA946E49A}" type="sibTrans" cxnId="{C7DC297D-FFEA-4F5A-81EF-8D9046498FAE}">
      <dgm:prSet custT="1"/>
      <dgm:spPr/>
      <dgm:t>
        <a:bodyPr/>
        <a:lstStyle/>
        <a:p>
          <a:endParaRPr lang="zh-TW" altLang="en-US" sz="2400"/>
        </a:p>
      </dgm:t>
    </dgm:pt>
    <dgm:pt modelId="{A155FDA6-25C9-4187-A06D-042AA1884E40}">
      <dgm:prSet phldrT="[文字]" custT="1"/>
      <dgm:spPr/>
      <dgm:t>
        <a:bodyPr/>
        <a:lstStyle/>
        <a:p>
          <a:r>
            <a:rPr lang="en-US" altLang="zh-TW" sz="2400" dirty="0" err="1"/>
            <a:t>Fenchel</a:t>
          </a:r>
          <a:r>
            <a:rPr lang="en-US" altLang="zh-TW" sz="2400" dirty="0"/>
            <a:t> Conjugate</a:t>
          </a:r>
          <a:endParaRPr lang="zh-TW" altLang="en-US" sz="2400" dirty="0"/>
        </a:p>
      </dgm:t>
    </dgm:pt>
    <dgm:pt modelId="{9C03FAD7-1204-442D-B88B-A861088531C4}" type="parTrans" cxnId="{FBA5A63E-F316-4DB8-A053-6C9FD47A272C}">
      <dgm:prSet/>
      <dgm:spPr/>
      <dgm:t>
        <a:bodyPr/>
        <a:lstStyle/>
        <a:p>
          <a:endParaRPr lang="zh-TW" altLang="en-US" sz="2400"/>
        </a:p>
      </dgm:t>
    </dgm:pt>
    <dgm:pt modelId="{D01DE9C1-8312-4C8D-A361-B843A7D649CF}" type="sibTrans" cxnId="{FBA5A63E-F316-4DB8-A053-6C9FD47A272C}">
      <dgm:prSet custT="1"/>
      <dgm:spPr/>
      <dgm:t>
        <a:bodyPr/>
        <a:lstStyle/>
        <a:p>
          <a:endParaRPr lang="zh-TW" altLang="en-US" sz="2400"/>
        </a:p>
      </dgm:t>
    </dgm:pt>
    <dgm:pt modelId="{337745C4-7F68-491A-9977-9B3C90D3C46E}">
      <dgm:prSet phldrT="[文字]" custT="1"/>
      <dgm:spPr/>
      <dgm:t>
        <a:bodyPr/>
        <a:lstStyle/>
        <a:p>
          <a:r>
            <a:rPr lang="en-US" altLang="zh-TW" sz="2400" dirty="0"/>
            <a:t>Connect to GAN</a:t>
          </a:r>
          <a:endParaRPr lang="zh-TW" altLang="en-US" sz="2400" dirty="0"/>
        </a:p>
      </dgm:t>
    </dgm:pt>
    <dgm:pt modelId="{2676D4DF-495A-4090-AFDE-D3B8185E7624}" type="parTrans" cxnId="{C60A3A1C-2940-48C9-97D7-7173FA5A93DE}">
      <dgm:prSet/>
      <dgm:spPr/>
      <dgm:t>
        <a:bodyPr/>
        <a:lstStyle/>
        <a:p>
          <a:endParaRPr lang="zh-TW" altLang="en-US" sz="2400"/>
        </a:p>
      </dgm:t>
    </dgm:pt>
    <dgm:pt modelId="{CEFA5B20-C39A-4E09-958D-2656D9121F40}" type="sibTrans" cxnId="{C60A3A1C-2940-48C9-97D7-7173FA5A93DE}">
      <dgm:prSet/>
      <dgm:spPr/>
      <dgm:t>
        <a:bodyPr/>
        <a:lstStyle/>
        <a:p>
          <a:endParaRPr lang="zh-TW" altLang="en-US" sz="2400"/>
        </a:p>
      </dgm:t>
    </dgm:pt>
    <dgm:pt modelId="{4A11DFF0-E56C-4569-A0FE-E8AA70C8645A}" type="pres">
      <dgm:prSet presAssocID="{4F3F5EA1-28E2-4AEC-8B8C-1EDBCF9FE6B6}" presName="linearFlow" presStyleCnt="0">
        <dgm:presLayoutVars>
          <dgm:resizeHandles val="exact"/>
        </dgm:presLayoutVars>
      </dgm:prSet>
      <dgm:spPr/>
    </dgm:pt>
    <dgm:pt modelId="{239261FA-565C-4AE6-A710-A4ABCEADE8E7}" type="pres">
      <dgm:prSet presAssocID="{6AFD1E0E-89F4-48F2-A03A-476E8C07E953}" presName="node" presStyleLbl="node1" presStyleIdx="0" presStyleCnt="3">
        <dgm:presLayoutVars>
          <dgm:bulletEnabled val="1"/>
        </dgm:presLayoutVars>
      </dgm:prSet>
      <dgm:spPr/>
    </dgm:pt>
    <dgm:pt modelId="{C273545A-B895-480E-9AAA-762236AF1396}" type="pres">
      <dgm:prSet presAssocID="{E1032D4B-F53C-4059-B684-D5DAA946E49A}" presName="sibTrans" presStyleLbl="sibTrans2D1" presStyleIdx="0" presStyleCnt="2"/>
      <dgm:spPr/>
    </dgm:pt>
    <dgm:pt modelId="{2BB19B5F-DF33-49C1-971D-FCDD1825C83B}" type="pres">
      <dgm:prSet presAssocID="{E1032D4B-F53C-4059-B684-D5DAA946E49A}" presName="connectorText" presStyleLbl="sibTrans2D1" presStyleIdx="0" presStyleCnt="2"/>
      <dgm:spPr/>
    </dgm:pt>
    <dgm:pt modelId="{5503E4E2-059C-48A0-93DB-BF2CA3CA2F11}" type="pres">
      <dgm:prSet presAssocID="{A155FDA6-25C9-4187-A06D-042AA1884E40}" presName="node" presStyleLbl="node1" presStyleIdx="1" presStyleCnt="3">
        <dgm:presLayoutVars>
          <dgm:bulletEnabled val="1"/>
        </dgm:presLayoutVars>
      </dgm:prSet>
      <dgm:spPr/>
    </dgm:pt>
    <dgm:pt modelId="{7C2006B9-8711-4CA8-9116-0E1945D3C05F}" type="pres">
      <dgm:prSet presAssocID="{D01DE9C1-8312-4C8D-A361-B843A7D649CF}" presName="sibTrans" presStyleLbl="sibTrans2D1" presStyleIdx="1" presStyleCnt="2"/>
      <dgm:spPr/>
    </dgm:pt>
    <dgm:pt modelId="{DC0DE70F-3289-4432-B807-85CF69D6B109}" type="pres">
      <dgm:prSet presAssocID="{D01DE9C1-8312-4C8D-A361-B843A7D649CF}" presName="connectorText" presStyleLbl="sibTrans2D1" presStyleIdx="1" presStyleCnt="2"/>
      <dgm:spPr/>
    </dgm:pt>
    <dgm:pt modelId="{FD415C15-CB7C-49F1-A0E6-81882284A17F}" type="pres">
      <dgm:prSet presAssocID="{337745C4-7F68-491A-9977-9B3C90D3C46E}" presName="node" presStyleLbl="node1" presStyleIdx="2" presStyleCnt="3">
        <dgm:presLayoutVars>
          <dgm:bulletEnabled val="1"/>
        </dgm:presLayoutVars>
      </dgm:prSet>
      <dgm:spPr/>
    </dgm:pt>
  </dgm:ptLst>
  <dgm:cxnLst>
    <dgm:cxn modelId="{F647171C-EE55-4BEF-A8D4-822E9B1C657B}" type="presOf" srcId="{337745C4-7F68-491A-9977-9B3C90D3C46E}" destId="{FD415C15-CB7C-49F1-A0E6-81882284A17F}" srcOrd="0" destOrd="0" presId="urn:microsoft.com/office/officeart/2005/8/layout/process2"/>
    <dgm:cxn modelId="{C60A3A1C-2940-48C9-97D7-7173FA5A93DE}" srcId="{4F3F5EA1-28E2-4AEC-8B8C-1EDBCF9FE6B6}" destId="{337745C4-7F68-491A-9977-9B3C90D3C46E}" srcOrd="2" destOrd="0" parTransId="{2676D4DF-495A-4090-AFDE-D3B8185E7624}" sibTransId="{CEFA5B20-C39A-4E09-958D-2656D9121F40}"/>
    <dgm:cxn modelId="{FBA5A63E-F316-4DB8-A053-6C9FD47A272C}" srcId="{4F3F5EA1-28E2-4AEC-8B8C-1EDBCF9FE6B6}" destId="{A155FDA6-25C9-4187-A06D-042AA1884E40}" srcOrd="1" destOrd="0" parTransId="{9C03FAD7-1204-442D-B88B-A861088531C4}" sibTransId="{D01DE9C1-8312-4C8D-A361-B843A7D649CF}"/>
    <dgm:cxn modelId="{E750637B-1B27-4121-A628-5BF3F2FED81A}" type="presOf" srcId="{4F3F5EA1-28E2-4AEC-8B8C-1EDBCF9FE6B6}" destId="{4A11DFF0-E56C-4569-A0FE-E8AA70C8645A}" srcOrd="0" destOrd="0" presId="urn:microsoft.com/office/officeart/2005/8/layout/process2"/>
    <dgm:cxn modelId="{C7DC297D-FFEA-4F5A-81EF-8D9046498FAE}" srcId="{4F3F5EA1-28E2-4AEC-8B8C-1EDBCF9FE6B6}" destId="{6AFD1E0E-89F4-48F2-A03A-476E8C07E953}" srcOrd="0" destOrd="0" parTransId="{8FE90A92-07D2-47E0-9F89-9A7C1492F63A}" sibTransId="{E1032D4B-F53C-4059-B684-D5DAA946E49A}"/>
    <dgm:cxn modelId="{19AA55A5-AE89-4E3E-982C-572ECF52E851}" type="presOf" srcId="{E1032D4B-F53C-4059-B684-D5DAA946E49A}" destId="{2BB19B5F-DF33-49C1-971D-FCDD1825C83B}" srcOrd="1" destOrd="0" presId="urn:microsoft.com/office/officeart/2005/8/layout/process2"/>
    <dgm:cxn modelId="{A32E20AA-E13F-449A-9E02-4E02534D501D}" type="presOf" srcId="{D01DE9C1-8312-4C8D-A361-B843A7D649CF}" destId="{7C2006B9-8711-4CA8-9116-0E1945D3C05F}" srcOrd="0" destOrd="0" presId="urn:microsoft.com/office/officeart/2005/8/layout/process2"/>
    <dgm:cxn modelId="{9B2735AC-D326-4546-B6E3-FE31C20306A8}" type="presOf" srcId="{E1032D4B-F53C-4059-B684-D5DAA946E49A}" destId="{C273545A-B895-480E-9AAA-762236AF1396}" srcOrd="0" destOrd="0" presId="urn:microsoft.com/office/officeart/2005/8/layout/process2"/>
    <dgm:cxn modelId="{707C72BB-0E52-44B1-95D3-5CDAE140C196}" type="presOf" srcId="{D01DE9C1-8312-4C8D-A361-B843A7D649CF}" destId="{DC0DE70F-3289-4432-B807-85CF69D6B109}" srcOrd="1" destOrd="0" presId="urn:microsoft.com/office/officeart/2005/8/layout/process2"/>
    <dgm:cxn modelId="{9B56C9C5-A441-4970-93DB-6FD4A8AD5853}" type="presOf" srcId="{A155FDA6-25C9-4187-A06D-042AA1884E40}" destId="{5503E4E2-059C-48A0-93DB-BF2CA3CA2F11}" srcOrd="0" destOrd="0" presId="urn:microsoft.com/office/officeart/2005/8/layout/process2"/>
    <dgm:cxn modelId="{A0B3F2EB-F048-4B0E-99AF-F2DC92D52376}" type="presOf" srcId="{6AFD1E0E-89F4-48F2-A03A-476E8C07E953}" destId="{239261FA-565C-4AE6-A710-A4ABCEADE8E7}" srcOrd="0" destOrd="0" presId="urn:microsoft.com/office/officeart/2005/8/layout/process2"/>
    <dgm:cxn modelId="{71687BC6-C36C-497E-A9AC-C21731B49096}" type="presParOf" srcId="{4A11DFF0-E56C-4569-A0FE-E8AA70C8645A}" destId="{239261FA-565C-4AE6-A710-A4ABCEADE8E7}" srcOrd="0" destOrd="0" presId="urn:microsoft.com/office/officeart/2005/8/layout/process2"/>
    <dgm:cxn modelId="{8B241650-9F38-4BBF-AF0E-300E592B6044}" type="presParOf" srcId="{4A11DFF0-E56C-4569-A0FE-E8AA70C8645A}" destId="{C273545A-B895-480E-9AAA-762236AF1396}" srcOrd="1" destOrd="0" presId="urn:microsoft.com/office/officeart/2005/8/layout/process2"/>
    <dgm:cxn modelId="{6B46DB66-CDC1-4DB2-9EF5-A2ED98D37281}" type="presParOf" srcId="{C273545A-B895-480E-9AAA-762236AF1396}" destId="{2BB19B5F-DF33-49C1-971D-FCDD1825C83B}" srcOrd="0" destOrd="0" presId="urn:microsoft.com/office/officeart/2005/8/layout/process2"/>
    <dgm:cxn modelId="{07B9DC83-A22C-4268-A610-29668FCC19A2}" type="presParOf" srcId="{4A11DFF0-E56C-4569-A0FE-E8AA70C8645A}" destId="{5503E4E2-059C-48A0-93DB-BF2CA3CA2F11}" srcOrd="2" destOrd="0" presId="urn:microsoft.com/office/officeart/2005/8/layout/process2"/>
    <dgm:cxn modelId="{EF537B7E-C039-4234-9038-5EA3F57B9602}" type="presParOf" srcId="{4A11DFF0-E56C-4569-A0FE-E8AA70C8645A}" destId="{7C2006B9-8711-4CA8-9116-0E1945D3C05F}" srcOrd="3" destOrd="0" presId="urn:microsoft.com/office/officeart/2005/8/layout/process2"/>
    <dgm:cxn modelId="{24CEE7B6-AD04-4DFE-8084-D2C9EBE406A9}" type="presParOf" srcId="{7C2006B9-8711-4CA8-9116-0E1945D3C05F}" destId="{DC0DE70F-3289-4432-B807-85CF69D6B109}" srcOrd="0" destOrd="0" presId="urn:microsoft.com/office/officeart/2005/8/layout/process2"/>
    <dgm:cxn modelId="{3C28BF11-0A5E-4683-BED3-7E471B32C4C5}" type="presParOf" srcId="{4A11DFF0-E56C-4569-A0FE-E8AA70C8645A}" destId="{FD415C15-CB7C-49F1-A0E6-81882284A17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3F5EA1-28E2-4AEC-8B8C-1EDBCF9FE6B6}" type="doc">
      <dgm:prSet loTypeId="urn:microsoft.com/office/officeart/2005/8/layout/process2" loCatId="process" qsTypeId="urn:microsoft.com/office/officeart/2005/8/quickstyle/simple1" qsCatId="simple" csTypeId="urn:microsoft.com/office/officeart/2005/8/colors/colorful4" csCatId="colorful" phldr="1"/>
      <dgm:spPr/>
    </dgm:pt>
    <dgm:pt modelId="{6AFD1E0E-89F4-48F2-A03A-476E8C07E953}">
      <dgm:prSet phldrT="[文字]" custT="1"/>
      <dgm:spPr/>
      <dgm:t>
        <a:bodyPr/>
        <a:lstStyle/>
        <a:p>
          <a:r>
            <a:rPr lang="en-US" altLang="zh-TW" sz="2400" dirty="0"/>
            <a:t>Original version</a:t>
          </a:r>
        </a:p>
        <a:p>
          <a:r>
            <a:rPr lang="en-US" altLang="zh-TW" sz="2400" dirty="0"/>
            <a:t>(weight clipping)</a:t>
          </a:r>
          <a:endParaRPr lang="zh-TW" altLang="en-US" sz="2400" dirty="0"/>
        </a:p>
      </dgm:t>
    </dgm:pt>
    <dgm:pt modelId="{8FE90A92-07D2-47E0-9F89-9A7C1492F63A}" type="parTrans" cxnId="{C7DC297D-FFEA-4F5A-81EF-8D9046498FAE}">
      <dgm:prSet/>
      <dgm:spPr/>
      <dgm:t>
        <a:bodyPr/>
        <a:lstStyle/>
        <a:p>
          <a:endParaRPr lang="zh-TW" altLang="en-US" sz="2400"/>
        </a:p>
      </dgm:t>
    </dgm:pt>
    <dgm:pt modelId="{E1032D4B-F53C-4059-B684-D5DAA946E49A}" type="sibTrans" cxnId="{C7DC297D-FFEA-4F5A-81EF-8D9046498FAE}">
      <dgm:prSet custT="1"/>
      <dgm:spPr/>
      <dgm:t>
        <a:bodyPr/>
        <a:lstStyle/>
        <a:p>
          <a:endParaRPr lang="zh-TW" altLang="en-US" sz="2400"/>
        </a:p>
      </dgm:t>
    </dgm:pt>
    <dgm:pt modelId="{A155FDA6-25C9-4187-A06D-042AA1884E40}">
      <dgm:prSet phldrT="[文字]" custT="1"/>
      <dgm:spPr/>
      <dgm:t>
        <a:bodyPr/>
        <a:lstStyle/>
        <a:p>
          <a:r>
            <a:rPr lang="en-US" altLang="zh-TW" sz="2400" dirty="0"/>
            <a:t>Improved version</a:t>
          </a:r>
        </a:p>
        <a:p>
          <a:r>
            <a:rPr lang="en-US" altLang="zh-TW" sz="2400" dirty="0"/>
            <a:t>(gradient penalty)</a:t>
          </a:r>
          <a:endParaRPr lang="zh-TW" altLang="en-US" sz="2400" dirty="0"/>
        </a:p>
      </dgm:t>
    </dgm:pt>
    <dgm:pt modelId="{9C03FAD7-1204-442D-B88B-A861088531C4}" type="parTrans" cxnId="{FBA5A63E-F316-4DB8-A053-6C9FD47A272C}">
      <dgm:prSet/>
      <dgm:spPr/>
      <dgm:t>
        <a:bodyPr/>
        <a:lstStyle/>
        <a:p>
          <a:endParaRPr lang="zh-TW" altLang="en-US" sz="2400"/>
        </a:p>
      </dgm:t>
    </dgm:pt>
    <dgm:pt modelId="{D01DE9C1-8312-4C8D-A361-B843A7D649CF}" type="sibTrans" cxnId="{FBA5A63E-F316-4DB8-A053-6C9FD47A272C}">
      <dgm:prSet custT="1"/>
      <dgm:spPr/>
      <dgm:t>
        <a:bodyPr/>
        <a:lstStyle/>
        <a:p>
          <a:endParaRPr lang="zh-TW" altLang="en-US" sz="2400"/>
        </a:p>
      </dgm:t>
    </dgm:pt>
    <dgm:pt modelId="{4A11DFF0-E56C-4569-A0FE-E8AA70C8645A}" type="pres">
      <dgm:prSet presAssocID="{4F3F5EA1-28E2-4AEC-8B8C-1EDBCF9FE6B6}" presName="linearFlow" presStyleCnt="0">
        <dgm:presLayoutVars>
          <dgm:resizeHandles val="exact"/>
        </dgm:presLayoutVars>
      </dgm:prSet>
      <dgm:spPr/>
    </dgm:pt>
    <dgm:pt modelId="{239261FA-565C-4AE6-A710-A4ABCEADE8E7}" type="pres">
      <dgm:prSet presAssocID="{6AFD1E0E-89F4-48F2-A03A-476E8C07E953}" presName="node" presStyleLbl="node1" presStyleIdx="0" presStyleCnt="2">
        <dgm:presLayoutVars>
          <dgm:bulletEnabled val="1"/>
        </dgm:presLayoutVars>
      </dgm:prSet>
      <dgm:spPr/>
    </dgm:pt>
    <dgm:pt modelId="{C273545A-B895-480E-9AAA-762236AF1396}" type="pres">
      <dgm:prSet presAssocID="{E1032D4B-F53C-4059-B684-D5DAA946E49A}" presName="sibTrans" presStyleLbl="sibTrans2D1" presStyleIdx="0" presStyleCnt="1"/>
      <dgm:spPr/>
    </dgm:pt>
    <dgm:pt modelId="{2BB19B5F-DF33-49C1-971D-FCDD1825C83B}" type="pres">
      <dgm:prSet presAssocID="{E1032D4B-F53C-4059-B684-D5DAA946E49A}" presName="connectorText" presStyleLbl="sibTrans2D1" presStyleIdx="0" presStyleCnt="1"/>
      <dgm:spPr/>
    </dgm:pt>
    <dgm:pt modelId="{5503E4E2-059C-48A0-93DB-BF2CA3CA2F11}" type="pres">
      <dgm:prSet presAssocID="{A155FDA6-25C9-4187-A06D-042AA1884E40}" presName="node" presStyleLbl="node1" presStyleIdx="1" presStyleCnt="2">
        <dgm:presLayoutVars>
          <dgm:bulletEnabled val="1"/>
        </dgm:presLayoutVars>
      </dgm:prSet>
      <dgm:spPr/>
    </dgm:pt>
  </dgm:ptLst>
  <dgm:cxnLst>
    <dgm:cxn modelId="{FBA5A63E-F316-4DB8-A053-6C9FD47A272C}" srcId="{4F3F5EA1-28E2-4AEC-8B8C-1EDBCF9FE6B6}" destId="{A155FDA6-25C9-4187-A06D-042AA1884E40}" srcOrd="1" destOrd="0" parTransId="{9C03FAD7-1204-442D-B88B-A861088531C4}" sibTransId="{D01DE9C1-8312-4C8D-A361-B843A7D649CF}"/>
    <dgm:cxn modelId="{E750637B-1B27-4121-A628-5BF3F2FED81A}" type="presOf" srcId="{4F3F5EA1-28E2-4AEC-8B8C-1EDBCF9FE6B6}" destId="{4A11DFF0-E56C-4569-A0FE-E8AA70C8645A}" srcOrd="0" destOrd="0" presId="urn:microsoft.com/office/officeart/2005/8/layout/process2"/>
    <dgm:cxn modelId="{C7DC297D-FFEA-4F5A-81EF-8D9046498FAE}" srcId="{4F3F5EA1-28E2-4AEC-8B8C-1EDBCF9FE6B6}" destId="{6AFD1E0E-89F4-48F2-A03A-476E8C07E953}" srcOrd="0" destOrd="0" parTransId="{8FE90A92-07D2-47E0-9F89-9A7C1492F63A}" sibTransId="{E1032D4B-F53C-4059-B684-D5DAA946E49A}"/>
    <dgm:cxn modelId="{19AA55A5-AE89-4E3E-982C-572ECF52E851}" type="presOf" srcId="{E1032D4B-F53C-4059-B684-D5DAA946E49A}" destId="{2BB19B5F-DF33-49C1-971D-FCDD1825C83B}" srcOrd="1" destOrd="0" presId="urn:microsoft.com/office/officeart/2005/8/layout/process2"/>
    <dgm:cxn modelId="{9B2735AC-D326-4546-B6E3-FE31C20306A8}" type="presOf" srcId="{E1032D4B-F53C-4059-B684-D5DAA946E49A}" destId="{C273545A-B895-480E-9AAA-762236AF1396}" srcOrd="0" destOrd="0" presId="urn:microsoft.com/office/officeart/2005/8/layout/process2"/>
    <dgm:cxn modelId="{9B56C9C5-A441-4970-93DB-6FD4A8AD5853}" type="presOf" srcId="{A155FDA6-25C9-4187-A06D-042AA1884E40}" destId="{5503E4E2-059C-48A0-93DB-BF2CA3CA2F11}" srcOrd="0" destOrd="0" presId="urn:microsoft.com/office/officeart/2005/8/layout/process2"/>
    <dgm:cxn modelId="{A0B3F2EB-F048-4B0E-99AF-F2DC92D52376}" type="presOf" srcId="{6AFD1E0E-89F4-48F2-A03A-476E8C07E953}" destId="{239261FA-565C-4AE6-A710-A4ABCEADE8E7}" srcOrd="0" destOrd="0" presId="urn:microsoft.com/office/officeart/2005/8/layout/process2"/>
    <dgm:cxn modelId="{71687BC6-C36C-497E-A9AC-C21731B49096}" type="presParOf" srcId="{4A11DFF0-E56C-4569-A0FE-E8AA70C8645A}" destId="{239261FA-565C-4AE6-A710-A4ABCEADE8E7}" srcOrd="0" destOrd="0" presId="urn:microsoft.com/office/officeart/2005/8/layout/process2"/>
    <dgm:cxn modelId="{8B241650-9F38-4BBF-AF0E-300E592B6044}" type="presParOf" srcId="{4A11DFF0-E56C-4569-A0FE-E8AA70C8645A}" destId="{C273545A-B895-480E-9AAA-762236AF1396}" srcOrd="1" destOrd="0" presId="urn:microsoft.com/office/officeart/2005/8/layout/process2"/>
    <dgm:cxn modelId="{6B46DB66-CDC1-4DB2-9EF5-A2ED98D37281}" type="presParOf" srcId="{C273545A-B895-480E-9AAA-762236AF1396}" destId="{2BB19B5F-DF33-49C1-971D-FCDD1825C83B}" srcOrd="0" destOrd="0" presId="urn:microsoft.com/office/officeart/2005/8/layout/process2"/>
    <dgm:cxn modelId="{07B9DC83-A22C-4268-A610-29668FCC19A2}" type="presParOf" srcId="{4A11DFF0-E56C-4569-A0FE-E8AA70C8645A}" destId="{5503E4E2-059C-48A0-93DB-BF2CA3CA2F11}"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3F5EA1-28E2-4AEC-8B8C-1EDBCF9FE6B6}" type="doc">
      <dgm:prSet loTypeId="urn:microsoft.com/office/officeart/2005/8/layout/process2" loCatId="process" qsTypeId="urn:microsoft.com/office/officeart/2005/8/quickstyle/simple1" qsCatId="simple" csTypeId="urn:microsoft.com/office/officeart/2005/8/colors/colorful4" csCatId="colorful" phldr="1"/>
      <dgm:spPr/>
    </dgm:pt>
    <dgm:pt modelId="{6AFD1E0E-89F4-48F2-A03A-476E8C07E953}">
      <dgm:prSet phldrT="[文字]" custT="1"/>
      <dgm:spPr/>
      <dgm:t>
        <a:bodyPr/>
        <a:lstStyle/>
        <a:p>
          <a:r>
            <a:rPr lang="en-US" altLang="zh-TW" sz="2400" dirty="0"/>
            <a:t>Original version</a:t>
          </a:r>
        </a:p>
        <a:p>
          <a:r>
            <a:rPr lang="en-US" altLang="zh-TW" sz="2400" dirty="0"/>
            <a:t>(weight clipping)</a:t>
          </a:r>
          <a:endParaRPr lang="zh-TW" altLang="en-US" sz="2400" dirty="0"/>
        </a:p>
      </dgm:t>
    </dgm:pt>
    <dgm:pt modelId="{8FE90A92-07D2-47E0-9F89-9A7C1492F63A}" type="parTrans" cxnId="{C7DC297D-FFEA-4F5A-81EF-8D9046498FAE}">
      <dgm:prSet/>
      <dgm:spPr/>
      <dgm:t>
        <a:bodyPr/>
        <a:lstStyle/>
        <a:p>
          <a:endParaRPr lang="zh-TW" altLang="en-US" sz="2400"/>
        </a:p>
      </dgm:t>
    </dgm:pt>
    <dgm:pt modelId="{E1032D4B-F53C-4059-B684-D5DAA946E49A}" type="sibTrans" cxnId="{C7DC297D-FFEA-4F5A-81EF-8D9046498FAE}">
      <dgm:prSet custT="1"/>
      <dgm:spPr/>
      <dgm:t>
        <a:bodyPr/>
        <a:lstStyle/>
        <a:p>
          <a:endParaRPr lang="zh-TW" altLang="en-US" sz="2400"/>
        </a:p>
      </dgm:t>
    </dgm:pt>
    <dgm:pt modelId="{A155FDA6-25C9-4187-A06D-042AA1884E40}">
      <dgm:prSet phldrT="[文字]" custT="1"/>
      <dgm:spPr/>
      <dgm:t>
        <a:bodyPr/>
        <a:lstStyle/>
        <a:p>
          <a:r>
            <a:rPr lang="en-US" altLang="zh-TW" sz="2400" dirty="0"/>
            <a:t>Improved version</a:t>
          </a:r>
        </a:p>
        <a:p>
          <a:r>
            <a:rPr lang="en-US" altLang="zh-TW" sz="2400" dirty="0"/>
            <a:t>(gradient penalty)</a:t>
          </a:r>
          <a:endParaRPr lang="zh-TW" altLang="en-US" sz="2400" dirty="0"/>
        </a:p>
      </dgm:t>
    </dgm:pt>
    <dgm:pt modelId="{9C03FAD7-1204-442D-B88B-A861088531C4}" type="parTrans" cxnId="{FBA5A63E-F316-4DB8-A053-6C9FD47A272C}">
      <dgm:prSet/>
      <dgm:spPr/>
      <dgm:t>
        <a:bodyPr/>
        <a:lstStyle/>
        <a:p>
          <a:endParaRPr lang="zh-TW" altLang="en-US" sz="2400"/>
        </a:p>
      </dgm:t>
    </dgm:pt>
    <dgm:pt modelId="{D01DE9C1-8312-4C8D-A361-B843A7D649CF}" type="sibTrans" cxnId="{FBA5A63E-F316-4DB8-A053-6C9FD47A272C}">
      <dgm:prSet custT="1"/>
      <dgm:spPr/>
      <dgm:t>
        <a:bodyPr/>
        <a:lstStyle/>
        <a:p>
          <a:endParaRPr lang="zh-TW" altLang="en-US" sz="2400"/>
        </a:p>
      </dgm:t>
    </dgm:pt>
    <dgm:pt modelId="{4A11DFF0-E56C-4569-A0FE-E8AA70C8645A}" type="pres">
      <dgm:prSet presAssocID="{4F3F5EA1-28E2-4AEC-8B8C-1EDBCF9FE6B6}" presName="linearFlow" presStyleCnt="0">
        <dgm:presLayoutVars>
          <dgm:resizeHandles val="exact"/>
        </dgm:presLayoutVars>
      </dgm:prSet>
      <dgm:spPr/>
    </dgm:pt>
    <dgm:pt modelId="{239261FA-565C-4AE6-A710-A4ABCEADE8E7}" type="pres">
      <dgm:prSet presAssocID="{6AFD1E0E-89F4-48F2-A03A-476E8C07E953}" presName="node" presStyleLbl="node1" presStyleIdx="0" presStyleCnt="2">
        <dgm:presLayoutVars>
          <dgm:bulletEnabled val="1"/>
        </dgm:presLayoutVars>
      </dgm:prSet>
      <dgm:spPr/>
    </dgm:pt>
    <dgm:pt modelId="{C273545A-B895-480E-9AAA-762236AF1396}" type="pres">
      <dgm:prSet presAssocID="{E1032D4B-F53C-4059-B684-D5DAA946E49A}" presName="sibTrans" presStyleLbl="sibTrans2D1" presStyleIdx="0" presStyleCnt="1"/>
      <dgm:spPr/>
    </dgm:pt>
    <dgm:pt modelId="{2BB19B5F-DF33-49C1-971D-FCDD1825C83B}" type="pres">
      <dgm:prSet presAssocID="{E1032D4B-F53C-4059-B684-D5DAA946E49A}" presName="connectorText" presStyleLbl="sibTrans2D1" presStyleIdx="0" presStyleCnt="1"/>
      <dgm:spPr/>
    </dgm:pt>
    <dgm:pt modelId="{5503E4E2-059C-48A0-93DB-BF2CA3CA2F11}" type="pres">
      <dgm:prSet presAssocID="{A155FDA6-25C9-4187-A06D-042AA1884E40}" presName="node" presStyleLbl="node1" presStyleIdx="1" presStyleCnt="2">
        <dgm:presLayoutVars>
          <dgm:bulletEnabled val="1"/>
        </dgm:presLayoutVars>
      </dgm:prSet>
      <dgm:spPr/>
    </dgm:pt>
  </dgm:ptLst>
  <dgm:cxnLst>
    <dgm:cxn modelId="{FBA5A63E-F316-4DB8-A053-6C9FD47A272C}" srcId="{4F3F5EA1-28E2-4AEC-8B8C-1EDBCF9FE6B6}" destId="{A155FDA6-25C9-4187-A06D-042AA1884E40}" srcOrd="1" destOrd="0" parTransId="{9C03FAD7-1204-442D-B88B-A861088531C4}" sibTransId="{D01DE9C1-8312-4C8D-A361-B843A7D649CF}"/>
    <dgm:cxn modelId="{E750637B-1B27-4121-A628-5BF3F2FED81A}" type="presOf" srcId="{4F3F5EA1-28E2-4AEC-8B8C-1EDBCF9FE6B6}" destId="{4A11DFF0-E56C-4569-A0FE-E8AA70C8645A}" srcOrd="0" destOrd="0" presId="urn:microsoft.com/office/officeart/2005/8/layout/process2"/>
    <dgm:cxn modelId="{C7DC297D-FFEA-4F5A-81EF-8D9046498FAE}" srcId="{4F3F5EA1-28E2-4AEC-8B8C-1EDBCF9FE6B6}" destId="{6AFD1E0E-89F4-48F2-A03A-476E8C07E953}" srcOrd="0" destOrd="0" parTransId="{8FE90A92-07D2-47E0-9F89-9A7C1492F63A}" sibTransId="{E1032D4B-F53C-4059-B684-D5DAA946E49A}"/>
    <dgm:cxn modelId="{19AA55A5-AE89-4E3E-982C-572ECF52E851}" type="presOf" srcId="{E1032D4B-F53C-4059-B684-D5DAA946E49A}" destId="{2BB19B5F-DF33-49C1-971D-FCDD1825C83B}" srcOrd="1" destOrd="0" presId="urn:microsoft.com/office/officeart/2005/8/layout/process2"/>
    <dgm:cxn modelId="{9B2735AC-D326-4546-B6E3-FE31C20306A8}" type="presOf" srcId="{E1032D4B-F53C-4059-B684-D5DAA946E49A}" destId="{C273545A-B895-480E-9AAA-762236AF1396}" srcOrd="0" destOrd="0" presId="urn:microsoft.com/office/officeart/2005/8/layout/process2"/>
    <dgm:cxn modelId="{9B56C9C5-A441-4970-93DB-6FD4A8AD5853}" type="presOf" srcId="{A155FDA6-25C9-4187-A06D-042AA1884E40}" destId="{5503E4E2-059C-48A0-93DB-BF2CA3CA2F11}" srcOrd="0" destOrd="0" presId="urn:microsoft.com/office/officeart/2005/8/layout/process2"/>
    <dgm:cxn modelId="{A0B3F2EB-F048-4B0E-99AF-F2DC92D52376}" type="presOf" srcId="{6AFD1E0E-89F4-48F2-A03A-476E8C07E953}" destId="{239261FA-565C-4AE6-A710-A4ABCEADE8E7}" srcOrd="0" destOrd="0" presId="urn:microsoft.com/office/officeart/2005/8/layout/process2"/>
    <dgm:cxn modelId="{71687BC6-C36C-497E-A9AC-C21731B49096}" type="presParOf" srcId="{4A11DFF0-E56C-4569-A0FE-E8AA70C8645A}" destId="{239261FA-565C-4AE6-A710-A4ABCEADE8E7}" srcOrd="0" destOrd="0" presId="urn:microsoft.com/office/officeart/2005/8/layout/process2"/>
    <dgm:cxn modelId="{8B241650-9F38-4BBF-AF0E-300E592B6044}" type="presParOf" srcId="{4A11DFF0-E56C-4569-A0FE-E8AA70C8645A}" destId="{C273545A-B895-480E-9AAA-762236AF1396}" srcOrd="1" destOrd="0" presId="urn:microsoft.com/office/officeart/2005/8/layout/process2"/>
    <dgm:cxn modelId="{6B46DB66-CDC1-4DB2-9EF5-A2ED98D37281}" type="presParOf" srcId="{C273545A-B895-480E-9AAA-762236AF1396}" destId="{2BB19B5F-DF33-49C1-971D-FCDD1825C83B}" srcOrd="0" destOrd="0" presId="urn:microsoft.com/office/officeart/2005/8/layout/process2"/>
    <dgm:cxn modelId="{07B9DC83-A22C-4268-A610-29668FCC19A2}" type="presParOf" srcId="{4A11DFF0-E56C-4569-A0FE-E8AA70C8645A}" destId="{5503E4E2-059C-48A0-93DB-BF2CA3CA2F11}"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3F5EA1-28E2-4AEC-8B8C-1EDBCF9FE6B6}" type="doc">
      <dgm:prSet loTypeId="urn:microsoft.com/office/officeart/2005/8/layout/process2" loCatId="process" qsTypeId="urn:microsoft.com/office/officeart/2005/8/quickstyle/simple1" qsCatId="simple" csTypeId="urn:microsoft.com/office/officeart/2005/8/colors/colorful4" csCatId="colorful" phldr="1"/>
      <dgm:spPr/>
    </dgm:pt>
    <dgm:pt modelId="{6AFD1E0E-89F4-48F2-A03A-476E8C07E953}">
      <dgm:prSet phldrT="[文字]" custT="1"/>
      <dgm:spPr/>
      <dgm:t>
        <a:bodyPr/>
        <a:lstStyle/>
        <a:p>
          <a:r>
            <a:rPr lang="en-US" altLang="zh-TW" sz="2400" dirty="0"/>
            <a:t>Original version</a:t>
          </a:r>
        </a:p>
        <a:p>
          <a:r>
            <a:rPr lang="en-US" altLang="zh-TW" sz="2400" dirty="0"/>
            <a:t>(weight clipping)</a:t>
          </a:r>
          <a:endParaRPr lang="zh-TW" altLang="en-US" sz="2400" dirty="0"/>
        </a:p>
      </dgm:t>
    </dgm:pt>
    <dgm:pt modelId="{8FE90A92-07D2-47E0-9F89-9A7C1492F63A}" type="parTrans" cxnId="{C7DC297D-FFEA-4F5A-81EF-8D9046498FAE}">
      <dgm:prSet/>
      <dgm:spPr/>
      <dgm:t>
        <a:bodyPr/>
        <a:lstStyle/>
        <a:p>
          <a:endParaRPr lang="zh-TW" altLang="en-US" sz="2400"/>
        </a:p>
      </dgm:t>
    </dgm:pt>
    <dgm:pt modelId="{E1032D4B-F53C-4059-B684-D5DAA946E49A}" type="sibTrans" cxnId="{C7DC297D-FFEA-4F5A-81EF-8D9046498FAE}">
      <dgm:prSet custT="1"/>
      <dgm:spPr/>
      <dgm:t>
        <a:bodyPr/>
        <a:lstStyle/>
        <a:p>
          <a:endParaRPr lang="zh-TW" altLang="en-US" sz="2400"/>
        </a:p>
      </dgm:t>
    </dgm:pt>
    <dgm:pt modelId="{A155FDA6-25C9-4187-A06D-042AA1884E40}">
      <dgm:prSet phldrT="[文字]" custT="1"/>
      <dgm:spPr/>
      <dgm:t>
        <a:bodyPr/>
        <a:lstStyle/>
        <a:p>
          <a:r>
            <a:rPr lang="en-US" altLang="zh-TW" sz="2400" dirty="0"/>
            <a:t>Improved version</a:t>
          </a:r>
        </a:p>
        <a:p>
          <a:r>
            <a:rPr lang="en-US" altLang="zh-TW" sz="2400" dirty="0"/>
            <a:t>(gradient penalty)</a:t>
          </a:r>
          <a:endParaRPr lang="zh-TW" altLang="en-US" sz="2400" dirty="0"/>
        </a:p>
      </dgm:t>
    </dgm:pt>
    <dgm:pt modelId="{9C03FAD7-1204-442D-B88B-A861088531C4}" type="parTrans" cxnId="{FBA5A63E-F316-4DB8-A053-6C9FD47A272C}">
      <dgm:prSet/>
      <dgm:spPr/>
      <dgm:t>
        <a:bodyPr/>
        <a:lstStyle/>
        <a:p>
          <a:endParaRPr lang="zh-TW" altLang="en-US" sz="2400"/>
        </a:p>
      </dgm:t>
    </dgm:pt>
    <dgm:pt modelId="{D01DE9C1-8312-4C8D-A361-B843A7D649CF}" type="sibTrans" cxnId="{FBA5A63E-F316-4DB8-A053-6C9FD47A272C}">
      <dgm:prSet custT="1"/>
      <dgm:spPr/>
      <dgm:t>
        <a:bodyPr/>
        <a:lstStyle/>
        <a:p>
          <a:endParaRPr lang="zh-TW" altLang="en-US" sz="2400"/>
        </a:p>
      </dgm:t>
    </dgm:pt>
    <dgm:pt modelId="{4A11DFF0-E56C-4569-A0FE-E8AA70C8645A}" type="pres">
      <dgm:prSet presAssocID="{4F3F5EA1-28E2-4AEC-8B8C-1EDBCF9FE6B6}" presName="linearFlow" presStyleCnt="0">
        <dgm:presLayoutVars>
          <dgm:resizeHandles val="exact"/>
        </dgm:presLayoutVars>
      </dgm:prSet>
      <dgm:spPr/>
    </dgm:pt>
    <dgm:pt modelId="{239261FA-565C-4AE6-A710-A4ABCEADE8E7}" type="pres">
      <dgm:prSet presAssocID="{6AFD1E0E-89F4-48F2-A03A-476E8C07E953}" presName="node" presStyleLbl="node1" presStyleIdx="0" presStyleCnt="2">
        <dgm:presLayoutVars>
          <dgm:bulletEnabled val="1"/>
        </dgm:presLayoutVars>
      </dgm:prSet>
      <dgm:spPr/>
    </dgm:pt>
    <dgm:pt modelId="{C273545A-B895-480E-9AAA-762236AF1396}" type="pres">
      <dgm:prSet presAssocID="{E1032D4B-F53C-4059-B684-D5DAA946E49A}" presName="sibTrans" presStyleLbl="sibTrans2D1" presStyleIdx="0" presStyleCnt="1"/>
      <dgm:spPr/>
    </dgm:pt>
    <dgm:pt modelId="{2BB19B5F-DF33-49C1-971D-FCDD1825C83B}" type="pres">
      <dgm:prSet presAssocID="{E1032D4B-F53C-4059-B684-D5DAA946E49A}" presName="connectorText" presStyleLbl="sibTrans2D1" presStyleIdx="0" presStyleCnt="1"/>
      <dgm:spPr/>
    </dgm:pt>
    <dgm:pt modelId="{5503E4E2-059C-48A0-93DB-BF2CA3CA2F11}" type="pres">
      <dgm:prSet presAssocID="{A155FDA6-25C9-4187-A06D-042AA1884E40}" presName="node" presStyleLbl="node1" presStyleIdx="1" presStyleCnt="2">
        <dgm:presLayoutVars>
          <dgm:bulletEnabled val="1"/>
        </dgm:presLayoutVars>
      </dgm:prSet>
      <dgm:spPr/>
    </dgm:pt>
  </dgm:ptLst>
  <dgm:cxnLst>
    <dgm:cxn modelId="{FBA5A63E-F316-4DB8-A053-6C9FD47A272C}" srcId="{4F3F5EA1-28E2-4AEC-8B8C-1EDBCF9FE6B6}" destId="{A155FDA6-25C9-4187-A06D-042AA1884E40}" srcOrd="1" destOrd="0" parTransId="{9C03FAD7-1204-442D-B88B-A861088531C4}" sibTransId="{D01DE9C1-8312-4C8D-A361-B843A7D649CF}"/>
    <dgm:cxn modelId="{E750637B-1B27-4121-A628-5BF3F2FED81A}" type="presOf" srcId="{4F3F5EA1-28E2-4AEC-8B8C-1EDBCF9FE6B6}" destId="{4A11DFF0-E56C-4569-A0FE-E8AA70C8645A}" srcOrd="0" destOrd="0" presId="urn:microsoft.com/office/officeart/2005/8/layout/process2"/>
    <dgm:cxn modelId="{C7DC297D-FFEA-4F5A-81EF-8D9046498FAE}" srcId="{4F3F5EA1-28E2-4AEC-8B8C-1EDBCF9FE6B6}" destId="{6AFD1E0E-89F4-48F2-A03A-476E8C07E953}" srcOrd="0" destOrd="0" parTransId="{8FE90A92-07D2-47E0-9F89-9A7C1492F63A}" sibTransId="{E1032D4B-F53C-4059-B684-D5DAA946E49A}"/>
    <dgm:cxn modelId="{19AA55A5-AE89-4E3E-982C-572ECF52E851}" type="presOf" srcId="{E1032D4B-F53C-4059-B684-D5DAA946E49A}" destId="{2BB19B5F-DF33-49C1-971D-FCDD1825C83B}" srcOrd="1" destOrd="0" presId="urn:microsoft.com/office/officeart/2005/8/layout/process2"/>
    <dgm:cxn modelId="{9B2735AC-D326-4546-B6E3-FE31C20306A8}" type="presOf" srcId="{E1032D4B-F53C-4059-B684-D5DAA946E49A}" destId="{C273545A-B895-480E-9AAA-762236AF1396}" srcOrd="0" destOrd="0" presId="urn:microsoft.com/office/officeart/2005/8/layout/process2"/>
    <dgm:cxn modelId="{9B56C9C5-A441-4970-93DB-6FD4A8AD5853}" type="presOf" srcId="{A155FDA6-25C9-4187-A06D-042AA1884E40}" destId="{5503E4E2-059C-48A0-93DB-BF2CA3CA2F11}" srcOrd="0" destOrd="0" presId="urn:microsoft.com/office/officeart/2005/8/layout/process2"/>
    <dgm:cxn modelId="{A0B3F2EB-F048-4B0E-99AF-F2DC92D52376}" type="presOf" srcId="{6AFD1E0E-89F4-48F2-A03A-476E8C07E953}" destId="{239261FA-565C-4AE6-A710-A4ABCEADE8E7}" srcOrd="0" destOrd="0" presId="urn:microsoft.com/office/officeart/2005/8/layout/process2"/>
    <dgm:cxn modelId="{71687BC6-C36C-497E-A9AC-C21731B49096}" type="presParOf" srcId="{4A11DFF0-E56C-4569-A0FE-E8AA70C8645A}" destId="{239261FA-565C-4AE6-A710-A4ABCEADE8E7}" srcOrd="0" destOrd="0" presId="urn:microsoft.com/office/officeart/2005/8/layout/process2"/>
    <dgm:cxn modelId="{8B241650-9F38-4BBF-AF0E-300E592B6044}" type="presParOf" srcId="{4A11DFF0-E56C-4569-A0FE-E8AA70C8645A}" destId="{C273545A-B895-480E-9AAA-762236AF1396}" srcOrd="1" destOrd="0" presId="urn:microsoft.com/office/officeart/2005/8/layout/process2"/>
    <dgm:cxn modelId="{6B46DB66-CDC1-4DB2-9EF5-A2ED98D37281}" type="presParOf" srcId="{C273545A-B895-480E-9AAA-762236AF1396}" destId="{2BB19B5F-DF33-49C1-971D-FCDD1825C83B}" srcOrd="0" destOrd="0" presId="urn:microsoft.com/office/officeart/2005/8/layout/process2"/>
    <dgm:cxn modelId="{07B9DC83-A22C-4268-A610-29668FCC19A2}" type="presParOf" srcId="{4A11DFF0-E56C-4569-A0FE-E8AA70C8645A}" destId="{5503E4E2-059C-48A0-93DB-BF2CA3CA2F11}"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61FA-565C-4AE6-A710-A4ABCEADE8E7}">
      <dsp:nvSpPr>
        <dsp:cNvPr id="0" name=""/>
        <dsp:cNvSpPr/>
      </dsp:nvSpPr>
      <dsp:spPr>
        <a:xfrm>
          <a:off x="288396" y="0"/>
          <a:ext cx="2508219" cy="6328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f-divergence</a:t>
          </a:r>
          <a:endParaRPr lang="zh-TW" altLang="en-US" sz="2400" kern="1200" dirty="0"/>
        </a:p>
      </dsp:txBody>
      <dsp:txXfrm>
        <a:off x="306931" y="18535"/>
        <a:ext cx="2471149" cy="595763"/>
      </dsp:txXfrm>
    </dsp:sp>
    <dsp:sp modelId="{C273545A-B895-480E-9AAA-762236AF1396}">
      <dsp:nvSpPr>
        <dsp:cNvPr id="0" name=""/>
        <dsp:cNvSpPr/>
      </dsp:nvSpPr>
      <dsp:spPr>
        <a:xfrm rot="5400000">
          <a:off x="1423850" y="648654"/>
          <a:ext cx="237312" cy="28477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672385"/>
        <a:ext cx="170864" cy="166118"/>
      </dsp:txXfrm>
    </dsp:sp>
    <dsp:sp modelId="{5503E4E2-059C-48A0-93DB-BF2CA3CA2F11}">
      <dsp:nvSpPr>
        <dsp:cNvPr id="0" name=""/>
        <dsp:cNvSpPr/>
      </dsp:nvSpPr>
      <dsp:spPr>
        <a:xfrm>
          <a:off x="288396" y="949249"/>
          <a:ext cx="2508219" cy="632833"/>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err="1"/>
            <a:t>Fenchel</a:t>
          </a:r>
          <a:r>
            <a:rPr lang="en-US" altLang="zh-TW" sz="2400" kern="1200" dirty="0"/>
            <a:t> Conjugate</a:t>
          </a:r>
          <a:endParaRPr lang="zh-TW" altLang="en-US" sz="2400" kern="1200" dirty="0"/>
        </a:p>
      </dsp:txBody>
      <dsp:txXfrm>
        <a:off x="306931" y="967784"/>
        <a:ext cx="2471149" cy="595763"/>
      </dsp:txXfrm>
    </dsp:sp>
    <dsp:sp modelId="{7C2006B9-8711-4CA8-9116-0E1945D3C05F}">
      <dsp:nvSpPr>
        <dsp:cNvPr id="0" name=""/>
        <dsp:cNvSpPr/>
      </dsp:nvSpPr>
      <dsp:spPr>
        <a:xfrm rot="5400000">
          <a:off x="1423850" y="1597903"/>
          <a:ext cx="237312" cy="28477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1621634"/>
        <a:ext cx="170864" cy="166118"/>
      </dsp:txXfrm>
    </dsp:sp>
    <dsp:sp modelId="{FD415C15-CB7C-49F1-A0E6-81882284A17F}">
      <dsp:nvSpPr>
        <dsp:cNvPr id="0" name=""/>
        <dsp:cNvSpPr/>
      </dsp:nvSpPr>
      <dsp:spPr>
        <a:xfrm>
          <a:off x="288396" y="1898499"/>
          <a:ext cx="2508219" cy="63283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Connect to GAN</a:t>
          </a:r>
          <a:endParaRPr lang="zh-TW" altLang="en-US" sz="2400" kern="1200" dirty="0"/>
        </a:p>
      </dsp:txBody>
      <dsp:txXfrm>
        <a:off x="306931" y="1917034"/>
        <a:ext cx="2471149" cy="595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61FA-565C-4AE6-A710-A4ABCEADE8E7}">
      <dsp:nvSpPr>
        <dsp:cNvPr id="0" name=""/>
        <dsp:cNvSpPr/>
      </dsp:nvSpPr>
      <dsp:spPr>
        <a:xfrm>
          <a:off x="288396" y="0"/>
          <a:ext cx="2508219" cy="6328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f-divergence</a:t>
          </a:r>
          <a:endParaRPr lang="zh-TW" altLang="en-US" sz="2400" kern="1200" dirty="0"/>
        </a:p>
      </dsp:txBody>
      <dsp:txXfrm>
        <a:off x="306931" y="18535"/>
        <a:ext cx="2471149" cy="595763"/>
      </dsp:txXfrm>
    </dsp:sp>
    <dsp:sp modelId="{C273545A-B895-480E-9AAA-762236AF1396}">
      <dsp:nvSpPr>
        <dsp:cNvPr id="0" name=""/>
        <dsp:cNvSpPr/>
      </dsp:nvSpPr>
      <dsp:spPr>
        <a:xfrm rot="5400000">
          <a:off x="1423850" y="648654"/>
          <a:ext cx="237312" cy="28477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672385"/>
        <a:ext cx="170864" cy="166118"/>
      </dsp:txXfrm>
    </dsp:sp>
    <dsp:sp modelId="{5503E4E2-059C-48A0-93DB-BF2CA3CA2F11}">
      <dsp:nvSpPr>
        <dsp:cNvPr id="0" name=""/>
        <dsp:cNvSpPr/>
      </dsp:nvSpPr>
      <dsp:spPr>
        <a:xfrm>
          <a:off x="288396" y="949249"/>
          <a:ext cx="2508219" cy="632833"/>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err="1"/>
            <a:t>Fenchel</a:t>
          </a:r>
          <a:r>
            <a:rPr lang="en-US" altLang="zh-TW" sz="2400" kern="1200" dirty="0"/>
            <a:t> Conjugate</a:t>
          </a:r>
          <a:endParaRPr lang="zh-TW" altLang="en-US" sz="2400" kern="1200" dirty="0"/>
        </a:p>
      </dsp:txBody>
      <dsp:txXfrm>
        <a:off x="306931" y="967784"/>
        <a:ext cx="2471149" cy="595763"/>
      </dsp:txXfrm>
    </dsp:sp>
    <dsp:sp modelId="{7C2006B9-8711-4CA8-9116-0E1945D3C05F}">
      <dsp:nvSpPr>
        <dsp:cNvPr id="0" name=""/>
        <dsp:cNvSpPr/>
      </dsp:nvSpPr>
      <dsp:spPr>
        <a:xfrm rot="5400000">
          <a:off x="1423850" y="1597903"/>
          <a:ext cx="237312" cy="28477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1621634"/>
        <a:ext cx="170864" cy="166118"/>
      </dsp:txXfrm>
    </dsp:sp>
    <dsp:sp modelId="{FD415C15-CB7C-49F1-A0E6-81882284A17F}">
      <dsp:nvSpPr>
        <dsp:cNvPr id="0" name=""/>
        <dsp:cNvSpPr/>
      </dsp:nvSpPr>
      <dsp:spPr>
        <a:xfrm>
          <a:off x="288396" y="1898499"/>
          <a:ext cx="2508219" cy="63283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Connect to GAN</a:t>
          </a:r>
          <a:endParaRPr lang="zh-TW" altLang="en-US" sz="2400" kern="1200" dirty="0"/>
        </a:p>
      </dsp:txBody>
      <dsp:txXfrm>
        <a:off x="306931" y="1917034"/>
        <a:ext cx="2471149" cy="595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61FA-565C-4AE6-A710-A4ABCEADE8E7}">
      <dsp:nvSpPr>
        <dsp:cNvPr id="0" name=""/>
        <dsp:cNvSpPr/>
      </dsp:nvSpPr>
      <dsp:spPr>
        <a:xfrm>
          <a:off x="288396" y="0"/>
          <a:ext cx="2508219" cy="6328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f-divergence</a:t>
          </a:r>
          <a:endParaRPr lang="zh-TW" altLang="en-US" sz="2400" kern="1200" dirty="0"/>
        </a:p>
      </dsp:txBody>
      <dsp:txXfrm>
        <a:off x="306931" y="18535"/>
        <a:ext cx="2471149" cy="595763"/>
      </dsp:txXfrm>
    </dsp:sp>
    <dsp:sp modelId="{C273545A-B895-480E-9AAA-762236AF1396}">
      <dsp:nvSpPr>
        <dsp:cNvPr id="0" name=""/>
        <dsp:cNvSpPr/>
      </dsp:nvSpPr>
      <dsp:spPr>
        <a:xfrm rot="5400000">
          <a:off x="1423850" y="648654"/>
          <a:ext cx="237312" cy="28477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672385"/>
        <a:ext cx="170864" cy="166118"/>
      </dsp:txXfrm>
    </dsp:sp>
    <dsp:sp modelId="{5503E4E2-059C-48A0-93DB-BF2CA3CA2F11}">
      <dsp:nvSpPr>
        <dsp:cNvPr id="0" name=""/>
        <dsp:cNvSpPr/>
      </dsp:nvSpPr>
      <dsp:spPr>
        <a:xfrm>
          <a:off x="288396" y="949249"/>
          <a:ext cx="2508219" cy="632833"/>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err="1"/>
            <a:t>Fenchel</a:t>
          </a:r>
          <a:r>
            <a:rPr lang="en-US" altLang="zh-TW" sz="2400" kern="1200" dirty="0"/>
            <a:t> Conjugate</a:t>
          </a:r>
          <a:endParaRPr lang="zh-TW" altLang="en-US" sz="2400" kern="1200" dirty="0"/>
        </a:p>
      </dsp:txBody>
      <dsp:txXfrm>
        <a:off x="306931" y="967784"/>
        <a:ext cx="2471149" cy="595763"/>
      </dsp:txXfrm>
    </dsp:sp>
    <dsp:sp modelId="{7C2006B9-8711-4CA8-9116-0E1945D3C05F}">
      <dsp:nvSpPr>
        <dsp:cNvPr id="0" name=""/>
        <dsp:cNvSpPr/>
      </dsp:nvSpPr>
      <dsp:spPr>
        <a:xfrm rot="5400000">
          <a:off x="1423850" y="1597903"/>
          <a:ext cx="237312" cy="28477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1621634"/>
        <a:ext cx="170864" cy="166118"/>
      </dsp:txXfrm>
    </dsp:sp>
    <dsp:sp modelId="{FD415C15-CB7C-49F1-A0E6-81882284A17F}">
      <dsp:nvSpPr>
        <dsp:cNvPr id="0" name=""/>
        <dsp:cNvSpPr/>
      </dsp:nvSpPr>
      <dsp:spPr>
        <a:xfrm>
          <a:off x="288396" y="1898499"/>
          <a:ext cx="2508219" cy="63283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Connect to GAN</a:t>
          </a:r>
          <a:endParaRPr lang="zh-TW" altLang="en-US" sz="2400" kern="1200" dirty="0"/>
        </a:p>
      </dsp:txBody>
      <dsp:txXfrm>
        <a:off x="306931" y="1917034"/>
        <a:ext cx="2471149" cy="5957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61FA-565C-4AE6-A710-A4ABCEADE8E7}">
      <dsp:nvSpPr>
        <dsp:cNvPr id="0" name=""/>
        <dsp:cNvSpPr/>
      </dsp:nvSpPr>
      <dsp:spPr>
        <a:xfrm>
          <a:off x="288396" y="0"/>
          <a:ext cx="2508219" cy="6328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f-divergence</a:t>
          </a:r>
          <a:endParaRPr lang="zh-TW" altLang="en-US" sz="2400" kern="1200" dirty="0"/>
        </a:p>
      </dsp:txBody>
      <dsp:txXfrm>
        <a:off x="306931" y="18535"/>
        <a:ext cx="2471149" cy="595763"/>
      </dsp:txXfrm>
    </dsp:sp>
    <dsp:sp modelId="{C273545A-B895-480E-9AAA-762236AF1396}">
      <dsp:nvSpPr>
        <dsp:cNvPr id="0" name=""/>
        <dsp:cNvSpPr/>
      </dsp:nvSpPr>
      <dsp:spPr>
        <a:xfrm rot="5400000">
          <a:off x="1423850" y="648654"/>
          <a:ext cx="237312" cy="28477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672385"/>
        <a:ext cx="170864" cy="166118"/>
      </dsp:txXfrm>
    </dsp:sp>
    <dsp:sp modelId="{5503E4E2-059C-48A0-93DB-BF2CA3CA2F11}">
      <dsp:nvSpPr>
        <dsp:cNvPr id="0" name=""/>
        <dsp:cNvSpPr/>
      </dsp:nvSpPr>
      <dsp:spPr>
        <a:xfrm>
          <a:off x="288396" y="949249"/>
          <a:ext cx="2508219" cy="632833"/>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err="1"/>
            <a:t>Fenchel</a:t>
          </a:r>
          <a:r>
            <a:rPr lang="en-US" altLang="zh-TW" sz="2400" kern="1200" dirty="0"/>
            <a:t> Conjugate</a:t>
          </a:r>
          <a:endParaRPr lang="zh-TW" altLang="en-US" sz="2400" kern="1200" dirty="0"/>
        </a:p>
      </dsp:txBody>
      <dsp:txXfrm>
        <a:off x="306931" y="967784"/>
        <a:ext cx="2471149" cy="595763"/>
      </dsp:txXfrm>
    </dsp:sp>
    <dsp:sp modelId="{7C2006B9-8711-4CA8-9116-0E1945D3C05F}">
      <dsp:nvSpPr>
        <dsp:cNvPr id="0" name=""/>
        <dsp:cNvSpPr/>
      </dsp:nvSpPr>
      <dsp:spPr>
        <a:xfrm rot="5400000">
          <a:off x="1423850" y="1597903"/>
          <a:ext cx="237312" cy="28477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57074" y="1621634"/>
        <a:ext cx="170864" cy="166118"/>
      </dsp:txXfrm>
    </dsp:sp>
    <dsp:sp modelId="{FD415C15-CB7C-49F1-A0E6-81882284A17F}">
      <dsp:nvSpPr>
        <dsp:cNvPr id="0" name=""/>
        <dsp:cNvSpPr/>
      </dsp:nvSpPr>
      <dsp:spPr>
        <a:xfrm>
          <a:off x="288396" y="1898499"/>
          <a:ext cx="2508219" cy="63283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Connect to GAN</a:t>
          </a:r>
          <a:endParaRPr lang="zh-TW" altLang="en-US" sz="2400" kern="1200" dirty="0"/>
        </a:p>
      </dsp:txBody>
      <dsp:txXfrm>
        <a:off x="306931" y="1917034"/>
        <a:ext cx="2471149" cy="5957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61FA-565C-4AE6-A710-A4ABCEADE8E7}">
      <dsp:nvSpPr>
        <dsp:cNvPr id="0" name=""/>
        <dsp:cNvSpPr/>
      </dsp:nvSpPr>
      <dsp:spPr>
        <a:xfrm>
          <a:off x="339023" y="1544"/>
          <a:ext cx="2406966" cy="10112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Original version</a:t>
          </a:r>
        </a:p>
        <a:p>
          <a:pPr marL="0" lvl="0" indent="0" algn="ctr" defTabSz="1066800">
            <a:lnSpc>
              <a:spcPct val="90000"/>
            </a:lnSpc>
            <a:spcBef>
              <a:spcPct val="0"/>
            </a:spcBef>
            <a:spcAft>
              <a:spcPct val="35000"/>
            </a:spcAft>
            <a:buNone/>
          </a:pPr>
          <a:r>
            <a:rPr lang="en-US" altLang="zh-TW" sz="2400" kern="1200" dirty="0"/>
            <a:t>(weight clipping)</a:t>
          </a:r>
          <a:endParaRPr lang="zh-TW" altLang="en-US" sz="2400" kern="1200" dirty="0"/>
        </a:p>
      </dsp:txBody>
      <dsp:txXfrm>
        <a:off x="368643" y="31164"/>
        <a:ext cx="2347726" cy="952057"/>
      </dsp:txXfrm>
    </dsp:sp>
    <dsp:sp modelId="{C273545A-B895-480E-9AAA-762236AF1396}">
      <dsp:nvSpPr>
        <dsp:cNvPr id="0" name=""/>
        <dsp:cNvSpPr/>
      </dsp:nvSpPr>
      <dsp:spPr>
        <a:xfrm rot="5400000">
          <a:off x="1352888" y="1038124"/>
          <a:ext cx="379236" cy="45508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05982" y="1076048"/>
        <a:ext cx="273049" cy="265465"/>
      </dsp:txXfrm>
    </dsp:sp>
    <dsp:sp modelId="{5503E4E2-059C-48A0-93DB-BF2CA3CA2F11}">
      <dsp:nvSpPr>
        <dsp:cNvPr id="0" name=""/>
        <dsp:cNvSpPr/>
      </dsp:nvSpPr>
      <dsp:spPr>
        <a:xfrm>
          <a:off x="339023" y="1518490"/>
          <a:ext cx="2406966" cy="101129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Improved version</a:t>
          </a:r>
        </a:p>
        <a:p>
          <a:pPr marL="0" lvl="0" indent="0" algn="ctr" defTabSz="1066800">
            <a:lnSpc>
              <a:spcPct val="90000"/>
            </a:lnSpc>
            <a:spcBef>
              <a:spcPct val="0"/>
            </a:spcBef>
            <a:spcAft>
              <a:spcPct val="35000"/>
            </a:spcAft>
            <a:buNone/>
          </a:pPr>
          <a:r>
            <a:rPr lang="en-US" altLang="zh-TW" sz="2400" kern="1200" dirty="0"/>
            <a:t>(gradient penalty)</a:t>
          </a:r>
          <a:endParaRPr lang="zh-TW" altLang="en-US" sz="2400" kern="1200" dirty="0"/>
        </a:p>
      </dsp:txBody>
      <dsp:txXfrm>
        <a:off x="368643" y="1548110"/>
        <a:ext cx="2347726" cy="9520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61FA-565C-4AE6-A710-A4ABCEADE8E7}">
      <dsp:nvSpPr>
        <dsp:cNvPr id="0" name=""/>
        <dsp:cNvSpPr/>
      </dsp:nvSpPr>
      <dsp:spPr>
        <a:xfrm>
          <a:off x="339023" y="1544"/>
          <a:ext cx="2406966" cy="10112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Original version</a:t>
          </a:r>
        </a:p>
        <a:p>
          <a:pPr marL="0" lvl="0" indent="0" algn="ctr" defTabSz="1066800">
            <a:lnSpc>
              <a:spcPct val="90000"/>
            </a:lnSpc>
            <a:spcBef>
              <a:spcPct val="0"/>
            </a:spcBef>
            <a:spcAft>
              <a:spcPct val="35000"/>
            </a:spcAft>
            <a:buNone/>
          </a:pPr>
          <a:r>
            <a:rPr lang="en-US" altLang="zh-TW" sz="2400" kern="1200" dirty="0"/>
            <a:t>(weight clipping)</a:t>
          </a:r>
          <a:endParaRPr lang="zh-TW" altLang="en-US" sz="2400" kern="1200" dirty="0"/>
        </a:p>
      </dsp:txBody>
      <dsp:txXfrm>
        <a:off x="368643" y="31164"/>
        <a:ext cx="2347726" cy="952057"/>
      </dsp:txXfrm>
    </dsp:sp>
    <dsp:sp modelId="{C273545A-B895-480E-9AAA-762236AF1396}">
      <dsp:nvSpPr>
        <dsp:cNvPr id="0" name=""/>
        <dsp:cNvSpPr/>
      </dsp:nvSpPr>
      <dsp:spPr>
        <a:xfrm rot="5400000">
          <a:off x="1352888" y="1038124"/>
          <a:ext cx="379236" cy="45508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05982" y="1076048"/>
        <a:ext cx="273049" cy="265465"/>
      </dsp:txXfrm>
    </dsp:sp>
    <dsp:sp modelId="{5503E4E2-059C-48A0-93DB-BF2CA3CA2F11}">
      <dsp:nvSpPr>
        <dsp:cNvPr id="0" name=""/>
        <dsp:cNvSpPr/>
      </dsp:nvSpPr>
      <dsp:spPr>
        <a:xfrm>
          <a:off x="339023" y="1518490"/>
          <a:ext cx="2406966" cy="101129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Improved version</a:t>
          </a:r>
        </a:p>
        <a:p>
          <a:pPr marL="0" lvl="0" indent="0" algn="ctr" defTabSz="1066800">
            <a:lnSpc>
              <a:spcPct val="90000"/>
            </a:lnSpc>
            <a:spcBef>
              <a:spcPct val="0"/>
            </a:spcBef>
            <a:spcAft>
              <a:spcPct val="35000"/>
            </a:spcAft>
            <a:buNone/>
          </a:pPr>
          <a:r>
            <a:rPr lang="en-US" altLang="zh-TW" sz="2400" kern="1200" dirty="0"/>
            <a:t>(gradient penalty)</a:t>
          </a:r>
          <a:endParaRPr lang="zh-TW" altLang="en-US" sz="2400" kern="1200" dirty="0"/>
        </a:p>
      </dsp:txBody>
      <dsp:txXfrm>
        <a:off x="368643" y="1548110"/>
        <a:ext cx="2347726" cy="9520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61FA-565C-4AE6-A710-A4ABCEADE8E7}">
      <dsp:nvSpPr>
        <dsp:cNvPr id="0" name=""/>
        <dsp:cNvSpPr/>
      </dsp:nvSpPr>
      <dsp:spPr>
        <a:xfrm>
          <a:off x="339023" y="1544"/>
          <a:ext cx="2406966" cy="10112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Original version</a:t>
          </a:r>
        </a:p>
        <a:p>
          <a:pPr marL="0" lvl="0" indent="0" algn="ctr" defTabSz="1066800">
            <a:lnSpc>
              <a:spcPct val="90000"/>
            </a:lnSpc>
            <a:spcBef>
              <a:spcPct val="0"/>
            </a:spcBef>
            <a:spcAft>
              <a:spcPct val="35000"/>
            </a:spcAft>
            <a:buNone/>
          </a:pPr>
          <a:r>
            <a:rPr lang="en-US" altLang="zh-TW" sz="2400" kern="1200" dirty="0"/>
            <a:t>(weight clipping)</a:t>
          </a:r>
          <a:endParaRPr lang="zh-TW" altLang="en-US" sz="2400" kern="1200" dirty="0"/>
        </a:p>
      </dsp:txBody>
      <dsp:txXfrm>
        <a:off x="368643" y="31164"/>
        <a:ext cx="2347726" cy="952057"/>
      </dsp:txXfrm>
    </dsp:sp>
    <dsp:sp modelId="{C273545A-B895-480E-9AAA-762236AF1396}">
      <dsp:nvSpPr>
        <dsp:cNvPr id="0" name=""/>
        <dsp:cNvSpPr/>
      </dsp:nvSpPr>
      <dsp:spPr>
        <a:xfrm rot="5400000">
          <a:off x="1352888" y="1038124"/>
          <a:ext cx="379236" cy="45508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rot="-5400000">
        <a:off x="1405982" y="1076048"/>
        <a:ext cx="273049" cy="265465"/>
      </dsp:txXfrm>
    </dsp:sp>
    <dsp:sp modelId="{5503E4E2-059C-48A0-93DB-BF2CA3CA2F11}">
      <dsp:nvSpPr>
        <dsp:cNvPr id="0" name=""/>
        <dsp:cNvSpPr/>
      </dsp:nvSpPr>
      <dsp:spPr>
        <a:xfrm>
          <a:off x="339023" y="1518490"/>
          <a:ext cx="2406966" cy="101129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Improved version</a:t>
          </a:r>
        </a:p>
        <a:p>
          <a:pPr marL="0" lvl="0" indent="0" algn="ctr" defTabSz="1066800">
            <a:lnSpc>
              <a:spcPct val="90000"/>
            </a:lnSpc>
            <a:spcBef>
              <a:spcPct val="0"/>
            </a:spcBef>
            <a:spcAft>
              <a:spcPct val="35000"/>
            </a:spcAft>
            <a:buNone/>
          </a:pPr>
          <a:r>
            <a:rPr lang="en-US" altLang="zh-TW" sz="2400" kern="1200" dirty="0"/>
            <a:t>(gradient penalty)</a:t>
          </a:r>
          <a:endParaRPr lang="zh-TW" altLang="en-US" sz="2400" kern="1200" dirty="0"/>
        </a:p>
      </dsp:txBody>
      <dsp:txXfrm>
        <a:off x="368643" y="1548110"/>
        <a:ext cx="2347726" cy="9520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B1F0B-F605-498C-8BC5-F3B17BCF4CA8}" type="datetimeFigureOut">
              <a:rPr lang="zh-TW" altLang="en-US" smtClean="0"/>
              <a:t>2017/6/5</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CD3A6-38CC-4046-9170-53F7549E255A}" type="slidenum">
              <a:rPr lang="zh-TW" altLang="en-US" smtClean="0"/>
              <a:t>‹#›</a:t>
            </a:fld>
            <a:endParaRPr lang="zh-TW" altLang="en-US"/>
          </a:p>
        </p:txBody>
      </p:sp>
    </p:spTree>
    <p:extLst>
      <p:ext uri="{BB962C8B-B14F-4D97-AF65-F5344CB8AC3E}">
        <p14:creationId xmlns:p14="http://schemas.microsoft.com/office/powerpoint/2010/main" val="1164553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http://dalimeeting.org/dali2017/generative-adversarial-networks.html</a:t>
            </a:r>
          </a:p>
          <a:p>
            <a:endParaRPr lang="en-US" altLang="zh-TW" dirty="0"/>
          </a:p>
          <a:p>
            <a:endParaRPr lang="en-US" altLang="zh-TW" dirty="0"/>
          </a:p>
          <a:p>
            <a:r>
              <a:rPr lang="en-US" altLang="zh-TW" dirty="0"/>
              <a:t>Not mention (energy-based):</a:t>
            </a:r>
          </a:p>
          <a:p>
            <a:r>
              <a:rPr lang="en-US" altLang="zh-TW" dirty="0"/>
              <a:t>BE GAN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chemeClr val="tx1"/>
                </a:solidFill>
                <a:effectLst/>
                <a:latin typeface="+mn-lt"/>
                <a:ea typeface="+mn-ea"/>
                <a:cs typeface="+mn-cs"/>
              </a:rPr>
              <a:t>Gang of GANs: Generative Adversarial Networks with Maximum Margin Ranking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chemeClr val="tx1"/>
                </a:solidFill>
                <a:effectLst/>
                <a:latin typeface="+mn-lt"/>
                <a:ea typeface="+mn-ea"/>
                <a:cs typeface="+mn-cs"/>
              </a:rPr>
              <a:t>MAGAN: Margin Adaptation for Generative Adversarial Networks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MIX+GAN (</a:t>
            </a:r>
            <a:r>
              <a:rPr lang="en-US" altLang="zh-TW" sz="1200" b="1" i="0" kern="1200" dirty="0">
                <a:solidFill>
                  <a:schemeClr val="tx1"/>
                </a:solidFill>
                <a:effectLst/>
                <a:latin typeface="+mn-lt"/>
                <a:ea typeface="+mn-ea"/>
                <a:cs typeface="+mn-cs"/>
              </a:rPr>
              <a:t>Generalization and Equilibrium in Generative Adversarial Nets (GANs)</a:t>
            </a:r>
          </a:p>
          <a:p>
            <a:r>
              <a:rPr lang="en-US" altLang="zh-TW" sz="1200" b="0" i="0" kern="1200" dirty="0">
                <a:solidFill>
                  <a:schemeClr val="tx1"/>
                </a:solidFill>
                <a:effectLst/>
                <a:latin typeface="+mn-lt"/>
                <a:ea typeface="+mn-ea"/>
                <a:cs typeface="+mn-cs"/>
              </a:rPr>
              <a:t>)</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a:t>
            </a:fld>
            <a:endParaRPr lang="zh-TW" altLang="en-US"/>
          </a:p>
        </p:txBody>
      </p:sp>
    </p:spTree>
    <p:extLst>
      <p:ext uri="{BB962C8B-B14F-4D97-AF65-F5344CB8AC3E}">
        <p14:creationId xmlns:p14="http://schemas.microsoft.com/office/powerpoint/2010/main" val="3859368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supernum</a:t>
            </a:r>
            <a:r>
              <a:rPr lang="en-US" altLang="zh-TW" dirty="0"/>
              <a:t> </a:t>
            </a:r>
            <a:r>
              <a:rPr lang="zh-TW" altLang="en-US" dirty="0"/>
              <a:t>最小上界</a:t>
            </a:r>
            <a:endParaRPr lang="en-US" altLang="zh-TW" dirty="0"/>
          </a:p>
          <a:p>
            <a:endParaRPr lang="en-US" altLang="zh-TW" dirty="0"/>
          </a:p>
          <a:p>
            <a:r>
              <a:rPr lang="en-US" altLang="zh-TW" dirty="0"/>
              <a:t>http://www.seas.ucla.edu/~vandenbe/236C/lectures/conj.pdf</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Proof at here: </a:t>
            </a:r>
            <a:r>
              <a:rPr lang="zh-TW" altLang="en-US" dirty="0"/>
              <a:t>http://www.control.lth.se/media/Education/DoctorateProgram/2015/LargeScaleConvexOptimization/Lectures/conj_fcn.pdf</a:t>
            </a:r>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17</a:t>
            </a:fld>
            <a:endParaRPr lang="zh-TW" altLang="en-US"/>
          </a:p>
        </p:txBody>
      </p:sp>
    </p:spTree>
    <p:extLst>
      <p:ext uri="{BB962C8B-B14F-4D97-AF65-F5344CB8AC3E}">
        <p14:creationId xmlns:p14="http://schemas.microsoft.com/office/powerpoint/2010/main" val="411701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Fix x, t is variable</a:t>
            </a:r>
            <a:endParaRPr lang="zh-TW" altLang="en-US" sz="1200" dirty="0">
              <a:solidFill>
                <a:srgbClr val="0000FF"/>
              </a:solidFill>
            </a:endParaRPr>
          </a:p>
          <a:p>
            <a:endParaRPr lang="en-US" altLang="zh-TW" dirty="0"/>
          </a:p>
          <a:p>
            <a:r>
              <a:rPr lang="en-US" altLang="zh-TW" dirty="0" err="1"/>
              <a:t>supernum</a:t>
            </a:r>
            <a:r>
              <a:rPr lang="en-US" altLang="zh-TW" dirty="0"/>
              <a:t> </a:t>
            </a:r>
            <a:r>
              <a:rPr lang="zh-TW" altLang="en-US" dirty="0"/>
              <a:t>最小上界</a:t>
            </a:r>
            <a:endParaRPr lang="en-US" altLang="zh-TW" dirty="0"/>
          </a:p>
          <a:p>
            <a:endParaRPr lang="en-US" altLang="zh-TW" dirty="0"/>
          </a:p>
          <a:p>
            <a:r>
              <a:rPr lang="en-US" altLang="zh-TW" dirty="0"/>
              <a:t>http://www.seas.ucla.edu/~vandenbe/236C/lectures/conj.pdf</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Proof at here: </a:t>
            </a:r>
            <a:r>
              <a:rPr lang="zh-TW" altLang="en-US" dirty="0"/>
              <a:t>http://www.control.lth.se/media/Education/DoctorateProgram/2015/LargeScaleConvexOptimization/Lectures/conj_fcn.pdf</a:t>
            </a:r>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18</a:t>
            </a:fld>
            <a:endParaRPr lang="zh-TW" altLang="en-US"/>
          </a:p>
        </p:txBody>
      </p:sp>
    </p:spTree>
    <p:extLst>
      <p:ext uri="{BB962C8B-B14F-4D97-AF65-F5344CB8AC3E}">
        <p14:creationId xmlns:p14="http://schemas.microsoft.com/office/powerpoint/2010/main" val="274497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http://www.seas.ucla.edu/~vandenbe/236C/lectures/conj.pdf</a:t>
            </a:r>
          </a:p>
          <a:p>
            <a:endParaRPr lang="en-US" altLang="zh-TW" dirty="0"/>
          </a:p>
          <a:p>
            <a:r>
              <a:rPr lang="en-US" altLang="zh-TW" dirty="0"/>
              <a:t>0.1t - 0.1log0.1</a:t>
            </a:r>
          </a:p>
          <a:p>
            <a:r>
              <a:rPr lang="en-US" altLang="zh-TW" dirty="0"/>
              <a:t>1t – 0</a:t>
            </a:r>
          </a:p>
          <a:p>
            <a:r>
              <a:rPr lang="en-US" altLang="zh-TW" dirty="0"/>
              <a:t>10t – 10 log 10</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19</a:t>
            </a:fld>
            <a:endParaRPr lang="zh-TW" altLang="en-US"/>
          </a:p>
        </p:txBody>
      </p:sp>
    </p:spTree>
    <p:extLst>
      <p:ext uri="{BB962C8B-B14F-4D97-AF65-F5344CB8AC3E}">
        <p14:creationId xmlns:p14="http://schemas.microsoft.com/office/powerpoint/2010/main" val="368605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http://www.seas.ucla.edu/~vandenbe/236C/lectures/conj.pdf</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20</a:t>
            </a:fld>
            <a:endParaRPr lang="zh-TW" altLang="en-US"/>
          </a:p>
        </p:txBody>
      </p:sp>
    </p:spTree>
    <p:extLst>
      <p:ext uri="{BB962C8B-B14F-4D97-AF65-F5344CB8AC3E}">
        <p14:creationId xmlns:p14="http://schemas.microsoft.com/office/powerpoint/2010/main" val="5681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21</a:t>
            </a:fld>
            <a:endParaRPr lang="zh-TW" altLang="en-US"/>
          </a:p>
        </p:txBody>
      </p:sp>
    </p:spTree>
    <p:extLst>
      <p:ext uri="{BB962C8B-B14F-4D97-AF65-F5344CB8AC3E}">
        <p14:creationId xmlns:p14="http://schemas.microsoft.com/office/powerpoint/2010/main" val="312902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b="0" i="0" kern="1200" dirty="0">
                    <a:solidFill>
                      <a:schemeClr val="tx1"/>
                    </a:solidFill>
                    <a:effectLst/>
                    <a:latin typeface="+mn-lt"/>
                    <a:ea typeface="+mn-ea"/>
                    <a:cs typeface="+mn-cs"/>
                  </a:rPr>
                  <a:t>最小上界</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Imagine that there is a function </a:t>
                </a:r>
                <a14:m>
                  <m:oMath xmlns:m="http://schemas.openxmlformats.org/officeDocument/2006/math">
                    <m:r>
                      <m:rPr>
                        <m:sty m:val="p"/>
                      </m:rPr>
                      <a:rPr lang="en-US" altLang="zh-TW" sz="1200" b="0" i="0" smtClean="0">
                        <a:latin typeface="Cambria Math" panose="02040503050406030204" pitchFamily="18" charset="0"/>
                      </a:rPr>
                      <m:t>T</m:t>
                    </m:r>
                    <m:d>
                      <m:dPr>
                        <m:ctrlPr>
                          <a:rPr lang="en-US" altLang="zh-TW" sz="1200" b="0" i="1" smtClean="0">
                            <a:latin typeface="Cambria Math" panose="02040503050406030204" pitchFamily="18" charset="0"/>
                          </a:rPr>
                        </m:ctrlPr>
                      </m:dPr>
                      <m:e>
                        <m:r>
                          <a:rPr lang="en-US" altLang="zh-TW" sz="1200" b="0" i="1" smtClean="0">
                            <a:latin typeface="Cambria Math" panose="02040503050406030204" pitchFamily="18" charset="0"/>
                          </a:rPr>
                          <m:t>𝑥</m:t>
                        </m:r>
                      </m:e>
                    </m:d>
                  </m:oMath>
                </a14:m>
                <a:r>
                  <a:rPr lang="zh-TW" altLang="en-US" sz="1200" dirty="0"/>
                  <a:t> </a:t>
                </a:r>
                <a:r>
                  <a:rPr lang="en-US" altLang="zh-TW" sz="1200" dirty="0"/>
                  <a:t>whose output is t</a:t>
                </a:r>
                <a:endParaRPr lang="zh-TW"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b="0" i="0" kern="1200" dirty="0">
                  <a:solidFill>
                    <a:schemeClr val="tx1"/>
                  </a:solidFill>
                  <a:effectLst/>
                  <a:latin typeface="+mn-lt"/>
                  <a:ea typeface="+mn-ea"/>
                  <a:cs typeface="+mn-cs"/>
                </a:endParaRPr>
              </a:p>
              <a:p>
                <a:endParaRPr lang="zh-TW" altLang="en-US" dirty="0"/>
              </a:p>
            </p:txBody>
          </p:sp>
        </mc:Choice>
        <mc:Fallback xmlns="">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b="0" i="0" kern="1200" dirty="0">
                    <a:solidFill>
                      <a:schemeClr val="tx1"/>
                    </a:solidFill>
                    <a:effectLst/>
                    <a:latin typeface="+mn-lt"/>
                    <a:ea typeface="+mn-ea"/>
                    <a:cs typeface="+mn-cs"/>
                  </a:rPr>
                  <a:t>最小上界</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Imagine that there is a function </a:t>
                </a:r>
                <a:r>
                  <a:rPr lang="en-US" altLang="zh-TW" sz="1200" b="0" i="0">
                    <a:latin typeface="Cambria Math" panose="02040503050406030204" pitchFamily="18" charset="0"/>
                  </a:rPr>
                  <a:t>T(𝑥)</a:t>
                </a:r>
                <a:r>
                  <a:rPr lang="zh-TW" altLang="en-US" sz="1200" dirty="0"/>
                  <a:t> </a:t>
                </a:r>
                <a:r>
                  <a:rPr lang="en-US" altLang="zh-TW" sz="1200" dirty="0"/>
                  <a:t>whose output is t</a:t>
                </a:r>
                <a:endParaRPr lang="zh-TW"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b="0" i="0" kern="1200" dirty="0">
                  <a:solidFill>
                    <a:schemeClr val="tx1"/>
                  </a:solidFill>
                  <a:effectLst/>
                  <a:latin typeface="+mn-lt"/>
                  <a:ea typeface="+mn-ea"/>
                  <a:cs typeface="+mn-cs"/>
                </a:endParaRPr>
              </a:p>
              <a:p>
                <a:endParaRPr lang="zh-TW" altLang="en-US" dirty="0"/>
              </a:p>
            </p:txBody>
          </p:sp>
        </mc:Fallback>
      </mc:AlternateContent>
      <p:sp>
        <p:nvSpPr>
          <p:cNvPr id="4" name="投影片編號版面配置區 3"/>
          <p:cNvSpPr>
            <a:spLocks noGrp="1"/>
          </p:cNvSpPr>
          <p:nvPr>
            <p:ph type="sldNum" sz="quarter" idx="10"/>
          </p:nvPr>
        </p:nvSpPr>
        <p:spPr/>
        <p:txBody>
          <a:bodyPr/>
          <a:lstStyle/>
          <a:p>
            <a:fld id="{4ACCD3A6-38CC-4046-9170-53F7549E255A}" type="slidenum">
              <a:rPr lang="zh-TW" altLang="en-US" smtClean="0"/>
              <a:t>22</a:t>
            </a:fld>
            <a:endParaRPr lang="zh-TW" altLang="en-US"/>
          </a:p>
        </p:txBody>
      </p:sp>
    </p:spTree>
    <p:extLst>
      <p:ext uri="{BB962C8B-B14F-4D97-AF65-F5344CB8AC3E}">
        <p14:creationId xmlns:p14="http://schemas.microsoft.com/office/powerpoint/2010/main" val="360564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One back </a:t>
            </a:r>
            <a:r>
              <a:rPr lang="en-US" altLang="zh-TW" dirty="0" err="1"/>
              <a:t>propogation</a:t>
            </a:r>
            <a:endParaRPr lang="en-US" altLang="zh-TW" dirty="0"/>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It will converge</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24</a:t>
            </a:fld>
            <a:endParaRPr lang="zh-TW" altLang="en-US"/>
          </a:p>
        </p:txBody>
      </p:sp>
    </p:spTree>
    <p:extLst>
      <p:ext uri="{BB962C8B-B14F-4D97-AF65-F5344CB8AC3E}">
        <p14:creationId xmlns:p14="http://schemas.microsoft.com/office/powerpoint/2010/main" val="154946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27</a:t>
            </a:fld>
            <a:endParaRPr lang="zh-TW" altLang="en-US"/>
          </a:p>
        </p:txBody>
      </p:sp>
    </p:spTree>
    <p:extLst>
      <p:ext uri="{BB962C8B-B14F-4D97-AF65-F5344CB8AC3E}">
        <p14:creationId xmlns:p14="http://schemas.microsoft.com/office/powerpoint/2010/main" val="591093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800" dirty="0"/>
              <a:t>For quick start:</a:t>
            </a:r>
          </a:p>
          <a:p>
            <a:pPr lvl="1"/>
            <a:r>
              <a:rPr lang="en-US" altLang="zh-TW" sz="1800" dirty="0"/>
              <a:t>Read-through: Wasserstein GAN: http://www.alexirpan.com/2017/02/22/wasserstein-gan.html</a:t>
            </a:r>
          </a:p>
          <a:p>
            <a:pPr lvl="1"/>
            <a:r>
              <a:rPr lang="zh-TW" altLang="en-US" sz="1800" dirty="0"/>
              <a:t>令人拍案叫絕的</a:t>
            </a:r>
            <a:r>
              <a:rPr lang="en-US" altLang="zh-TW" sz="1800" dirty="0"/>
              <a:t>Wasserstein GAN: </a:t>
            </a:r>
            <a:r>
              <a:rPr lang="zh-TW" altLang="en-US" sz="1800" dirty="0"/>
              <a:t>https://zhuanlan.zhihu.com/p/25071913</a:t>
            </a:r>
          </a:p>
          <a:p>
            <a:pPr lvl="1"/>
            <a:r>
              <a:rPr lang="en-US" altLang="zh-TW" sz="1800" dirty="0"/>
              <a:t>Wasserstein GAN and the Kantorovich-Rubinstein Duality: </a:t>
            </a:r>
            <a:r>
              <a:rPr lang="zh-TW" altLang="en-US" sz="1800" dirty="0"/>
              <a:t>https://vincentherrmann.github.io/blog/wasserstein/</a:t>
            </a:r>
          </a:p>
          <a:p>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Russian-American mathematician</a:t>
            </a:r>
          </a:p>
          <a:p>
            <a:r>
              <a:rPr lang="zh-TW" altLang="en-US" sz="1200" b="0" i="0" kern="1200" dirty="0">
                <a:solidFill>
                  <a:schemeClr val="tx1"/>
                </a:solidFill>
                <a:effectLst/>
                <a:latin typeface="+mn-lt"/>
                <a:ea typeface="+mn-ea"/>
                <a:cs typeface="+mn-cs"/>
              </a:rPr>
              <a:t>一月</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GAN</a:t>
            </a:r>
            <a:endParaRPr lang="en-US" altLang="zh-TW" dirty="0"/>
          </a:p>
          <a:p>
            <a:endParaRPr lang="en-US" altLang="zh-TW" dirty="0"/>
          </a:p>
          <a:p>
            <a:endParaRPr lang="en-US" altLang="zh-TW" dirty="0"/>
          </a:p>
          <a:p>
            <a:r>
              <a:rPr lang="en-US" altLang="zh-TW" dirty="0"/>
              <a:t>https://www.youtube.com/watch?v=ymWDGzpQdls</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28</a:t>
            </a:fld>
            <a:endParaRPr lang="zh-TW" altLang="en-US"/>
          </a:p>
        </p:txBody>
      </p:sp>
    </p:spTree>
    <p:extLst>
      <p:ext uri="{BB962C8B-B14F-4D97-AF65-F5344CB8AC3E}">
        <p14:creationId xmlns:p14="http://schemas.microsoft.com/office/powerpoint/2010/main" val="60817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29</a:t>
            </a:fld>
            <a:endParaRPr lang="zh-TW" altLang="en-US"/>
          </a:p>
        </p:txBody>
      </p:sp>
    </p:spTree>
    <p:extLst>
      <p:ext uri="{BB962C8B-B14F-4D97-AF65-F5344CB8AC3E}">
        <p14:creationId xmlns:p14="http://schemas.microsoft.com/office/powerpoint/2010/main" val="371519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Overview</a:t>
            </a:r>
          </a:p>
          <a:p>
            <a:r>
              <a:rPr lang="en-US" altLang="zh-TW" dirty="0"/>
              <a:t>F-div</a:t>
            </a:r>
          </a:p>
          <a:p>
            <a:r>
              <a:rPr lang="en-US" altLang="zh-TW" dirty="0"/>
              <a:t>Improved W-GAN</a:t>
            </a:r>
          </a:p>
          <a:p>
            <a:r>
              <a:rPr lang="en-US" altLang="zh-TW" dirty="0"/>
              <a:t>W-GAN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Evaluation</a:t>
            </a:r>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2</a:t>
            </a:fld>
            <a:endParaRPr lang="zh-TW" altLang="en-US"/>
          </a:p>
        </p:txBody>
      </p:sp>
    </p:spTree>
    <p:extLst>
      <p:ext uri="{BB962C8B-B14F-4D97-AF65-F5344CB8AC3E}">
        <p14:creationId xmlns:p14="http://schemas.microsoft.com/office/powerpoint/2010/main" val="215613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http://www.wxlhcc.com/product/328294.html</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30</a:t>
            </a:fld>
            <a:endParaRPr lang="zh-TW" altLang="en-US"/>
          </a:p>
        </p:txBody>
      </p:sp>
    </p:spTree>
    <p:extLst>
      <p:ext uri="{BB962C8B-B14F-4D97-AF65-F5344CB8AC3E}">
        <p14:creationId xmlns:p14="http://schemas.microsoft.com/office/powerpoint/2010/main" val="1302009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u="none" strike="noStrike" kern="1200" dirty="0">
                <a:solidFill>
                  <a:schemeClr val="tx1"/>
                </a:solidFill>
                <a:effectLst/>
                <a:latin typeface="+mn-lt"/>
                <a:ea typeface="+mn-ea"/>
                <a:cs typeface="+mn-cs"/>
              </a:rPr>
              <a:t>利普希茨連</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35</a:t>
            </a:fld>
            <a:endParaRPr lang="zh-TW" altLang="en-US"/>
          </a:p>
        </p:txBody>
      </p:sp>
    </p:spTree>
    <p:extLst>
      <p:ext uri="{BB962C8B-B14F-4D97-AF65-F5344CB8AC3E}">
        <p14:creationId xmlns:p14="http://schemas.microsoft.com/office/powerpoint/2010/main" val="55616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ctr"/>
            <a:r>
              <a:rPr lang="en-US" altLang="zh-TW" sz="1200" dirty="0">
                <a:latin typeface="CMR10"/>
              </a:rPr>
              <a:t>Using </a:t>
            </a:r>
            <a:r>
              <a:rPr lang="en-US" altLang="zh-TW" sz="1200" dirty="0" err="1">
                <a:latin typeface="CMR10"/>
              </a:rPr>
              <a:t>RMSProp</a:t>
            </a:r>
            <a:r>
              <a:rPr lang="en-US" altLang="zh-TW" sz="1200" dirty="0">
                <a:latin typeface="CMR10"/>
              </a:rPr>
              <a:t> instead of Adam</a:t>
            </a:r>
            <a:endParaRPr lang="zh-TW" altLang="en-US" sz="1200" dirty="0"/>
          </a:p>
        </p:txBody>
      </p:sp>
      <p:sp>
        <p:nvSpPr>
          <p:cNvPr id="4" name="投影片編號版面配置區 3"/>
          <p:cNvSpPr>
            <a:spLocks noGrp="1"/>
          </p:cNvSpPr>
          <p:nvPr>
            <p:ph type="sldNum" sz="quarter" idx="10"/>
          </p:nvPr>
        </p:nvSpPr>
        <p:spPr/>
        <p:txBody>
          <a:bodyPr/>
          <a:lstStyle/>
          <a:p>
            <a:fld id="{BF1C9608-0E78-43F8-A5E8-CE7891427132}" type="slidenum">
              <a:rPr lang="zh-TW" altLang="en-US" smtClean="0"/>
              <a:t>38</a:t>
            </a:fld>
            <a:endParaRPr lang="zh-TW" altLang="en-US"/>
          </a:p>
        </p:txBody>
      </p:sp>
    </p:spTree>
    <p:extLst>
      <p:ext uri="{BB962C8B-B14F-4D97-AF65-F5344CB8AC3E}">
        <p14:creationId xmlns:p14="http://schemas.microsoft.com/office/powerpoint/2010/main" val="653509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41</a:t>
            </a:fld>
            <a:endParaRPr lang="zh-TW" altLang="en-US"/>
          </a:p>
        </p:txBody>
      </p:sp>
    </p:spTree>
    <p:extLst>
      <p:ext uri="{BB962C8B-B14F-4D97-AF65-F5344CB8AC3E}">
        <p14:creationId xmlns:p14="http://schemas.microsoft.com/office/powerpoint/2010/main" val="2832318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通過小數據集上的實驗，概述了判別器中的權重剪枝是如何導致影響穩定性和性能的病態行為的。</a:t>
            </a:r>
          </a:p>
          <a:p>
            <a:r>
              <a:rPr lang="zh-TW" altLang="en-US" sz="1200" b="0" i="0" kern="1200" dirty="0">
                <a:solidFill>
                  <a:schemeClr val="tx1"/>
                </a:solidFill>
                <a:effectLst/>
                <a:latin typeface="+mn-lt"/>
                <a:ea typeface="+mn-ea"/>
                <a:cs typeface="+mn-cs"/>
              </a:rPr>
              <a:t>提出具有梯度懲罰的</a:t>
            </a:r>
            <a:r>
              <a:rPr lang="en-US" altLang="zh-TW" sz="1200" b="0" i="0" kern="1200" dirty="0">
                <a:solidFill>
                  <a:schemeClr val="tx1"/>
                </a:solidFill>
                <a:effectLst/>
                <a:latin typeface="+mn-lt"/>
                <a:ea typeface="+mn-ea"/>
                <a:cs typeface="+mn-cs"/>
              </a:rPr>
              <a:t>WGAN</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WGAN with gradient penalty</a:t>
            </a:r>
            <a:r>
              <a:rPr lang="zh-TW" altLang="en-US" sz="1200" b="0" i="0" kern="1200" dirty="0">
                <a:solidFill>
                  <a:schemeClr val="tx1"/>
                </a:solidFill>
                <a:effectLst/>
                <a:latin typeface="+mn-lt"/>
                <a:ea typeface="+mn-ea"/>
                <a:cs typeface="+mn-cs"/>
              </a:rPr>
              <a:t>），從而避免同樣的問題。</a:t>
            </a:r>
          </a:p>
          <a:p>
            <a:r>
              <a:rPr lang="zh-TW" altLang="en-US" sz="1200" b="0" i="0" kern="1200" dirty="0">
                <a:solidFill>
                  <a:schemeClr val="tx1"/>
                </a:solidFill>
                <a:effectLst/>
                <a:latin typeface="+mn-lt"/>
                <a:ea typeface="+mn-ea"/>
                <a:cs typeface="+mn-cs"/>
              </a:rPr>
              <a:t>展示該方法相比標準</a:t>
            </a:r>
            <a:r>
              <a:rPr lang="en-US" altLang="zh-TW" sz="1200" b="0" i="0" kern="1200" dirty="0">
                <a:solidFill>
                  <a:schemeClr val="tx1"/>
                </a:solidFill>
                <a:effectLst/>
                <a:latin typeface="+mn-lt"/>
                <a:ea typeface="+mn-ea"/>
                <a:cs typeface="+mn-cs"/>
              </a:rPr>
              <a:t>WGAN</a:t>
            </a:r>
            <a:r>
              <a:rPr lang="zh-TW" altLang="en-US" sz="1200" b="0" i="0" kern="1200" dirty="0">
                <a:solidFill>
                  <a:schemeClr val="tx1"/>
                </a:solidFill>
                <a:effectLst/>
                <a:latin typeface="+mn-lt"/>
                <a:ea typeface="+mn-ea"/>
                <a:cs typeface="+mn-cs"/>
              </a:rPr>
              <a:t>擁有更快的收斂速度，並能生成更高質量的樣本。</a:t>
            </a:r>
          </a:p>
          <a:p>
            <a:r>
              <a:rPr lang="zh-TW" altLang="en-US" sz="1200" b="0" i="0" kern="1200" dirty="0">
                <a:solidFill>
                  <a:schemeClr val="tx1"/>
                </a:solidFill>
                <a:effectLst/>
                <a:latin typeface="+mn-lt"/>
                <a:ea typeface="+mn-ea"/>
                <a:cs typeface="+mn-cs"/>
              </a:rPr>
              <a:t>展示該方法如何提供穩定的</a:t>
            </a:r>
            <a:r>
              <a:rPr lang="en-US" altLang="zh-TW" sz="1200" b="0" i="0" kern="1200" dirty="0">
                <a:solidFill>
                  <a:schemeClr val="tx1"/>
                </a:solidFill>
                <a:effectLst/>
                <a:latin typeface="+mn-lt"/>
                <a:ea typeface="+mn-ea"/>
                <a:cs typeface="+mn-cs"/>
              </a:rPr>
              <a:t>GAN</a:t>
            </a:r>
            <a:r>
              <a:rPr lang="zh-TW" altLang="en-US" sz="1200" b="0" i="0" kern="1200" dirty="0">
                <a:solidFill>
                  <a:schemeClr val="tx1"/>
                </a:solidFill>
                <a:effectLst/>
                <a:latin typeface="+mn-lt"/>
                <a:ea typeface="+mn-ea"/>
                <a:cs typeface="+mn-cs"/>
              </a:rPr>
              <a:t>訓練：幾乎不需要超參數調參，成功訓練多種針對圖片生成和語言模型的</a:t>
            </a:r>
            <a:r>
              <a:rPr lang="en-US" altLang="zh-TW" sz="1200" b="0" i="0" kern="1200" dirty="0">
                <a:solidFill>
                  <a:schemeClr val="tx1"/>
                </a:solidFill>
                <a:effectLst/>
                <a:latin typeface="+mn-lt"/>
                <a:ea typeface="+mn-ea"/>
                <a:cs typeface="+mn-cs"/>
              </a:rPr>
              <a:t>GAN</a:t>
            </a:r>
            <a:r>
              <a:rPr lang="zh-TW" altLang="en-US" sz="1200" b="0" i="0" kern="1200" dirty="0">
                <a:solidFill>
                  <a:schemeClr val="tx1"/>
                </a:solidFill>
                <a:effectLst/>
                <a:latin typeface="+mn-lt"/>
                <a:ea typeface="+mn-ea"/>
                <a:cs typeface="+mn-cs"/>
              </a:rPr>
              <a:t>架構</a:t>
            </a:r>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45</a:t>
            </a:fld>
            <a:endParaRPr lang="zh-TW" altLang="en-US"/>
          </a:p>
        </p:txBody>
      </p:sp>
    </p:spTree>
    <p:extLst>
      <p:ext uri="{BB962C8B-B14F-4D97-AF65-F5344CB8AC3E}">
        <p14:creationId xmlns:p14="http://schemas.microsoft.com/office/powerpoint/2010/main" val="149617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http://leonli.eastasia.cloudapp.azure.com:8080/</a:t>
            </a:r>
          </a:p>
          <a:p>
            <a:r>
              <a:rPr lang="en-US" altLang="zh-TW" dirty="0"/>
              <a:t>CNN</a:t>
            </a:r>
            <a:r>
              <a:rPr lang="zh-TW" altLang="en-US" dirty="0"/>
              <a:t> </a:t>
            </a:r>
            <a:r>
              <a:rPr lang="en-US" altLang="zh-TW" dirty="0"/>
              <a:t>32</a:t>
            </a:r>
            <a:endParaRPr lang="zh-TW" altLang="en-US" dirty="0"/>
          </a:p>
        </p:txBody>
      </p:sp>
      <p:sp>
        <p:nvSpPr>
          <p:cNvPr id="4" name="投影片編號版面配置區 3"/>
          <p:cNvSpPr>
            <a:spLocks noGrp="1"/>
          </p:cNvSpPr>
          <p:nvPr>
            <p:ph type="sldNum" sz="quarter" idx="10"/>
          </p:nvPr>
        </p:nvSpPr>
        <p:spPr/>
        <p:txBody>
          <a:bodyPr/>
          <a:lstStyle/>
          <a:p>
            <a:fld id="{38893481-9538-44C6-A910-B58F9FEA8431}" type="slidenum">
              <a:rPr lang="zh-TW" altLang="en-US" smtClean="0"/>
              <a:t>51</a:t>
            </a:fld>
            <a:endParaRPr lang="zh-TW" altLang="en-US"/>
          </a:p>
        </p:txBody>
      </p:sp>
    </p:spTree>
    <p:extLst>
      <p:ext uri="{BB962C8B-B14F-4D97-AF65-F5344CB8AC3E}">
        <p14:creationId xmlns:p14="http://schemas.microsoft.com/office/powerpoint/2010/main" val="3583388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https://arxiv.org/pdf/1611.01144.pdf</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52</a:t>
            </a:fld>
            <a:endParaRPr lang="zh-TW" altLang="en-US"/>
          </a:p>
        </p:txBody>
      </p:sp>
    </p:spTree>
    <p:extLst>
      <p:ext uri="{BB962C8B-B14F-4D97-AF65-F5344CB8AC3E}">
        <p14:creationId xmlns:p14="http://schemas.microsoft.com/office/powerpoint/2010/main" val="3801033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53</a:t>
            </a:fld>
            <a:endParaRPr lang="zh-TW" altLang="en-US"/>
          </a:p>
        </p:txBody>
      </p:sp>
    </p:spTree>
    <p:extLst>
      <p:ext uri="{BB962C8B-B14F-4D97-AF65-F5344CB8AC3E}">
        <p14:creationId xmlns:p14="http://schemas.microsoft.com/office/powerpoint/2010/main" val="3937395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Façade</a:t>
            </a:r>
            <a:r>
              <a:rPr lang="zh-TW" altLang="en-US" dirty="0"/>
              <a:t>門面</a:t>
            </a:r>
            <a:r>
              <a:rPr lang="en-US" altLang="zh-TW" dirty="0"/>
              <a:t>,</a:t>
            </a:r>
            <a:r>
              <a:rPr lang="zh-TW" altLang="en-US" dirty="0"/>
              <a:t>正面</a:t>
            </a:r>
            <a:r>
              <a:rPr lang="en-US" altLang="zh-TW" dirty="0"/>
              <a:t>,</a:t>
            </a:r>
            <a:r>
              <a:rPr lang="zh-TW" altLang="en-US" dirty="0"/>
              <a:t>外觀</a:t>
            </a:r>
            <a:r>
              <a:rPr lang="en-US" altLang="zh-TW" dirty="0"/>
              <a:t>,</a:t>
            </a:r>
            <a:r>
              <a:rPr lang="zh-TW" altLang="en-US" dirty="0"/>
              <a:t>虛設的外表</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That is the facade of the Palace. </a:t>
            </a:r>
            <a:r>
              <a:rPr lang="zh-TW" altLang="en-US" sz="1200" b="0" i="0" kern="1200" dirty="0">
                <a:solidFill>
                  <a:schemeClr val="tx1"/>
                </a:solidFill>
                <a:effectLst/>
                <a:latin typeface="+mn-lt"/>
                <a:ea typeface="+mn-ea"/>
                <a:cs typeface="+mn-cs"/>
              </a:rPr>
              <a:t>那是宮殿的正面</a:t>
            </a:r>
            <a:endParaRPr lang="zh-TW" altLang="en-US" dirty="0"/>
          </a:p>
        </p:txBody>
      </p:sp>
      <p:sp>
        <p:nvSpPr>
          <p:cNvPr id="4" name="投影片編號版面配置區 3"/>
          <p:cNvSpPr>
            <a:spLocks noGrp="1"/>
          </p:cNvSpPr>
          <p:nvPr>
            <p:ph type="sldNum" sz="quarter" idx="10"/>
          </p:nvPr>
        </p:nvSpPr>
        <p:spPr/>
        <p:txBody>
          <a:bodyPr/>
          <a:lstStyle/>
          <a:p>
            <a:fld id="{BF1C9608-0E78-43F8-A5E8-CE7891427132}" type="slidenum">
              <a:rPr lang="zh-TW" altLang="en-US" smtClean="0"/>
              <a:t>57</a:t>
            </a:fld>
            <a:endParaRPr lang="zh-TW" altLang="en-US"/>
          </a:p>
        </p:txBody>
      </p:sp>
    </p:spTree>
    <p:extLst>
      <p:ext uri="{BB962C8B-B14F-4D97-AF65-F5344CB8AC3E}">
        <p14:creationId xmlns:p14="http://schemas.microsoft.com/office/powerpoint/2010/main" val="3308956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60</a:t>
            </a:fld>
            <a:endParaRPr lang="zh-TW" altLang="en-US"/>
          </a:p>
        </p:txBody>
      </p:sp>
    </p:spTree>
    <p:extLst>
      <p:ext uri="{BB962C8B-B14F-4D97-AF65-F5344CB8AC3E}">
        <p14:creationId xmlns:p14="http://schemas.microsoft.com/office/powerpoint/2010/main" val="19686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8</a:t>
            </a:fld>
            <a:endParaRPr lang="zh-TW" altLang="en-US"/>
          </a:p>
        </p:txBody>
      </p:sp>
    </p:spTree>
    <p:extLst>
      <p:ext uri="{BB962C8B-B14F-4D97-AF65-F5344CB8AC3E}">
        <p14:creationId xmlns:p14="http://schemas.microsoft.com/office/powerpoint/2010/main" val="483476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Disco GAN: </a:t>
            </a:r>
            <a:r>
              <a:rPr lang="zh-TW" altLang="en-US" dirty="0"/>
              <a:t>https://arxiv.org/pdf/1703.05192.pdf</a:t>
            </a:r>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61</a:t>
            </a:fld>
            <a:endParaRPr lang="zh-TW" altLang="en-US"/>
          </a:p>
        </p:txBody>
      </p:sp>
    </p:spTree>
    <p:extLst>
      <p:ext uri="{BB962C8B-B14F-4D97-AF65-F5344CB8AC3E}">
        <p14:creationId xmlns:p14="http://schemas.microsoft.com/office/powerpoint/2010/main" val="2017648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Berkeley AI Research (BAIR) laboratory, UC Berkeley</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62</a:t>
            </a:fld>
            <a:endParaRPr lang="zh-TW" altLang="en-US"/>
          </a:p>
        </p:txBody>
      </p:sp>
    </p:spTree>
    <p:extLst>
      <p:ext uri="{BB962C8B-B14F-4D97-AF65-F5344CB8AC3E}">
        <p14:creationId xmlns:p14="http://schemas.microsoft.com/office/powerpoint/2010/main" val="560065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http://sunreader1309.pixnet.net/blog/post/394665458-%E6%94%9D%E5%BD%B1%E8%88%87%E7%95%AB%E4%BD%9C%EF%BC%8C%E6%A2%B5%E8%B0%B7%E8%87%AA%E7%95%AB%E5%83%8F%E7%9A%84%E7%9C%9F%E9%9D%A2%E7%9B%AE%3F--------------</a:t>
            </a:r>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64</a:t>
            </a:fld>
            <a:endParaRPr lang="zh-TW" altLang="en-US"/>
          </a:p>
        </p:txBody>
      </p:sp>
    </p:spTree>
    <p:extLst>
      <p:ext uri="{BB962C8B-B14F-4D97-AF65-F5344CB8AC3E}">
        <p14:creationId xmlns:p14="http://schemas.microsoft.com/office/powerpoint/2010/main" val="1694934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很有用</a:t>
            </a:r>
            <a:endParaRPr lang="en-US" altLang="zh-TW" dirty="0"/>
          </a:p>
          <a:p>
            <a:r>
              <a:rPr lang="zh-TW" altLang="en-US" dirty="0"/>
              <a:t>線上課程</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66</a:t>
            </a:fld>
            <a:endParaRPr lang="zh-TW" altLang="en-US"/>
          </a:p>
        </p:txBody>
      </p:sp>
    </p:spTree>
    <p:extLst>
      <p:ext uri="{BB962C8B-B14F-4D97-AF65-F5344CB8AC3E}">
        <p14:creationId xmlns:p14="http://schemas.microsoft.com/office/powerpoint/2010/main" val="273367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67</a:t>
            </a:fld>
            <a:endParaRPr lang="zh-TW" altLang="en-US"/>
          </a:p>
        </p:txBody>
      </p:sp>
    </p:spTree>
    <p:extLst>
      <p:ext uri="{BB962C8B-B14F-4D97-AF65-F5344CB8AC3E}">
        <p14:creationId xmlns:p14="http://schemas.microsoft.com/office/powerpoint/2010/main" val="555466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68</a:t>
            </a:fld>
            <a:endParaRPr lang="zh-TW" altLang="en-US"/>
          </a:p>
        </p:txBody>
      </p:sp>
    </p:spTree>
    <p:extLst>
      <p:ext uri="{BB962C8B-B14F-4D97-AF65-F5344CB8AC3E}">
        <p14:creationId xmlns:p14="http://schemas.microsoft.com/office/powerpoint/2010/main" val="337593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位什麼要 </a:t>
            </a:r>
            <a:r>
              <a:rPr lang="en-US" altLang="zh-TW" dirty="0"/>
              <a:t>1- </a:t>
            </a:r>
            <a:r>
              <a:rPr lang="zh-TW" altLang="en-US" dirty="0"/>
              <a:t>啊</a:t>
            </a:r>
          </a:p>
        </p:txBody>
      </p:sp>
      <p:sp>
        <p:nvSpPr>
          <p:cNvPr id="4" name="投影片編號版面配置區 3"/>
          <p:cNvSpPr>
            <a:spLocks noGrp="1"/>
          </p:cNvSpPr>
          <p:nvPr>
            <p:ph type="sldNum" sz="quarter" idx="10"/>
          </p:nvPr>
        </p:nvSpPr>
        <p:spPr/>
        <p:txBody>
          <a:bodyPr/>
          <a:lstStyle/>
          <a:p>
            <a:fld id="{BF1C9608-0E78-43F8-A5E8-CE7891427132}" type="slidenum">
              <a:rPr lang="zh-TW" altLang="en-US" smtClean="0"/>
              <a:t>10</a:t>
            </a:fld>
            <a:endParaRPr lang="zh-TW" altLang="en-US"/>
          </a:p>
        </p:txBody>
      </p:sp>
    </p:spTree>
    <p:extLst>
      <p:ext uri="{BB962C8B-B14F-4D97-AF65-F5344CB8AC3E}">
        <p14:creationId xmlns:p14="http://schemas.microsoft.com/office/powerpoint/2010/main" val="207198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11</a:t>
            </a:fld>
            <a:endParaRPr lang="zh-TW" altLang="en-US"/>
          </a:p>
        </p:txBody>
      </p:sp>
    </p:spTree>
    <p:extLst>
      <p:ext uri="{BB962C8B-B14F-4D97-AF65-F5344CB8AC3E}">
        <p14:creationId xmlns:p14="http://schemas.microsoft.com/office/powerpoint/2010/main" val="148881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13</a:t>
            </a:fld>
            <a:endParaRPr lang="zh-TW" altLang="en-US"/>
          </a:p>
        </p:txBody>
      </p:sp>
    </p:spTree>
    <p:extLst>
      <p:ext uri="{BB962C8B-B14F-4D97-AF65-F5344CB8AC3E}">
        <p14:creationId xmlns:p14="http://schemas.microsoft.com/office/powerpoint/2010/main" val="3452922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constraint of f is for non-negative</a:t>
            </a:r>
          </a:p>
          <a:p>
            <a:endParaRPr lang="en-US" altLang="zh-TW" dirty="0"/>
          </a:p>
          <a:p>
            <a:endParaRPr lang="en-US" altLang="zh-TW" dirty="0"/>
          </a:p>
          <a:p>
            <a:r>
              <a:rPr lang="en-US" altLang="zh-TW" dirty="0"/>
              <a:t>http://www.stat.berkeley.edu/~aditya/resources/STAT212aOverview.pdf</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14</a:t>
            </a:fld>
            <a:endParaRPr lang="zh-TW" altLang="en-US"/>
          </a:p>
        </p:txBody>
      </p:sp>
    </p:spTree>
    <p:extLst>
      <p:ext uri="{BB962C8B-B14F-4D97-AF65-F5344CB8AC3E}">
        <p14:creationId xmlns:p14="http://schemas.microsoft.com/office/powerpoint/2010/main" val="319888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constraint of f is for non-negative</a:t>
            </a:r>
          </a:p>
          <a:p>
            <a:endParaRPr lang="en-US" altLang="zh-TW" dirty="0"/>
          </a:p>
          <a:p>
            <a:endParaRPr lang="en-US" altLang="zh-TW" dirty="0"/>
          </a:p>
          <a:p>
            <a:r>
              <a:rPr lang="en-US" altLang="zh-TW" dirty="0"/>
              <a:t>http://www.stat.berkeley.edu/~aditya/resources/STAT212aOverview.pdf</a:t>
            </a:r>
            <a:endParaRPr lang="zh-TW" altLang="en-US"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15</a:t>
            </a:fld>
            <a:endParaRPr lang="zh-TW" altLang="en-US"/>
          </a:p>
        </p:txBody>
      </p:sp>
    </p:spTree>
    <p:extLst>
      <p:ext uri="{BB962C8B-B14F-4D97-AF65-F5344CB8AC3E}">
        <p14:creationId xmlns:p14="http://schemas.microsoft.com/office/powerpoint/2010/main" val="277440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Original GAN using binary classifier to evaluate JS divergence of two distributions</a:t>
            </a:r>
          </a:p>
          <a:p>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rPr>
              <a:t>Actually, we can evaluate any f-divergence.</a:t>
            </a:r>
            <a:endParaRPr lang="zh-TW" altLang="en-US" sz="1200" dirty="0">
              <a:solidFill>
                <a:srgbClr val="0000FF"/>
              </a:solidFill>
            </a:endParaRPr>
          </a:p>
          <a:p>
            <a:endParaRPr lang="zh-TW" altLang="en-US" sz="1200" dirty="0"/>
          </a:p>
        </p:txBody>
      </p:sp>
      <p:sp>
        <p:nvSpPr>
          <p:cNvPr id="4" name="投影片編號版面配置區 3"/>
          <p:cNvSpPr>
            <a:spLocks noGrp="1"/>
          </p:cNvSpPr>
          <p:nvPr>
            <p:ph type="sldNum" sz="quarter" idx="10"/>
          </p:nvPr>
        </p:nvSpPr>
        <p:spPr/>
        <p:txBody>
          <a:bodyPr/>
          <a:lstStyle/>
          <a:p>
            <a:fld id="{4ACCD3A6-38CC-4046-9170-53F7549E255A}" type="slidenum">
              <a:rPr lang="zh-TW" altLang="en-US" smtClean="0"/>
              <a:t>16</a:t>
            </a:fld>
            <a:endParaRPr lang="zh-TW" altLang="en-US"/>
          </a:p>
        </p:txBody>
      </p:sp>
    </p:spTree>
    <p:extLst>
      <p:ext uri="{BB962C8B-B14F-4D97-AF65-F5344CB8AC3E}">
        <p14:creationId xmlns:p14="http://schemas.microsoft.com/office/powerpoint/2010/main" val="3802198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176918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387856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241612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382954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280649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94491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313151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3799308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335866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3532057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A12DC77C-153B-4653-BF9B-45716616642F}" type="datetimeFigureOut">
              <a:rPr lang="zh-TW" altLang="en-US" smtClean="0"/>
              <a:t>2017/6/5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292735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2DC77C-153B-4653-BF9B-45716616642F}" type="datetimeFigureOut">
              <a:rPr lang="zh-TW" altLang="en-US" smtClean="0"/>
              <a:t>2017/6/5</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FBFF4-A162-44FD-84D4-04CC18E8E74E}" type="slidenum">
              <a:rPr lang="zh-TW" altLang="en-US" smtClean="0"/>
              <a:t>‹#›</a:t>
            </a:fld>
            <a:endParaRPr lang="zh-TW" altLang="en-US"/>
          </a:p>
        </p:txBody>
      </p:sp>
    </p:spTree>
    <p:extLst>
      <p:ext uri="{BB962C8B-B14F-4D97-AF65-F5344CB8AC3E}">
        <p14:creationId xmlns:p14="http://schemas.microsoft.com/office/powerpoint/2010/main" val="2028197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31.png"/><Relationship Id="rId5" Type="http://schemas.openxmlformats.org/officeDocument/2006/relationships/image" Target="../media/image35.png"/><Relationship Id="rId10" Type="http://schemas.openxmlformats.org/officeDocument/2006/relationships/image" Target="../media/image22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1.png"/><Relationship Id="rId11" Type="http://schemas.openxmlformats.org/officeDocument/2006/relationships/image" Target="../media/image46.png"/><Relationship Id="rId5" Type="http://schemas.openxmlformats.org/officeDocument/2006/relationships/image" Target="../media/image252.png"/><Relationship Id="rId10" Type="http://schemas.openxmlformats.org/officeDocument/2006/relationships/image" Target="../media/image45.png"/><Relationship Id="rId4" Type="http://schemas.openxmlformats.org/officeDocument/2006/relationships/image" Target="../media/image2410.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310.png"/><Relationship Id="rId12" Type="http://schemas.openxmlformats.org/officeDocument/2006/relationships/image" Target="../media/image370.png"/><Relationship Id="rId17"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xml"/><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6.png"/><Relationship Id="rId10" Type="http://schemas.openxmlformats.org/officeDocument/2006/relationships/image" Target="../media/image52.png"/><Relationship Id="rId19" Type="http://schemas.openxmlformats.org/officeDocument/2006/relationships/image" Target="../media/image60.png"/><Relationship Id="rId4" Type="http://schemas.openxmlformats.org/officeDocument/2006/relationships/image" Target="../media/image49.png"/><Relationship Id="rId9" Type="http://schemas.openxmlformats.org/officeDocument/2006/relationships/image" Target="../media/image51.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271.png"/><Relationship Id="rId7" Type="http://schemas.openxmlformats.org/officeDocument/2006/relationships/image" Target="../media/image310.png"/><Relationship Id="rId12" Type="http://schemas.openxmlformats.org/officeDocument/2006/relationships/image" Target="../media/image3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60.png"/><Relationship Id="rId5" Type="http://schemas.openxmlformats.org/officeDocument/2006/relationships/image" Target="../media/image290.png"/><Relationship Id="rId10" Type="http://schemas.openxmlformats.org/officeDocument/2006/relationships/image" Target="../media/image350.png"/><Relationship Id="rId4" Type="http://schemas.openxmlformats.org/officeDocument/2006/relationships/image" Target="../media/image281.png"/><Relationship Id="rId9" Type="http://schemas.openxmlformats.org/officeDocument/2006/relationships/image" Target="../media/image330.png"/></Relationships>
</file>

<file path=ppt/slides/_rels/slide19.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59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0.png"/><Relationship Id="rId7" Type="http://schemas.openxmlformats.org/officeDocument/2006/relationships/image" Target="../media/image760.png"/><Relationship Id="rId12"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40.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400.png"/></Relationships>
</file>

<file path=ppt/slides/_rels/slide2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40.png"/><Relationship Id="rId4" Type="http://schemas.openxmlformats.org/officeDocument/2006/relationships/image" Target="../media/image930.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40.png"/><Relationship Id="rId11" Type="http://schemas.openxmlformats.org/officeDocument/2006/relationships/image" Target="../media/image111.png"/><Relationship Id="rId5" Type="http://schemas.openxmlformats.org/officeDocument/2006/relationships/image" Target="../media/image1031.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png"/><Relationship Id="rId2" Type="http://schemas.openxmlformats.org/officeDocument/2006/relationships/image" Target="../media/image114.png"/><Relationship Id="rId16"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3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40.png"/><Relationship Id="rId5" Type="http://schemas.openxmlformats.org/officeDocument/2006/relationships/image" Target="../media/image133.png"/><Relationship Id="rId10" Type="http://schemas.openxmlformats.org/officeDocument/2006/relationships/image" Target="../media/image139.png"/><Relationship Id="rId4" Type="http://schemas.openxmlformats.org/officeDocument/2006/relationships/image" Target="../media/image132.png"/><Relationship Id="rId9" Type="http://schemas.openxmlformats.org/officeDocument/2006/relationships/image" Target="../media/image138.png"/></Relationships>
</file>

<file path=ppt/slides/_rels/slide36.xml.rels><?xml version="1.0" encoding="UTF-8" standalone="yes"?>
<Relationships xmlns="http://schemas.openxmlformats.org/package/2006/relationships"><Relationship Id="rId8" Type="http://schemas.openxmlformats.org/officeDocument/2006/relationships/image" Target="../media/image1330.png"/><Relationship Id="rId13" Type="http://schemas.openxmlformats.org/officeDocument/2006/relationships/image" Target="../media/image1380.png"/><Relationship Id="rId3" Type="http://schemas.openxmlformats.org/officeDocument/2006/relationships/image" Target="../media/image1260.png"/><Relationship Id="rId7" Type="http://schemas.openxmlformats.org/officeDocument/2006/relationships/image" Target="../media/image1320.png"/><Relationship Id="rId12" Type="http://schemas.openxmlformats.org/officeDocument/2006/relationships/image" Target="../media/image1370.png"/><Relationship Id="rId2" Type="http://schemas.openxmlformats.org/officeDocument/2006/relationships/image" Target="../media/image1250.png"/><Relationship Id="rId1" Type="http://schemas.openxmlformats.org/officeDocument/2006/relationships/slideLayout" Target="../slideLayouts/slideLayout2.xml"/><Relationship Id="rId6" Type="http://schemas.openxmlformats.org/officeDocument/2006/relationships/image" Target="../media/image1310.png"/><Relationship Id="rId11" Type="http://schemas.openxmlformats.org/officeDocument/2006/relationships/image" Target="../media/image1360.png"/><Relationship Id="rId5" Type="http://schemas.openxmlformats.org/officeDocument/2006/relationships/image" Target="../media/image1300.png"/><Relationship Id="rId15" Type="http://schemas.openxmlformats.org/officeDocument/2006/relationships/image" Target="../media/image143.png"/><Relationship Id="rId10"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340.png"/><Relationship Id="rId14" Type="http://schemas.openxmlformats.org/officeDocument/2006/relationships/image" Target="../media/image1390.png"/></Relationships>
</file>

<file path=ppt/slides/_rels/slide37.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250.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36.png"/><Relationship Id="rId7" Type="http://schemas.openxmlformats.org/officeDocument/2006/relationships/image" Target="../media/image1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030.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8.jpg"/><Relationship Id="rId4" Type="http://schemas.openxmlformats.org/officeDocument/2006/relationships/image" Target="../media/image1050.png"/></Relationships>
</file>

<file path=ppt/slides/_rels/slide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4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44.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4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4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4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20.png"/><Relationship Id="rId5" Type="http://schemas.openxmlformats.org/officeDocument/2006/relationships/image" Target="../media/image1110.png"/><Relationship Id="rId4" Type="http://schemas.openxmlformats.org/officeDocument/2006/relationships/image" Target="../media/image1100.png"/><Relationship Id="rId9" Type="http://schemas.openxmlformats.org/officeDocument/2006/relationships/image" Target="../media/image1140.png"/></Relationships>
</file>

<file path=ppt/slides/_rels/slide5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image" Target="../media/image1780.pn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5.jpeg"/><Relationship Id="rId11" Type="http://schemas.openxmlformats.org/officeDocument/2006/relationships/image" Target="../media/image1770.png"/><Relationship Id="rId5" Type="http://schemas.openxmlformats.org/officeDocument/2006/relationships/image" Target="../media/image194.jpeg"/><Relationship Id="rId10" Type="http://schemas.openxmlformats.org/officeDocument/2006/relationships/image" Target="../media/image198.jpeg"/><Relationship Id="rId4" Type="http://schemas.openxmlformats.org/officeDocument/2006/relationships/image" Target="../media/image193.jpeg"/><Relationship Id="rId9" Type="http://schemas.openxmlformats.org/officeDocument/2006/relationships/image" Target="../media/image1750.png"/></Relationships>
</file>

<file path=ppt/slides/_rels/slide55.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56.xml.rels><?xml version="1.0" encoding="UTF-8" standalone="yes"?>
<Relationships xmlns="http://schemas.openxmlformats.org/package/2006/relationships"><Relationship Id="rId13" Type="http://schemas.openxmlformats.org/officeDocument/2006/relationships/image" Target="../media/image193.png"/><Relationship Id="rId12" Type="http://schemas.openxmlformats.org/officeDocument/2006/relationships/image" Target="../media/image192.png"/><Relationship Id="rId17" Type="http://schemas.openxmlformats.org/officeDocument/2006/relationships/image" Target="../media/image201.png"/><Relationship Id="rId16" Type="http://schemas.openxmlformats.org/officeDocument/2006/relationships/image" Target="../media/image199.png"/><Relationship Id="rId1" Type="http://schemas.openxmlformats.org/officeDocument/2006/relationships/slideLayout" Target="../slideLayouts/slideLayout2.xml"/><Relationship Id="rId11" Type="http://schemas.openxmlformats.org/officeDocument/2006/relationships/image" Target="../media/image1910.png"/><Relationship Id="rId15" Type="http://schemas.openxmlformats.org/officeDocument/2006/relationships/image" Target="../media/image193.jpeg"/><Relationship Id="rId14" Type="http://schemas.openxmlformats.org/officeDocument/2006/relationships/image" Target="../media/image1801.png"/></Relationships>
</file>

<file path=ppt/slides/_rels/slide57.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50.png"/><Relationship Id="rId5" Type="http://schemas.openxmlformats.org/officeDocument/2006/relationships/image" Target="../media/image1840.png"/><Relationship Id="rId4" Type="http://schemas.openxmlformats.org/officeDocument/2006/relationships/image" Target="../media/image203.emf"/></Relationships>
</file>

<file path=ppt/slides/_rels/slide5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2.png"/><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59.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2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18.png"/><Relationship Id="rId12" Type="http://schemas.openxmlformats.org/officeDocument/2006/relationships/image" Target="../media/image122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0.jpg"/><Relationship Id="rId10" Type="http://schemas.openxmlformats.org/officeDocument/2006/relationships/image" Target="../media/image21.png"/><Relationship Id="rId4" Type="http://schemas.openxmlformats.org/officeDocument/2006/relationships/image" Target="../media/image7.jp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02.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219.jpeg"/><Relationship Id="rId5" Type="http://schemas.openxmlformats.org/officeDocument/2006/relationships/image" Target="../media/image213.png"/><Relationship Id="rId10" Type="http://schemas.openxmlformats.org/officeDocument/2006/relationships/image" Target="../media/image218.png"/><Relationship Id="rId4" Type="http://schemas.openxmlformats.org/officeDocument/2006/relationships/image" Target="../media/image212.jpeg"/><Relationship Id="rId9" Type="http://schemas.openxmlformats.org/officeDocument/2006/relationships/image" Target="../media/image217.png"/><Relationship Id="rId14" Type="http://schemas.openxmlformats.org/officeDocument/2006/relationships/image" Target="../media/image204.png"/></Relationships>
</file>

<file path=ppt/slides/_rels/slide62.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060.png"/><Relationship Id="rId7" Type="http://schemas.openxmlformats.org/officeDocument/2006/relationships/image" Target="../media/image21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7.png"/><Relationship Id="rId11" Type="http://schemas.openxmlformats.org/officeDocument/2006/relationships/image" Target="../media/image221.png"/><Relationship Id="rId5" Type="http://schemas.openxmlformats.org/officeDocument/2006/relationships/image" Target="../media/image216.png"/><Relationship Id="rId10" Type="http://schemas.openxmlformats.org/officeDocument/2006/relationships/image" Target="../media/image2070.png"/><Relationship Id="rId4" Type="http://schemas.openxmlformats.org/officeDocument/2006/relationships/image" Target="../media/image215.png"/><Relationship Id="rId9" Type="http://schemas.openxmlformats.org/officeDocument/2006/relationships/image" Target="../media/image220.png"/></Relationships>
</file>

<file path=ppt/slides/_rels/slide63.xml.rels><?xml version="1.0" encoding="UTF-8" standalone="yes"?>
<Relationships xmlns="http://schemas.openxmlformats.org/package/2006/relationships"><Relationship Id="rId8" Type="http://schemas.openxmlformats.org/officeDocument/2006/relationships/image" Target="../media/image2090.png"/><Relationship Id="rId3" Type="http://schemas.openxmlformats.org/officeDocument/2006/relationships/image" Target="../media/image216.png"/><Relationship Id="rId7" Type="http://schemas.openxmlformats.org/officeDocument/2006/relationships/image" Target="../media/image220.png"/><Relationship Id="rId12" Type="http://schemas.openxmlformats.org/officeDocument/2006/relationships/image" Target="../media/image222.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jpeg"/><Relationship Id="rId11" Type="http://schemas.openxmlformats.org/officeDocument/2006/relationships/image" Target="../media/image2110.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2101.png"/></Relationships>
</file>

<file path=ppt/slides/_rels/slide64.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140.png"/><Relationship Id="rId3" Type="http://schemas.openxmlformats.org/officeDocument/2006/relationships/image" Target="../media/image215.png"/><Relationship Id="rId7" Type="http://schemas.openxmlformats.org/officeDocument/2006/relationships/image" Target="../media/image219.jpeg"/><Relationship Id="rId12" Type="http://schemas.openxmlformats.org/officeDocument/2006/relationships/image" Target="../media/image223.png"/><Relationship Id="rId2" Type="http://schemas.openxmlformats.org/officeDocument/2006/relationships/notesSlide" Target="../notesSlides/notesSlide32.xml"/><Relationship Id="rId16" Type="http://schemas.openxmlformats.org/officeDocument/2006/relationships/image" Target="../media/image2170.png"/><Relationship Id="rId1" Type="http://schemas.openxmlformats.org/officeDocument/2006/relationships/slideLayout" Target="../slideLayouts/slideLayout2.xml"/><Relationship Id="rId6" Type="http://schemas.openxmlformats.org/officeDocument/2006/relationships/image" Target="../media/image218.png"/><Relationship Id="rId11" Type="http://schemas.openxmlformats.org/officeDocument/2006/relationships/image" Target="../media/image2110.png"/><Relationship Id="rId5" Type="http://schemas.openxmlformats.org/officeDocument/2006/relationships/image" Target="../media/image217.png"/><Relationship Id="rId15" Type="http://schemas.openxmlformats.org/officeDocument/2006/relationships/image" Target="../media/image2160.png"/><Relationship Id="rId10" Type="http://schemas.openxmlformats.org/officeDocument/2006/relationships/image" Target="../media/image221.png"/><Relationship Id="rId4" Type="http://schemas.openxmlformats.org/officeDocument/2006/relationships/image" Target="../media/image216.png"/><Relationship Id="rId9" Type="http://schemas.openxmlformats.org/officeDocument/2006/relationships/image" Target="../media/image2090.png"/><Relationship Id="rId14" Type="http://schemas.openxmlformats.org/officeDocument/2006/relationships/image" Target="../media/image2150.png"/></Relationships>
</file>

<file path=ppt/slides/_rels/slide6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2.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hyperlink" Target="http://qiita.com/Hi-king/items/8d36d9029ad1203aac55" TargetMode="Externa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224.jpeg"/></Relationships>
</file>

<file path=ppt/slides/_rels/slide66.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hyperlink" Target="https://github.com/Hi-king/kawaii_creator" TargetMode="External"/><Relationship Id="rId7" Type="http://schemas.openxmlformats.org/officeDocument/2006/relationships/image" Target="../media/image229.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jpg"/><Relationship Id="rId4" Type="http://schemas.openxmlformats.org/officeDocument/2006/relationships/image" Target="../media/image226.png"/><Relationship Id="rId9" Type="http://schemas.openxmlformats.org/officeDocument/2006/relationships/image" Target="../media/image231.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60.png"/><Relationship Id="rId5" Type="http://schemas.openxmlformats.org/officeDocument/2006/relationships/image" Target="../media/image2450.png"/><Relationship Id="rId4" Type="http://schemas.openxmlformats.org/officeDocument/2006/relationships/image" Target="../media/image2440.png"/></Relationships>
</file>

<file path=ppt/slides/_rels/slide6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4.jpg"/><Relationship Id="rId7" Type="http://schemas.openxmlformats.org/officeDocument/2006/relationships/image" Target="../media/image18.png"/><Relationship Id="rId12" Type="http://schemas.openxmlformats.org/officeDocument/2006/relationships/image" Target="../media/image1220.png"/><Relationship Id="rId2" Type="http://schemas.openxmlformats.org/officeDocument/2006/relationships/image" Target="../media/image2.jp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0.jp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7.jpg"/><Relationship Id="rId9" Type="http://schemas.openxmlformats.org/officeDocument/2006/relationships/image" Target="../media/image20.png"/><Relationship Id="rId1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2470.png"/><Relationship Id="rId2" Type="http://schemas.openxmlformats.org/officeDocument/2006/relationships/image" Target="../media/image2510.png"/><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ebMei6bYeWw"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a:t>Improving Generative Adversarial Network (GAN)</a:t>
            </a:r>
            <a:endParaRPr lang="zh-TW" altLang="en-US" dirty="0"/>
          </a:p>
        </p:txBody>
      </p:sp>
      <p:sp>
        <p:nvSpPr>
          <p:cNvPr id="3" name="副標題 2"/>
          <p:cNvSpPr>
            <a:spLocks noGrp="1"/>
          </p:cNvSpPr>
          <p:nvPr>
            <p:ph type="subTitle" idx="1"/>
          </p:nvPr>
        </p:nvSpPr>
        <p:spPr/>
        <p:txBody>
          <a:bodyPr>
            <a:normAutofit/>
          </a:bodyPr>
          <a:lstStyle/>
          <a:p>
            <a:r>
              <a:rPr lang="en-US" altLang="zh-TW" sz="4000" dirty="0"/>
              <a:t>Hung-yi Lee</a:t>
            </a:r>
            <a:endParaRPr lang="zh-TW" altLang="en-US" sz="4000" dirty="0"/>
          </a:p>
        </p:txBody>
      </p:sp>
    </p:spTree>
    <p:extLst>
      <p:ext uri="{BB962C8B-B14F-4D97-AF65-F5344CB8AC3E}">
        <p14:creationId xmlns:p14="http://schemas.microsoft.com/office/powerpoint/2010/main" val="29410165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907085" y="720857"/>
                <a:ext cx="8236915" cy="5988944"/>
              </a:xfrm>
            </p:spPr>
            <p:txBody>
              <a:bodyPr>
                <a:noAutofit/>
              </a:bodyPr>
              <a:lstStyle/>
              <a:p>
                <a:r>
                  <a:rPr lang="en-US" altLang="zh-TW" sz="2400" dirty="0"/>
                  <a:t>In each training iteration:</a:t>
                </a:r>
              </a:p>
              <a:p>
                <a:pPr lvl="1"/>
                <a:r>
                  <a:rPr lang="en-US" altLang="zh-TW" dirty="0"/>
                  <a:t>Sample m examples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i="1">
                                <a:latin typeface="Cambria Math" panose="02040503050406030204" pitchFamily="18" charset="0"/>
                              </a:rPr>
                              <m:t>𝑚</m:t>
                            </m:r>
                          </m:sup>
                        </m:sSup>
                      </m:e>
                    </m:d>
                  </m:oMath>
                </a14:m>
                <a:r>
                  <a:rPr lang="en-US" altLang="zh-TW" dirty="0"/>
                  <a:t> from data distribution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b="0" i="1" smtClean="0">
                            <a:latin typeface="Cambria Math" panose="02040503050406030204" pitchFamily="18" charset="0"/>
                          </a:rPr>
                          <m:t>𝑑𝑎𝑡𝑎</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𝑥</m:t>
                        </m:r>
                      </m:e>
                    </m:d>
                  </m:oMath>
                </a14:m>
                <a:endParaRPr lang="en-US" altLang="zh-TW" dirty="0"/>
              </a:p>
              <a:p>
                <a:pPr lvl="1"/>
                <a:r>
                  <a:rPr lang="en-US" altLang="zh-TW" dirty="0"/>
                  <a:t>Sample m noise samples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𝑚</m:t>
                            </m:r>
                          </m:sup>
                        </m:sSup>
                      </m:e>
                    </m:d>
                  </m:oMath>
                </a14:m>
                <a:r>
                  <a:rPr lang="en-US" altLang="zh-TW" dirty="0"/>
                  <a:t> from the prior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𝑝𝑟𝑖𝑜𝑟</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𝑧</m:t>
                        </m:r>
                      </m:e>
                    </m:d>
                  </m:oMath>
                </a14:m>
                <a:endParaRPr lang="en-US" altLang="zh-TW" dirty="0"/>
              </a:p>
              <a:p>
                <a:pPr lvl="1"/>
                <a:r>
                  <a:rPr lang="en-US" altLang="zh-TW" dirty="0"/>
                  <a:t>Obtaining generated data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𝑚</m:t>
                            </m:r>
                          </m:sup>
                        </m:sSup>
                      </m:e>
                    </m:d>
                  </m:oMath>
                </a14:m>
                <a:r>
                  <a:rPr lang="en-US" altLang="zh-TW" dirty="0"/>
                  <a:t>,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𝑖</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𝐺</m:t>
                    </m:r>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b="0" i="1" smtClean="0">
                                <a:latin typeface="Cambria Math" panose="02040503050406030204" pitchFamily="18" charset="0"/>
                              </a:rPr>
                              <m:t>𝑖</m:t>
                            </m:r>
                          </m:sup>
                        </m:sSup>
                      </m:e>
                    </m:d>
                  </m:oMath>
                </a14:m>
                <a:endParaRPr lang="en-US" altLang="zh-TW" dirty="0"/>
              </a:p>
              <a:p>
                <a:pPr lvl="1"/>
                <a:r>
                  <a:rPr lang="en-US" altLang="zh-TW" dirty="0"/>
                  <a:t>Update discriminator parameters </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panose="02040503050406030204" pitchFamily="18" charset="0"/>
                          </a:rPr>
                          <m:t>𝜃</m:t>
                        </m:r>
                      </m:e>
                      <m:sub>
                        <m:r>
                          <a:rPr lang="en-US" altLang="zh-TW" b="0" i="1" smtClean="0">
                            <a:latin typeface="Cambria Math" panose="02040503050406030204" pitchFamily="18" charset="0"/>
                          </a:rPr>
                          <m:t>𝑑</m:t>
                        </m:r>
                      </m:sub>
                    </m:sSub>
                  </m:oMath>
                </a14:m>
                <a:r>
                  <a:rPr lang="en-US" altLang="zh-TW" dirty="0"/>
                  <a:t> to maximize </a:t>
                </a:r>
              </a:p>
              <a:p>
                <a:pPr lvl="2"/>
                <a14:m>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r>
                      <a:rPr lang="en-US" altLang="zh-TW" sz="2400" b="0" i="1" smtClean="0">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e>
                        </m:d>
                      </m:e>
                    </m:nary>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1−</m:t>
                            </m:r>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𝑥</m:t>
                                        </m:r>
                                      </m:e>
                                    </m:acc>
                                  </m:e>
                                  <m:sup>
                                    <m:r>
                                      <a:rPr lang="en-US" altLang="zh-TW" sz="2400" i="1">
                                        <a:latin typeface="Cambria Math" panose="02040503050406030204" pitchFamily="18" charset="0"/>
                                      </a:rPr>
                                      <m:t>𝑖</m:t>
                                    </m:r>
                                  </m:sup>
                                </m:sSup>
                              </m:e>
                            </m:d>
                          </m:e>
                        </m:d>
                      </m:e>
                    </m:nary>
                  </m:oMath>
                </a14:m>
                <a:endParaRPr lang="en-US" altLang="zh-TW" sz="2400" b="0" dirty="0"/>
              </a:p>
              <a:p>
                <a:pPr lvl="2"/>
                <a14:m>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𝑑</m:t>
                        </m:r>
                      </m:sub>
                    </m:sSub>
                    <m:r>
                      <a:rPr lang="en-US" altLang="zh-TW" sz="2400" i="1" smtClean="0">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𝑑</m:t>
                        </m:r>
                      </m:sub>
                    </m:sSub>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zh-TW" altLang="en-US" sz="2400" i="1" smtClean="0">
                                <a:latin typeface="Cambria Math" panose="02040503050406030204" pitchFamily="18" charset="0"/>
                              </a:rPr>
                              <m:t>𝜃</m:t>
                            </m:r>
                          </m:e>
                          <m:sub>
                            <m:r>
                              <a:rPr lang="en-US" altLang="zh-TW" sz="2400" b="0" i="1" smtClean="0">
                                <a:latin typeface="Cambria Math" panose="02040503050406030204" pitchFamily="18" charset="0"/>
                              </a:rPr>
                              <m:t>𝑑</m:t>
                            </m:r>
                          </m:sub>
                        </m:sSub>
                      </m:e>
                    </m:d>
                  </m:oMath>
                </a14:m>
                <a:endParaRPr lang="en-US" altLang="zh-TW" sz="2400" dirty="0"/>
              </a:p>
              <a:p>
                <a:pPr lvl="1"/>
                <a:r>
                  <a:rPr lang="en-US" altLang="zh-TW" dirty="0"/>
                  <a:t>Sample another m noise samples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𝑚</m:t>
                            </m:r>
                          </m:sup>
                        </m:sSup>
                      </m:e>
                    </m:d>
                  </m:oMath>
                </a14:m>
                <a:r>
                  <a:rPr lang="en-US" altLang="zh-TW" dirty="0"/>
                  <a:t> from the prior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𝑝𝑟𝑖𝑜𝑟</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𝑧</m:t>
                        </m:r>
                      </m:e>
                    </m:d>
                  </m:oMath>
                </a14:m>
                <a:endParaRPr lang="en-US" altLang="zh-TW" dirty="0"/>
              </a:p>
              <a:p>
                <a:pPr lvl="1"/>
                <a:r>
                  <a:rPr lang="en-US" altLang="zh-TW" dirty="0"/>
                  <a:t>Update generator parameters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b="0" i="1" smtClean="0">
                            <a:latin typeface="Cambria Math" panose="02040503050406030204" pitchFamily="18" charset="0"/>
                          </a:rPr>
                          <m:t>𝑔</m:t>
                        </m:r>
                      </m:sub>
                    </m:sSub>
                  </m:oMath>
                </a14:m>
                <a:r>
                  <a:rPr lang="en-US" altLang="zh-TW" dirty="0"/>
                  <a:t> to minimize</a:t>
                </a:r>
              </a:p>
              <a:p>
                <a:pPr lvl="2"/>
                <a14:m>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e>
                        </m:d>
                      </m:e>
                    </m:nary>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1−</m:t>
                            </m:r>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𝐺</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𝑖</m:t>
                                        </m:r>
                                      </m:sup>
                                    </m:sSup>
                                  </m:e>
                                </m:d>
                              </m:e>
                            </m:d>
                          </m:e>
                        </m:d>
                      </m:e>
                    </m:nary>
                  </m:oMath>
                </a14:m>
                <a:endParaRPr lang="en-US" altLang="zh-TW" sz="2400" dirty="0"/>
              </a:p>
              <a:p>
                <a:pPr lvl="2"/>
                <a14:m>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𝑔</m:t>
                        </m:r>
                      </m:sub>
                    </m:sSub>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𝑔</m:t>
                        </m:r>
                      </m:sub>
                    </m:sSub>
                    <m:r>
                      <a:rPr lang="en-US" altLang="zh-TW" sz="2400" i="1">
                        <a:latin typeface="Cambria Math" panose="02040503050406030204" pitchFamily="18" charset="0"/>
                      </a:rPr>
                      <m:t>−</m:t>
                    </m:r>
                    <m:r>
                      <a:rPr lang="zh-TW" altLang="en-US" sz="2400" i="1">
                        <a:latin typeface="Cambria Math" panose="02040503050406030204" pitchFamily="18" charset="0"/>
                      </a:rPr>
                      <m:t>𝜂𝛻</m:t>
                    </m:r>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𝑔</m:t>
                            </m:r>
                          </m:sub>
                        </m:sSub>
                      </m:e>
                    </m:d>
                  </m:oMath>
                </a14:m>
                <a:endParaRPr lang="en-US" altLang="zh-TW" sz="2400" dirty="0"/>
              </a:p>
              <a:p>
                <a:pPr lvl="2"/>
                <a:endParaRPr lang="zh-TW" altLang="en-US" sz="24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907085" y="720857"/>
                <a:ext cx="8236915" cy="5988944"/>
              </a:xfrm>
              <a:blipFill>
                <a:blip r:embed="rId3"/>
                <a:stretch>
                  <a:fillRect l="-1036" t="-1424"/>
                </a:stretch>
              </a:blipFill>
            </p:spPr>
            <p:txBody>
              <a:bodyPr/>
              <a:lstStyle/>
              <a:p>
                <a:r>
                  <a:rPr lang="zh-TW" altLang="en-US">
                    <a:noFill/>
                  </a:rPr>
                  <a:t> </a:t>
                </a:r>
              </a:p>
            </p:txBody>
          </p:sp>
        </mc:Fallback>
      </mc:AlternateContent>
      <p:sp>
        <p:nvSpPr>
          <p:cNvPr id="7" name="文字方塊 6"/>
          <p:cNvSpPr txBox="1"/>
          <p:nvPr/>
        </p:nvSpPr>
        <p:spPr>
          <a:xfrm>
            <a:off x="121858" y="42066"/>
            <a:ext cx="3924272" cy="584775"/>
          </a:xfrm>
          <a:prstGeom prst="rect">
            <a:avLst/>
          </a:prstGeom>
          <a:noFill/>
        </p:spPr>
        <p:txBody>
          <a:bodyPr wrap="square" rtlCol="0">
            <a:spAutoFit/>
          </a:bodyPr>
          <a:lstStyle/>
          <a:p>
            <a:r>
              <a:rPr lang="en-US" altLang="zh-TW" sz="3200" b="1" i="1" u="sng" dirty="0"/>
              <a:t>Algorithm</a:t>
            </a:r>
            <a:endParaRPr lang="zh-TW" altLang="en-US" sz="3200" b="1" i="1" u="sng" dirty="0"/>
          </a:p>
        </p:txBody>
      </p:sp>
      <p:sp>
        <p:nvSpPr>
          <p:cNvPr id="8" name="矩形 7"/>
          <p:cNvSpPr/>
          <p:nvPr/>
        </p:nvSpPr>
        <p:spPr>
          <a:xfrm>
            <a:off x="1640112" y="1117600"/>
            <a:ext cx="7297411" cy="329474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63748" y="3260295"/>
            <a:ext cx="1119011" cy="830997"/>
          </a:xfrm>
          <a:prstGeom prst="rect">
            <a:avLst/>
          </a:prstGeom>
          <a:noFill/>
          <a:ln w="38100">
            <a:solidFill>
              <a:srgbClr val="0000FF"/>
            </a:solidFill>
          </a:ln>
        </p:spPr>
        <p:txBody>
          <a:bodyPr wrap="square" rtlCol="0">
            <a:spAutoFit/>
          </a:bodyPr>
          <a:lstStyle/>
          <a:p>
            <a:pPr algn="ctr"/>
            <a:r>
              <a:rPr lang="en-US" altLang="zh-TW" sz="2400" dirty="0">
                <a:solidFill>
                  <a:srgbClr val="0070C0"/>
                </a:solidFill>
              </a:rPr>
              <a:t>Repeat k times</a:t>
            </a:r>
            <a:endParaRPr lang="zh-TW" altLang="en-US" sz="2400" dirty="0">
              <a:solidFill>
                <a:srgbClr val="0070C0"/>
              </a:solidFill>
            </a:endParaRPr>
          </a:p>
        </p:txBody>
      </p:sp>
      <p:sp>
        <p:nvSpPr>
          <p:cNvPr id="11" name="文字方塊 10"/>
          <p:cNvSpPr txBox="1"/>
          <p:nvPr/>
        </p:nvSpPr>
        <p:spPr>
          <a:xfrm>
            <a:off x="110699" y="2349472"/>
            <a:ext cx="1425110" cy="830997"/>
          </a:xfrm>
          <a:prstGeom prst="rect">
            <a:avLst/>
          </a:prstGeom>
          <a:noFill/>
        </p:spPr>
        <p:txBody>
          <a:bodyPr wrap="square" rtlCol="0">
            <a:spAutoFit/>
          </a:bodyPr>
          <a:lstStyle/>
          <a:p>
            <a:pPr algn="ctr"/>
            <a:r>
              <a:rPr lang="en-US" altLang="zh-TW" sz="2400" dirty="0">
                <a:solidFill>
                  <a:srgbClr val="0070C0"/>
                </a:solidFill>
              </a:rPr>
              <a:t>Learning </a:t>
            </a:r>
          </a:p>
          <a:p>
            <a:pPr algn="ctr"/>
            <a:r>
              <a:rPr lang="en-US" altLang="zh-TW" sz="2400" dirty="0">
                <a:solidFill>
                  <a:srgbClr val="0070C0"/>
                </a:solidFill>
              </a:rPr>
              <a:t>D</a:t>
            </a:r>
            <a:endParaRPr lang="zh-TW" altLang="en-US" sz="2400" dirty="0">
              <a:solidFill>
                <a:srgbClr val="0070C0"/>
              </a:solidFill>
            </a:endParaRPr>
          </a:p>
        </p:txBody>
      </p:sp>
      <p:sp>
        <p:nvSpPr>
          <p:cNvPr id="13" name="矩形 12"/>
          <p:cNvSpPr/>
          <p:nvPr/>
        </p:nvSpPr>
        <p:spPr>
          <a:xfrm>
            <a:off x="1640112" y="4427246"/>
            <a:ext cx="7297411" cy="22825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110699" y="5015561"/>
            <a:ext cx="1425110" cy="830997"/>
          </a:xfrm>
          <a:prstGeom prst="rect">
            <a:avLst/>
          </a:prstGeom>
          <a:noFill/>
        </p:spPr>
        <p:txBody>
          <a:bodyPr wrap="square" rtlCol="0">
            <a:spAutoFit/>
          </a:bodyPr>
          <a:lstStyle/>
          <a:p>
            <a:pPr algn="ctr"/>
            <a:r>
              <a:rPr lang="en-US" altLang="zh-TW" sz="2400" dirty="0">
                <a:solidFill>
                  <a:srgbClr val="FF0000"/>
                </a:solidFill>
              </a:rPr>
              <a:t>Learning </a:t>
            </a:r>
          </a:p>
          <a:p>
            <a:pPr algn="ctr"/>
            <a:r>
              <a:rPr lang="en-US" altLang="zh-TW" sz="2400" dirty="0">
                <a:solidFill>
                  <a:srgbClr val="FF0000"/>
                </a:solidFill>
              </a:rPr>
              <a:t>G</a:t>
            </a:r>
            <a:endParaRPr lang="zh-TW" altLang="en-US" sz="2400" dirty="0">
              <a:solidFill>
                <a:srgbClr val="FF0000"/>
              </a:solidFill>
            </a:endParaRPr>
          </a:p>
        </p:txBody>
      </p:sp>
      <p:cxnSp>
        <p:nvCxnSpPr>
          <p:cNvPr id="4" name="直線接點 3"/>
          <p:cNvCxnSpPr/>
          <p:nvPr/>
        </p:nvCxnSpPr>
        <p:spPr>
          <a:xfrm>
            <a:off x="2698954" y="5897000"/>
            <a:ext cx="216801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p:cNvSpPr txBox="1"/>
              <p:nvPr/>
            </p:nvSpPr>
            <p:spPr>
              <a:xfrm>
                <a:off x="2336403" y="106226"/>
                <a:ext cx="3919651" cy="491738"/>
              </a:xfrm>
              <a:prstGeom prst="rect">
                <a:avLst/>
              </a:prstGeom>
              <a:noFill/>
            </p:spPr>
            <p:txBody>
              <a:bodyPr wrap="square" rtlCol="0">
                <a:spAutoFit/>
              </a:bodyPr>
              <a:lstStyle/>
              <a:p>
                <a:r>
                  <a:rPr lang="en-US" altLang="zh-TW" sz="2400" dirty="0"/>
                  <a:t>Initialize </a:t>
                </a:r>
                <a14:m>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𝑑</m:t>
                        </m:r>
                      </m:sub>
                    </m:sSub>
                  </m:oMath>
                </a14:m>
                <a:r>
                  <a:rPr lang="en-US" altLang="zh-TW" sz="2400" dirty="0"/>
                  <a:t> for D and </a:t>
                </a:r>
                <a14:m>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𝑔</m:t>
                        </m:r>
                      </m:sub>
                    </m:sSub>
                  </m:oMath>
                </a14:m>
                <a:r>
                  <a:rPr lang="zh-TW" altLang="en-US" sz="2400" dirty="0"/>
                  <a:t> </a:t>
                </a:r>
                <a:r>
                  <a:rPr lang="en-US" altLang="zh-TW" sz="2400" dirty="0"/>
                  <a:t>for G</a:t>
                </a:r>
                <a:endParaRPr lang="zh-TW" altLang="en-US" sz="24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2336403" y="106226"/>
                <a:ext cx="3919651" cy="491738"/>
              </a:xfrm>
              <a:prstGeom prst="rect">
                <a:avLst/>
              </a:prstGeom>
              <a:blipFill>
                <a:blip r:embed="rId4"/>
                <a:stretch>
                  <a:fillRect l="-2333" t="-8642" r="-1400" b="-22222"/>
                </a:stretch>
              </a:blipFill>
            </p:spPr>
            <p:txBody>
              <a:bodyPr/>
              <a:lstStyle/>
              <a:p>
                <a:r>
                  <a:rPr lang="zh-TW" altLang="en-US">
                    <a:noFill/>
                  </a:rPr>
                  <a:t> </a:t>
                </a:r>
              </a:p>
            </p:txBody>
          </p:sp>
        </mc:Fallback>
      </mc:AlternateContent>
      <p:sp>
        <p:nvSpPr>
          <p:cNvPr id="16" name="文字方塊 15"/>
          <p:cNvSpPr txBox="1"/>
          <p:nvPr/>
        </p:nvSpPr>
        <p:spPr>
          <a:xfrm>
            <a:off x="263747" y="5822473"/>
            <a:ext cx="1119011" cy="830997"/>
          </a:xfrm>
          <a:prstGeom prst="rect">
            <a:avLst/>
          </a:prstGeom>
          <a:noFill/>
          <a:ln w="38100">
            <a:solidFill>
              <a:srgbClr val="FF0000"/>
            </a:solidFill>
          </a:ln>
        </p:spPr>
        <p:txBody>
          <a:bodyPr wrap="square" rtlCol="0">
            <a:spAutoFit/>
          </a:bodyPr>
          <a:lstStyle/>
          <a:p>
            <a:pPr algn="ctr"/>
            <a:r>
              <a:rPr lang="en-US" altLang="zh-TW" sz="2400" dirty="0">
                <a:solidFill>
                  <a:srgbClr val="FF0000"/>
                </a:solidFill>
              </a:rPr>
              <a:t>Only Once</a:t>
            </a:r>
            <a:endParaRPr lang="zh-TW" altLang="en-US" sz="2400" dirty="0">
              <a:solidFill>
                <a:srgbClr val="FF0000"/>
              </a:solidFill>
            </a:endParaRPr>
          </a:p>
        </p:txBody>
      </p:sp>
    </p:spTree>
    <p:extLst>
      <p:ext uri="{BB962C8B-B14F-4D97-AF65-F5344CB8AC3E}">
        <p14:creationId xmlns:p14="http://schemas.microsoft.com/office/powerpoint/2010/main" val="40757228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1" grpId="0"/>
      <p:bldP spid="13" grpId="0" animBg="1"/>
      <p:bldP spid="14" grpId="0"/>
      <p:bldP spid="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582945" y="1986442"/>
            <a:ext cx="1978110" cy="1164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6" name="資料庫圖表 25"/>
          <p:cNvGraphicFramePr/>
          <p:nvPr>
            <p:extLst>
              <p:ext uri="{D42A27DB-BD31-4B8C-83A1-F6EECF244321}">
                <p14:modId xmlns:p14="http://schemas.microsoft.com/office/powerpoint/2010/main" val="3270033882"/>
              </p:ext>
            </p:extLst>
          </p:nvPr>
        </p:nvGraphicFramePr>
        <p:xfrm>
          <a:off x="5781674" y="1373777"/>
          <a:ext cx="3085013" cy="253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左大括弧 5"/>
          <p:cNvSpPr/>
          <p:nvPr/>
        </p:nvSpPr>
        <p:spPr>
          <a:xfrm>
            <a:off x="5796420" y="1356788"/>
            <a:ext cx="247739" cy="2668277"/>
          </a:xfrm>
          <a:prstGeom prst="leftBrace">
            <a:avLst>
              <a:gd name="adj1" fmla="val 10078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矩形 28"/>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1" name="直線單箭頭接點 30"/>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664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Reference</a:t>
            </a:r>
            <a:endParaRPr lang="zh-TW" altLang="en-US" dirty="0"/>
          </a:p>
        </p:txBody>
      </p:sp>
      <p:sp>
        <p:nvSpPr>
          <p:cNvPr id="3" name="內容版面配置區 2"/>
          <p:cNvSpPr>
            <a:spLocks noGrp="1"/>
          </p:cNvSpPr>
          <p:nvPr>
            <p:ph idx="1"/>
          </p:nvPr>
        </p:nvSpPr>
        <p:spPr/>
        <p:txBody>
          <a:bodyPr/>
          <a:lstStyle/>
          <a:p>
            <a:r>
              <a:rPr lang="en-US" altLang="zh-TW" dirty="0">
                <a:latin typeface="Lucida Grande"/>
              </a:rPr>
              <a:t>Sebastian </a:t>
            </a:r>
            <a:r>
              <a:rPr lang="en-US" altLang="zh-TW" dirty="0" err="1">
                <a:latin typeface="Lucida Grande"/>
              </a:rPr>
              <a:t>Nowozin</a:t>
            </a:r>
            <a:r>
              <a:rPr lang="en-US" altLang="zh-TW" dirty="0">
                <a:solidFill>
                  <a:srgbClr val="000000"/>
                </a:solidFill>
                <a:latin typeface="Lucida Grande"/>
              </a:rPr>
              <a:t>, </a:t>
            </a:r>
            <a:r>
              <a:rPr lang="en-US" altLang="zh-TW" dirty="0" err="1">
                <a:latin typeface="Lucida Grande"/>
              </a:rPr>
              <a:t>Botond</a:t>
            </a:r>
            <a:r>
              <a:rPr lang="en-US" altLang="zh-TW" dirty="0">
                <a:latin typeface="Lucida Grande"/>
              </a:rPr>
              <a:t> </a:t>
            </a:r>
            <a:r>
              <a:rPr lang="en-US" altLang="zh-TW" dirty="0" err="1">
                <a:latin typeface="Lucida Grande"/>
              </a:rPr>
              <a:t>Cseke</a:t>
            </a:r>
            <a:r>
              <a:rPr lang="en-US" altLang="zh-TW" dirty="0">
                <a:solidFill>
                  <a:srgbClr val="000000"/>
                </a:solidFill>
                <a:latin typeface="Lucida Grande"/>
              </a:rPr>
              <a:t>, </a:t>
            </a:r>
            <a:r>
              <a:rPr lang="en-US" altLang="zh-TW" dirty="0" err="1">
                <a:latin typeface="Lucida Grande"/>
              </a:rPr>
              <a:t>Ryota</a:t>
            </a:r>
            <a:r>
              <a:rPr lang="en-US" altLang="zh-TW" dirty="0">
                <a:latin typeface="Lucida Grande"/>
              </a:rPr>
              <a:t> </a:t>
            </a:r>
            <a:r>
              <a:rPr lang="en-US" altLang="zh-TW" dirty="0" err="1">
                <a:latin typeface="Lucida Grande"/>
              </a:rPr>
              <a:t>Tomioka</a:t>
            </a:r>
            <a:r>
              <a:rPr lang="en-US" altLang="zh-TW" dirty="0">
                <a:latin typeface="Lucida Grande"/>
              </a:rPr>
              <a:t>, “</a:t>
            </a:r>
            <a:r>
              <a:rPr lang="en-US" altLang="zh-TW" b="1" i="1" u="sng" dirty="0"/>
              <a:t>f-GAN</a:t>
            </a:r>
            <a:r>
              <a:rPr lang="en-US" altLang="zh-TW" dirty="0"/>
              <a:t>: Training Generative Neural Samplers using </a:t>
            </a:r>
            <a:r>
              <a:rPr lang="en-US" altLang="zh-TW" dirty="0" err="1"/>
              <a:t>Variational</a:t>
            </a:r>
            <a:r>
              <a:rPr lang="en-US" altLang="zh-TW" dirty="0"/>
              <a:t> Divergence Minimization</a:t>
            </a:r>
            <a:r>
              <a:rPr lang="en-US" altLang="zh-TW" dirty="0">
                <a:latin typeface="Lucida Grande"/>
              </a:rPr>
              <a:t>”, NIPS, 2016</a:t>
            </a:r>
          </a:p>
          <a:p>
            <a:r>
              <a:rPr lang="en-US" altLang="zh-TW" dirty="0">
                <a:latin typeface="Lucida Grande"/>
              </a:rPr>
              <a:t>One sentence: you can use any f-divergence</a:t>
            </a:r>
            <a:endParaRPr lang="zh-TW" altLang="en-US" dirty="0"/>
          </a:p>
          <a:p>
            <a:endParaRPr lang="zh-TW" altLang="en-US" dirty="0"/>
          </a:p>
        </p:txBody>
      </p:sp>
    </p:spTree>
    <p:extLst>
      <p:ext uri="{BB962C8B-B14F-4D97-AF65-F5344CB8AC3E}">
        <p14:creationId xmlns:p14="http://schemas.microsoft.com/office/powerpoint/2010/main" val="40475960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582945" y="1986442"/>
            <a:ext cx="1978110" cy="1164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6" name="資料庫圖表 25"/>
          <p:cNvGraphicFramePr/>
          <p:nvPr>
            <p:extLst/>
          </p:nvPr>
        </p:nvGraphicFramePr>
        <p:xfrm>
          <a:off x="5781674" y="1373777"/>
          <a:ext cx="3085013" cy="253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左大括弧 5"/>
          <p:cNvSpPr/>
          <p:nvPr/>
        </p:nvSpPr>
        <p:spPr>
          <a:xfrm>
            <a:off x="5796420" y="1356788"/>
            <a:ext cx="247739" cy="2668277"/>
          </a:xfrm>
          <a:prstGeom prst="leftBrace">
            <a:avLst>
              <a:gd name="adj1" fmla="val 10078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矩形 28"/>
          <p:cNvSpPr/>
          <p:nvPr/>
        </p:nvSpPr>
        <p:spPr>
          <a:xfrm>
            <a:off x="6092299" y="1401795"/>
            <a:ext cx="2437377" cy="6651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2191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3"/>
              <p:cNvSpPr txBox="1"/>
              <p:nvPr/>
            </p:nvSpPr>
            <p:spPr>
              <a:xfrm>
                <a:off x="242803" y="1068989"/>
                <a:ext cx="4195123"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r>
                        <a:rPr lang="en-US" altLang="zh-TW" sz="2400" b="0" i="1" smtClean="0">
                          <a:latin typeface="Cambria Math" panose="02040503050406030204" pitchFamily="18" charset="0"/>
                        </a:rPr>
                        <m:t>=</m:t>
                      </m:r>
                      <m:nary>
                        <m:naryPr>
                          <m:limLoc m:val="undOvr"/>
                          <m:ctrlPr>
                            <a:rPr lang="en-US" altLang="zh-TW" sz="2400" b="0" i="1" smtClean="0">
                              <a:latin typeface="Cambria Math" panose="02040503050406030204" pitchFamily="18" charset="0"/>
                            </a:rPr>
                          </m:ctrlPr>
                        </m:naryPr>
                        <m:sub>
                          <m:r>
                            <m:rPr>
                              <m:brk m:alnAt="24"/>
                            </m:rPr>
                            <a:rPr lang="en-US" altLang="zh-TW" sz="2400" b="0" i="1" smtClean="0">
                              <a:latin typeface="Cambria Math" panose="02040503050406030204" pitchFamily="18" charset="0"/>
                            </a:rPr>
                            <m:t>𝑥</m:t>
                          </m:r>
                        </m:sub>
                        <m:sup/>
                        <m:e>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num>
                                <m:den>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den>
                              </m:f>
                            </m:e>
                          </m:d>
                          <m:r>
                            <a:rPr lang="en-US" altLang="zh-TW" sz="2400" b="0" i="1" smtClean="0">
                              <a:latin typeface="Cambria Math" panose="02040503050406030204" pitchFamily="18" charset="0"/>
                            </a:rPr>
                            <m:t>𝑑𝑥</m:t>
                          </m:r>
                        </m:e>
                      </m:nary>
                    </m:oMath>
                  </m:oMathPara>
                </a14:m>
                <a:endParaRPr lang="zh-TW" altLang="en-US" sz="24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42803" y="1068989"/>
                <a:ext cx="4195123" cy="1145378"/>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p:cNvSpPr txBox="1"/>
          <p:nvPr/>
        </p:nvSpPr>
        <p:spPr>
          <a:xfrm>
            <a:off x="4462101" y="1240508"/>
            <a:ext cx="1460500" cy="461665"/>
          </a:xfrm>
          <a:prstGeom prst="rect">
            <a:avLst/>
          </a:prstGeom>
          <a:noFill/>
        </p:spPr>
        <p:txBody>
          <a:bodyPr wrap="square" rtlCol="0">
            <a:spAutoFit/>
          </a:bodyPr>
          <a:lstStyle/>
          <a:p>
            <a:r>
              <a:rPr lang="en-US" altLang="zh-TW" sz="2400" dirty="0"/>
              <a:t>f is convex</a:t>
            </a:r>
            <a:endParaRPr lang="zh-TW" altLang="en-US" sz="2400" dirty="0"/>
          </a:p>
        </p:txBody>
      </p:sp>
      <p:sp>
        <p:nvSpPr>
          <p:cNvPr id="6" name="文字方塊 5"/>
          <p:cNvSpPr txBox="1"/>
          <p:nvPr/>
        </p:nvSpPr>
        <p:spPr>
          <a:xfrm>
            <a:off x="4462101" y="1666534"/>
            <a:ext cx="1460500" cy="461665"/>
          </a:xfrm>
          <a:prstGeom prst="rect">
            <a:avLst/>
          </a:prstGeom>
          <a:noFill/>
        </p:spPr>
        <p:txBody>
          <a:bodyPr wrap="square" rtlCol="0">
            <a:spAutoFit/>
          </a:bodyPr>
          <a:lstStyle/>
          <a:p>
            <a:r>
              <a:rPr lang="en-US" altLang="zh-TW" sz="2400" dirty="0"/>
              <a:t>f(1) = 0</a:t>
            </a:r>
            <a:endParaRPr lang="zh-TW" altLang="en-US" sz="2400" dirty="0"/>
          </a:p>
        </p:txBody>
      </p:sp>
      <p:sp>
        <p:nvSpPr>
          <p:cNvPr id="14" name="矩形 13"/>
          <p:cNvSpPr/>
          <p:nvPr/>
        </p:nvSpPr>
        <p:spPr>
          <a:xfrm>
            <a:off x="380589" y="325452"/>
            <a:ext cx="2292422" cy="584775"/>
          </a:xfrm>
          <a:prstGeom prst="rect">
            <a:avLst/>
          </a:prstGeom>
        </p:spPr>
        <p:txBody>
          <a:bodyPr wrap="none">
            <a:spAutoFit/>
          </a:bodyPr>
          <a:lstStyle/>
          <a:p>
            <a:r>
              <a:rPr lang="en-US" altLang="zh-TW" sz="3200" b="1" i="1" u="sng" dirty="0"/>
              <a:t>f-divergence</a:t>
            </a:r>
            <a:endParaRPr lang="zh-TW" altLang="en-US" sz="3200" b="1" i="1" u="sng" dirty="0"/>
          </a:p>
        </p:txBody>
      </p:sp>
      <mc:AlternateContent xmlns:mc="http://schemas.openxmlformats.org/markup-compatibility/2006" xmlns:a14="http://schemas.microsoft.com/office/drawing/2010/main">
        <mc:Choice Requires="a14">
          <p:sp>
            <p:nvSpPr>
              <p:cNvPr id="21" name="文字方塊 20"/>
              <p:cNvSpPr txBox="1"/>
              <p:nvPr/>
            </p:nvSpPr>
            <p:spPr>
              <a:xfrm>
                <a:off x="688298" y="2613893"/>
                <a:ext cx="2872389" cy="369332"/>
              </a:xfrm>
              <a:prstGeom prst="rect">
                <a:avLst/>
              </a:prstGeom>
              <a:noFill/>
            </p:spPr>
            <p:txBody>
              <a:bodyPr wrap="none" lIns="0" tIns="0" rIns="0" bIns="0" rtlCol="0">
                <a:spAutoFit/>
              </a:bodyPr>
              <a:lstStyle/>
              <a:p>
                <a:r>
                  <a:rPr lang="en-US" altLang="zh-TW" sz="2400" dirty="0"/>
                  <a:t>If </a:t>
                </a:r>
                <a14:m>
                  <m:oMath xmlns:m="http://schemas.openxmlformats.org/officeDocument/2006/math">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oMath>
                </a14:m>
                <a:r>
                  <a:rPr lang="zh-TW" altLang="en-US" sz="2400" dirty="0"/>
                  <a:t> </a:t>
                </a:r>
                <a:r>
                  <a:rPr lang="en-US" altLang="zh-TW" sz="2400" dirty="0"/>
                  <a:t>for all </a:t>
                </a:r>
                <a14:m>
                  <m:oMath xmlns:m="http://schemas.openxmlformats.org/officeDocument/2006/math">
                    <m:r>
                      <a:rPr lang="en-US" altLang="zh-TW" sz="2400" b="0" i="1" smtClean="0">
                        <a:latin typeface="Cambria Math" panose="02040503050406030204" pitchFamily="18" charset="0"/>
                      </a:rPr>
                      <m:t>𝑥</m:t>
                    </m:r>
                  </m:oMath>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688298" y="2613893"/>
                <a:ext cx="2872389" cy="369332"/>
              </a:xfrm>
              <a:prstGeom prst="rect">
                <a:avLst/>
              </a:prstGeom>
              <a:blipFill>
                <a:blip r:embed="rId4"/>
                <a:stretch>
                  <a:fillRect l="-6582" t="-26667" r="-1486"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3339408" y="2758420"/>
                <a:ext cx="4195123"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r>
                        <a:rPr lang="en-US" altLang="zh-TW" sz="2400" b="0" i="1" smtClean="0">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e>
                          </m:d>
                          <m:r>
                            <a:rPr lang="en-US" altLang="zh-TW" sz="2400" i="1">
                              <a:latin typeface="Cambria Math" panose="02040503050406030204" pitchFamily="18" charset="0"/>
                            </a:rPr>
                            <m:t>𝑑𝑥</m:t>
                          </m:r>
                        </m:e>
                      </m:nary>
                    </m:oMath>
                  </m:oMathPara>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3339408" y="2758420"/>
                <a:ext cx="4195123" cy="1145378"/>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7534530" y="3188698"/>
                <a:ext cx="5535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=0</m:t>
                      </m:r>
                    </m:oMath>
                  </m:oMathPara>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7534530" y="3188698"/>
                <a:ext cx="553548" cy="369332"/>
              </a:xfrm>
              <a:prstGeom prst="rect">
                <a:avLst/>
              </a:prstGeom>
              <a:blipFill>
                <a:blip r:embed="rId6"/>
                <a:stretch>
                  <a:fillRect l="-5495" r="-12088"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688299" y="3745755"/>
                <a:ext cx="4195123"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r>
                        <a:rPr lang="en-US" altLang="zh-TW" sz="2400" b="0" i="1" smtClean="0">
                          <a:latin typeface="Cambria Math" panose="02040503050406030204" pitchFamily="18" charset="0"/>
                        </a:rPr>
                        <m:t>=</m:t>
                      </m:r>
                      <m:nary>
                        <m:naryPr>
                          <m:limLoc m:val="undOvr"/>
                          <m:ctrlPr>
                            <a:rPr lang="en-US" altLang="zh-TW" sz="2400" b="0" i="1" smtClean="0">
                              <a:latin typeface="Cambria Math" panose="02040503050406030204" pitchFamily="18" charset="0"/>
                            </a:rPr>
                          </m:ctrlPr>
                        </m:naryPr>
                        <m:sub>
                          <m:r>
                            <m:rPr>
                              <m:brk m:alnAt="24"/>
                            </m:rPr>
                            <a:rPr lang="en-US" altLang="zh-TW" sz="2400" b="0" i="1" smtClean="0">
                              <a:latin typeface="Cambria Math" panose="02040503050406030204" pitchFamily="18" charset="0"/>
                            </a:rPr>
                            <m:t>𝑥</m:t>
                          </m:r>
                        </m:sub>
                        <m:sup/>
                        <m:e>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num>
                                <m:den>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den>
                              </m:f>
                            </m:e>
                          </m:d>
                          <m:r>
                            <a:rPr lang="en-US" altLang="zh-TW" sz="2400" b="0" i="1" smtClean="0">
                              <a:latin typeface="Cambria Math" panose="02040503050406030204" pitchFamily="18" charset="0"/>
                            </a:rPr>
                            <m:t>𝑑𝑥</m:t>
                          </m:r>
                        </m:e>
                      </m:nary>
                    </m:oMath>
                  </m:oMathPara>
                </a14:m>
                <a:endParaRPr lang="zh-TW" altLang="en-US" sz="24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688299" y="3745755"/>
                <a:ext cx="4195123" cy="1145378"/>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1943100" y="4967494"/>
                <a:ext cx="3042691" cy="11980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r>
                                <a:rPr lang="en-US" altLang="zh-TW" sz="2400" i="1">
                                  <a:latin typeface="Cambria Math" panose="02040503050406030204" pitchFamily="18" charset="0"/>
                                </a:rPr>
                                <m:t>𝑑𝑥</m:t>
                              </m:r>
                            </m:e>
                          </m:nary>
                        </m:e>
                      </m:d>
                    </m:oMath>
                  </m:oMathPara>
                </a14:m>
                <a:endParaRPr lang="zh-TW" altLang="en-US" sz="24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1943100" y="4967494"/>
                <a:ext cx="3042691" cy="1198085"/>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1943100" y="6298716"/>
                <a:ext cx="15580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1</m:t>
                          </m:r>
                        </m:e>
                      </m:d>
                      <m:r>
                        <a:rPr lang="en-US" altLang="zh-TW" sz="2400" b="0" i="1" smtClean="0">
                          <a:latin typeface="Cambria Math" panose="02040503050406030204" pitchFamily="18" charset="0"/>
                        </a:rPr>
                        <m:t>=0</m:t>
                      </m:r>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1943100" y="6298716"/>
                <a:ext cx="1558055" cy="369332"/>
              </a:xfrm>
              <a:prstGeom prst="rect">
                <a:avLst/>
              </a:prstGeom>
              <a:blipFill>
                <a:blip r:embed="rId9"/>
                <a:stretch>
                  <a:fillRect l="-1569" r="-4314" b="-34426"/>
                </a:stretch>
              </a:blipFill>
            </p:spPr>
            <p:txBody>
              <a:bodyPr/>
              <a:lstStyle/>
              <a:p>
                <a:r>
                  <a:rPr lang="zh-TW" altLang="en-US">
                    <a:noFill/>
                  </a:rPr>
                  <a:t> </a:t>
                </a:r>
              </a:p>
            </p:txBody>
          </p:sp>
        </mc:Fallback>
      </mc:AlternateContent>
      <p:cxnSp>
        <p:nvCxnSpPr>
          <p:cNvPr id="12" name="直線接點 11"/>
          <p:cNvCxnSpPr>
            <a:cxnSpLocks/>
          </p:cNvCxnSpPr>
          <p:nvPr/>
        </p:nvCxnSpPr>
        <p:spPr>
          <a:xfrm>
            <a:off x="5922601" y="3791086"/>
            <a:ext cx="1237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6504443" y="3767449"/>
            <a:ext cx="842962" cy="461665"/>
          </a:xfrm>
          <a:prstGeom prst="rect">
            <a:avLst/>
          </a:prstGeom>
          <a:noFill/>
        </p:spPr>
        <p:txBody>
          <a:bodyPr wrap="square" rtlCol="0">
            <a:spAutoFit/>
          </a:bodyPr>
          <a:lstStyle/>
          <a:p>
            <a:r>
              <a:rPr lang="en-US" altLang="zh-TW" sz="2400" dirty="0">
                <a:solidFill>
                  <a:srgbClr val="FF0000"/>
                </a:solidFill>
              </a:rPr>
              <a:t>= 0</a:t>
            </a:r>
            <a:endParaRPr lang="zh-TW" altLang="en-US" sz="2400" dirty="0">
              <a:solidFill>
                <a:srgbClr val="FF0000"/>
              </a:solidFill>
            </a:endParaRPr>
          </a:p>
        </p:txBody>
      </p:sp>
      <p:sp>
        <p:nvSpPr>
          <p:cNvPr id="15" name="文字方塊 14"/>
          <p:cNvSpPr txBox="1"/>
          <p:nvPr/>
        </p:nvSpPr>
        <p:spPr>
          <a:xfrm>
            <a:off x="481400" y="5189327"/>
            <a:ext cx="1544109" cy="830997"/>
          </a:xfrm>
          <a:prstGeom prst="rect">
            <a:avLst/>
          </a:prstGeom>
          <a:noFill/>
        </p:spPr>
        <p:txBody>
          <a:bodyPr wrap="square" rtlCol="0">
            <a:spAutoFit/>
          </a:bodyPr>
          <a:lstStyle/>
          <a:p>
            <a:r>
              <a:rPr lang="en-US" altLang="zh-TW" sz="2400" dirty="0">
                <a:solidFill>
                  <a:srgbClr val="FF0000"/>
                </a:solidFill>
              </a:rPr>
              <a:t>Because f is convex</a:t>
            </a:r>
            <a:endParaRPr lang="zh-TW" altLang="en-US" sz="2400" dirty="0">
              <a:solidFill>
                <a:srgbClr val="FF0000"/>
              </a:solidFill>
            </a:endParaRPr>
          </a:p>
        </p:txBody>
      </p:sp>
      <p:cxnSp>
        <p:nvCxnSpPr>
          <p:cNvPr id="8" name="直線接點 7"/>
          <p:cNvCxnSpPr/>
          <p:nvPr/>
        </p:nvCxnSpPr>
        <p:spPr>
          <a:xfrm>
            <a:off x="-383538" y="2455099"/>
            <a:ext cx="10020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文字方塊 1"/>
              <p:cNvSpPr txBox="1"/>
              <p:nvPr/>
            </p:nvSpPr>
            <p:spPr>
              <a:xfrm>
                <a:off x="2911990" y="356285"/>
                <a:ext cx="5717227" cy="738664"/>
              </a:xfrm>
              <a:prstGeom prst="rect">
                <a:avLst/>
              </a:prstGeom>
              <a:noFill/>
            </p:spPr>
            <p:txBody>
              <a:bodyPr wrap="square" lIns="0" tIns="0" rIns="0" bIns="0" rtlCol="0">
                <a:spAutoFit/>
              </a:bodyPr>
              <a:lstStyle/>
              <a:p>
                <a14:m>
                  <m:oMath xmlns:m="http://schemas.openxmlformats.org/officeDocument/2006/math">
                    <m:r>
                      <a:rPr lang="en-US" altLang="zh-TW" sz="2400" b="0" i="1" smtClean="0">
                        <a:latin typeface="Cambria Math" panose="02040503050406030204" pitchFamily="18" charset="0"/>
                      </a:rPr>
                      <m:t>𝑃</m:t>
                    </m:r>
                  </m:oMath>
                </a14:m>
                <a:r>
                  <a:rPr lang="zh-TW" altLang="en-US" sz="2400" dirty="0"/>
                  <a:t> </a:t>
                </a:r>
                <a:r>
                  <a:rPr lang="en-US" altLang="zh-TW" sz="2400" dirty="0"/>
                  <a:t>and </a:t>
                </a:r>
                <a14:m>
                  <m:oMath xmlns:m="http://schemas.openxmlformats.org/officeDocument/2006/math">
                    <m:r>
                      <a:rPr lang="en-US" altLang="zh-TW" sz="2400" b="0" i="1" smtClean="0">
                        <a:latin typeface="Cambria Math" panose="02040503050406030204" pitchFamily="18" charset="0"/>
                      </a:rPr>
                      <m:t>𝑄</m:t>
                    </m:r>
                  </m:oMath>
                </a14:m>
                <a:r>
                  <a:rPr lang="zh-TW" altLang="en-US" sz="2400" dirty="0"/>
                  <a:t> </a:t>
                </a:r>
                <a:r>
                  <a:rPr lang="en-US" altLang="zh-TW" sz="2400" dirty="0"/>
                  <a:t>are two distributions. </a:t>
                </a:r>
                <a14:m>
                  <m:oMath xmlns:m="http://schemas.openxmlformats.org/officeDocument/2006/math">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a14:m>
                <a:r>
                  <a:rPr lang="en-US" altLang="zh-TW" sz="2400" dirty="0"/>
                  <a:t> and </a:t>
                </a:r>
                <a14:m>
                  <m:oMath xmlns:m="http://schemas.openxmlformats.org/officeDocument/2006/math">
                    <m:r>
                      <m:rPr>
                        <m:sty m:val="p"/>
                      </m:rPr>
                      <a:rPr lang="en-US" altLang="zh-TW" sz="2400" b="0" i="0" smtClean="0">
                        <a:latin typeface="Cambria Math" panose="02040503050406030204" pitchFamily="18" charset="0"/>
                      </a:rPr>
                      <m:t>q</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a14:m>
                <a:r>
                  <a:rPr lang="en-US" altLang="zh-TW" sz="2400" dirty="0"/>
                  <a:t> are the probability of sampling </a:t>
                </a:r>
                <a14:m>
                  <m:oMath xmlns:m="http://schemas.openxmlformats.org/officeDocument/2006/math">
                    <m:r>
                      <a:rPr lang="en-US" altLang="zh-TW" sz="2400" b="0" i="1" smtClean="0">
                        <a:latin typeface="Cambria Math" panose="02040503050406030204" pitchFamily="18" charset="0"/>
                      </a:rPr>
                      <m:t>𝑥</m:t>
                    </m:r>
                  </m:oMath>
                </a14:m>
                <a:r>
                  <a:rPr lang="en-US" altLang="zh-TW" sz="2400" dirty="0"/>
                  <a:t>.   </a:t>
                </a:r>
                <a:endParaRPr lang="zh-TW" altLang="en-US" sz="24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911990" y="356285"/>
                <a:ext cx="5717227" cy="738664"/>
              </a:xfrm>
              <a:prstGeom prst="rect">
                <a:avLst/>
              </a:prstGeom>
              <a:blipFill>
                <a:blip r:embed="rId10"/>
                <a:stretch>
                  <a:fillRect l="-3305" t="-12295" b="-23770"/>
                </a:stretch>
              </a:blipFill>
            </p:spPr>
            <p:txBody>
              <a:bodyPr/>
              <a:lstStyle/>
              <a:p>
                <a:r>
                  <a:rPr lang="zh-TW" altLang="en-US">
                    <a:noFill/>
                  </a:rPr>
                  <a:t> </a:t>
                </a:r>
              </a:p>
            </p:txBody>
          </p:sp>
        </mc:Fallback>
      </mc:AlternateContent>
      <p:sp>
        <p:nvSpPr>
          <p:cNvPr id="18" name="文字方塊 17"/>
          <p:cNvSpPr txBox="1"/>
          <p:nvPr/>
        </p:nvSpPr>
        <p:spPr>
          <a:xfrm>
            <a:off x="6291916" y="2531303"/>
            <a:ext cx="842962" cy="461665"/>
          </a:xfrm>
          <a:prstGeom prst="rect">
            <a:avLst/>
          </a:prstGeom>
          <a:noFill/>
        </p:spPr>
        <p:txBody>
          <a:bodyPr wrap="square" rtlCol="0">
            <a:spAutoFit/>
          </a:bodyPr>
          <a:lstStyle/>
          <a:p>
            <a:r>
              <a:rPr lang="en-US" altLang="zh-TW" sz="2400" dirty="0">
                <a:solidFill>
                  <a:srgbClr val="0000FF"/>
                </a:solidFill>
              </a:rPr>
              <a:t>= 1</a:t>
            </a:r>
            <a:endParaRPr lang="zh-TW" altLang="en-US" sz="2400" dirty="0">
              <a:solidFill>
                <a:srgbClr val="0000FF"/>
              </a:solidFill>
            </a:endParaRPr>
          </a:p>
        </p:txBody>
      </p:sp>
      <p:sp>
        <p:nvSpPr>
          <p:cNvPr id="9" name="矩形 8"/>
          <p:cNvSpPr/>
          <p:nvPr/>
        </p:nvSpPr>
        <p:spPr>
          <a:xfrm>
            <a:off x="6255396" y="2921419"/>
            <a:ext cx="639585" cy="84603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a:cxnSpLocks/>
          </p:cNvCxnSpPr>
          <p:nvPr/>
        </p:nvCxnSpPr>
        <p:spPr>
          <a:xfrm>
            <a:off x="3119339" y="5490298"/>
            <a:ext cx="440138" cy="2229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a:cxnSpLocks/>
          </p:cNvCxnSpPr>
          <p:nvPr/>
        </p:nvCxnSpPr>
        <p:spPr>
          <a:xfrm>
            <a:off x="3795105" y="5713253"/>
            <a:ext cx="440138" cy="2229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436969" y="4556241"/>
            <a:ext cx="3144655" cy="830997"/>
          </a:xfrm>
          <a:prstGeom prst="rect">
            <a:avLst/>
          </a:prstGeom>
        </p:spPr>
        <p:txBody>
          <a:bodyPr wrap="square">
            <a:spAutoFit/>
          </a:bodyPr>
          <a:lstStyle/>
          <a:p>
            <a:r>
              <a:rPr lang="en-US" altLang="zh-TW" sz="2400" dirty="0"/>
              <a:t>If P and Q are the same distributions, </a:t>
            </a:r>
            <a:endParaRPr lang="zh-TW" altLang="en-US" sz="2400" dirty="0"/>
          </a:p>
        </p:txBody>
      </p:sp>
      <mc:AlternateContent xmlns:mc="http://schemas.openxmlformats.org/markup-compatibility/2006" xmlns:a14="http://schemas.microsoft.com/office/drawing/2010/main">
        <mc:Choice Requires="a14">
          <p:sp>
            <p:nvSpPr>
              <p:cNvPr id="28" name="矩形 27"/>
              <p:cNvSpPr/>
              <p:nvPr/>
            </p:nvSpPr>
            <p:spPr>
              <a:xfrm>
                <a:off x="5436969" y="5387238"/>
                <a:ext cx="3348338" cy="860620"/>
              </a:xfrm>
              <a:prstGeom prst="rect">
                <a:avLst/>
              </a:prstGeom>
            </p:spPr>
            <p:txBody>
              <a:bodyPr wrap="square">
                <a:spAutoFit/>
              </a:bodyPr>
              <a:lstStyle/>
              <a:p>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𝐷</m:t>
                        </m:r>
                      </m:e>
                      <m:sub>
                        <m:r>
                          <a:rPr lang="en-US" altLang="zh-TW" sz="2400" i="1">
                            <a:latin typeface="Cambria Math" panose="02040503050406030204" pitchFamily="18" charset="0"/>
                          </a:rPr>
                          <m:t>𝑓</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𝑃</m:t>
                        </m:r>
                        <m:r>
                          <a:rPr lang="en-US" altLang="zh-TW" sz="2400" i="1">
                            <a:latin typeface="Cambria Math" panose="02040503050406030204" pitchFamily="18" charset="0"/>
                          </a:rPr>
                          <m:t>||</m:t>
                        </m:r>
                        <m:r>
                          <a:rPr lang="en-US" altLang="zh-TW" sz="2400" i="1">
                            <a:latin typeface="Cambria Math" panose="02040503050406030204" pitchFamily="18" charset="0"/>
                          </a:rPr>
                          <m:t>𝑄</m:t>
                        </m:r>
                      </m:e>
                    </m:d>
                  </m:oMath>
                </a14:m>
                <a:r>
                  <a:rPr lang="zh-TW" altLang="en-US" sz="2400" dirty="0"/>
                  <a:t> </a:t>
                </a:r>
                <a:r>
                  <a:rPr lang="en-US" altLang="zh-TW" sz="2400" dirty="0"/>
                  <a:t>has the smallest value, which is 0</a:t>
                </a:r>
                <a:endParaRPr lang="zh-TW" altLang="en-US" sz="2400" dirty="0"/>
              </a:p>
            </p:txBody>
          </p:sp>
        </mc:Choice>
        <mc:Fallback xmlns="">
          <p:sp>
            <p:nvSpPr>
              <p:cNvPr id="28" name="矩形 27"/>
              <p:cNvSpPr>
                <a:spLocks noRot="1" noChangeAspect="1" noMove="1" noResize="1" noEditPoints="1" noAdjustHandles="1" noChangeArrowheads="1" noChangeShapeType="1" noTextEdit="1"/>
              </p:cNvSpPr>
              <p:nvPr/>
            </p:nvSpPr>
            <p:spPr>
              <a:xfrm>
                <a:off x="5436969" y="5387238"/>
                <a:ext cx="3348338" cy="860620"/>
              </a:xfrm>
              <a:prstGeom prst="rect">
                <a:avLst/>
              </a:prstGeom>
              <a:blipFill>
                <a:blip r:embed="rId11"/>
                <a:stretch>
                  <a:fillRect l="-2914" t="-4965" r="-1093" b="-15603"/>
                </a:stretch>
              </a:blipFill>
            </p:spPr>
            <p:txBody>
              <a:bodyPr/>
              <a:lstStyle/>
              <a:p>
                <a:r>
                  <a:rPr lang="zh-TW" altLang="en-US">
                    <a:noFill/>
                  </a:rPr>
                  <a:t> </a:t>
                </a:r>
              </a:p>
            </p:txBody>
          </p:sp>
        </mc:Fallback>
      </mc:AlternateContent>
      <p:sp>
        <p:nvSpPr>
          <p:cNvPr id="13" name="矩形 12"/>
          <p:cNvSpPr/>
          <p:nvPr/>
        </p:nvSpPr>
        <p:spPr>
          <a:xfrm>
            <a:off x="5421062" y="4548849"/>
            <a:ext cx="3364245" cy="1775457"/>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9" name="文字方塊 28"/>
              <p:cNvSpPr txBox="1"/>
              <p:nvPr/>
            </p:nvSpPr>
            <p:spPr>
              <a:xfrm>
                <a:off x="6007645" y="1347139"/>
                <a:ext cx="3053771" cy="768287"/>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spAutoFit/>
              </a:bodyPr>
              <a:lstStyle/>
              <a:p>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oMath>
                </a14:m>
                <a:r>
                  <a:rPr lang="zh-TW" altLang="en-US" sz="2400" dirty="0"/>
                  <a:t> </a:t>
                </a:r>
                <a:r>
                  <a:rPr lang="en-US" altLang="zh-TW" sz="2400" dirty="0"/>
                  <a:t>evaluates the difference of P and Q</a:t>
                </a:r>
                <a:endParaRPr lang="zh-TW" altLang="en-US" sz="24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6007645" y="1347139"/>
                <a:ext cx="3053771" cy="768287"/>
              </a:xfrm>
              <a:prstGeom prst="rect">
                <a:avLst/>
              </a:prstGeom>
              <a:blipFill>
                <a:blip r:embed="rId12"/>
                <a:stretch>
                  <a:fillRect l="-6188" t="-11811" r="-3393" b="-22047"/>
                </a:stretch>
              </a:blipFill>
            </p:spPr>
            <p:txBody>
              <a:bodyPr/>
              <a:lstStyle/>
              <a:p>
                <a:r>
                  <a:rPr lang="zh-TW" altLang="en-US">
                    <a:noFill/>
                  </a:rPr>
                  <a:t> </a:t>
                </a:r>
              </a:p>
            </p:txBody>
          </p:sp>
        </mc:Fallback>
      </mc:AlternateContent>
      <p:sp>
        <p:nvSpPr>
          <p:cNvPr id="7" name="文字方塊 6"/>
          <p:cNvSpPr txBox="1"/>
          <p:nvPr/>
        </p:nvSpPr>
        <p:spPr>
          <a:xfrm>
            <a:off x="1641900" y="3142018"/>
            <a:ext cx="1506923" cy="461665"/>
          </a:xfrm>
          <a:prstGeom prst="rect">
            <a:avLst/>
          </a:prstGeom>
          <a:noFill/>
        </p:spPr>
        <p:txBody>
          <a:bodyPr wrap="square" rtlCol="0">
            <a:spAutoFit/>
          </a:bodyPr>
          <a:lstStyle/>
          <a:p>
            <a:pPr algn="ctr"/>
            <a:r>
              <a:rPr lang="en-US" altLang="zh-TW" sz="2400" dirty="0">
                <a:solidFill>
                  <a:srgbClr val="FF0000"/>
                </a:solidFill>
              </a:rPr>
              <a:t>smallest</a:t>
            </a:r>
            <a:endParaRPr lang="zh-TW" altLang="en-US" sz="2400" dirty="0">
              <a:solidFill>
                <a:srgbClr val="FF0000"/>
              </a:solidFill>
            </a:endParaRPr>
          </a:p>
        </p:txBody>
      </p:sp>
    </p:spTree>
    <p:extLst>
      <p:ext uri="{BB962C8B-B14F-4D97-AF65-F5344CB8AC3E}">
        <p14:creationId xmlns:p14="http://schemas.microsoft.com/office/powerpoint/2010/main" val="40462333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1" grpId="0"/>
      <p:bldP spid="22" grpId="0"/>
      <p:bldP spid="23" grpId="0"/>
      <p:bldP spid="24" grpId="0"/>
      <p:bldP spid="25" grpId="0"/>
      <p:bldP spid="26" grpId="0"/>
      <p:bldP spid="3" grpId="0"/>
      <p:bldP spid="15" grpId="0"/>
      <p:bldP spid="2" grpId="0"/>
      <p:bldP spid="18" grpId="0"/>
      <p:bldP spid="9" grpId="0" animBg="1"/>
      <p:bldP spid="11" grpId="0"/>
      <p:bldP spid="28" grpId="0"/>
      <p:bldP spid="13" grpId="0" animBg="1"/>
      <p:bldP spid="29"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3"/>
              <p:cNvSpPr txBox="1"/>
              <p:nvPr/>
            </p:nvSpPr>
            <p:spPr>
              <a:xfrm>
                <a:off x="1896040" y="369716"/>
                <a:ext cx="4195123"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r>
                        <a:rPr lang="en-US" altLang="zh-TW" sz="2400" b="0" i="1" smtClean="0">
                          <a:latin typeface="Cambria Math" panose="02040503050406030204" pitchFamily="18" charset="0"/>
                        </a:rPr>
                        <m:t>=</m:t>
                      </m:r>
                      <m:nary>
                        <m:naryPr>
                          <m:limLoc m:val="undOvr"/>
                          <m:ctrlPr>
                            <a:rPr lang="en-US" altLang="zh-TW" sz="2400" b="0" i="1" smtClean="0">
                              <a:latin typeface="Cambria Math" panose="02040503050406030204" pitchFamily="18" charset="0"/>
                            </a:rPr>
                          </m:ctrlPr>
                        </m:naryPr>
                        <m:sub>
                          <m:r>
                            <m:rPr>
                              <m:brk m:alnAt="24"/>
                            </m:rPr>
                            <a:rPr lang="en-US" altLang="zh-TW" sz="2400" b="0" i="1" smtClean="0">
                              <a:latin typeface="Cambria Math" panose="02040503050406030204" pitchFamily="18" charset="0"/>
                            </a:rPr>
                            <m:t>𝑥</m:t>
                          </m:r>
                        </m:sub>
                        <m:sup/>
                        <m:e>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num>
                                <m:den>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den>
                              </m:f>
                            </m:e>
                          </m:d>
                          <m:r>
                            <a:rPr lang="en-US" altLang="zh-TW" sz="2400" b="0" i="1" smtClean="0">
                              <a:latin typeface="Cambria Math" panose="02040503050406030204" pitchFamily="18" charset="0"/>
                            </a:rPr>
                            <m:t>𝑑𝑥</m:t>
                          </m:r>
                        </m:e>
                      </m:nary>
                    </m:oMath>
                  </m:oMathPara>
                </a14:m>
                <a:endParaRPr lang="zh-TW" altLang="en-US" sz="24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896040" y="369716"/>
                <a:ext cx="4195123" cy="1145378"/>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p:cNvSpPr txBox="1"/>
          <p:nvPr/>
        </p:nvSpPr>
        <p:spPr>
          <a:xfrm>
            <a:off x="6442059" y="490838"/>
            <a:ext cx="1460500" cy="461665"/>
          </a:xfrm>
          <a:prstGeom prst="rect">
            <a:avLst/>
          </a:prstGeom>
          <a:noFill/>
        </p:spPr>
        <p:txBody>
          <a:bodyPr wrap="square" rtlCol="0">
            <a:spAutoFit/>
          </a:bodyPr>
          <a:lstStyle/>
          <a:p>
            <a:r>
              <a:rPr lang="en-US" altLang="zh-TW" sz="2400" dirty="0"/>
              <a:t>f is convex</a:t>
            </a:r>
            <a:endParaRPr lang="zh-TW" altLang="en-US" sz="2400" dirty="0"/>
          </a:p>
        </p:txBody>
      </p:sp>
      <p:sp>
        <p:nvSpPr>
          <p:cNvPr id="6" name="文字方塊 5"/>
          <p:cNvSpPr txBox="1"/>
          <p:nvPr/>
        </p:nvSpPr>
        <p:spPr>
          <a:xfrm>
            <a:off x="6442059" y="990674"/>
            <a:ext cx="1460500" cy="461665"/>
          </a:xfrm>
          <a:prstGeom prst="rect">
            <a:avLst/>
          </a:prstGeom>
          <a:noFill/>
        </p:spPr>
        <p:txBody>
          <a:bodyPr wrap="square" rtlCol="0">
            <a:spAutoFit/>
          </a:bodyPr>
          <a:lstStyle/>
          <a:p>
            <a:r>
              <a:rPr lang="en-US" altLang="zh-TW" sz="2400" dirty="0"/>
              <a:t>f(1) = 0</a:t>
            </a:r>
            <a:endParaRPr lang="zh-TW" altLang="en-US" sz="2400" dirty="0"/>
          </a:p>
        </p:txBody>
      </p:sp>
      <p:sp>
        <p:nvSpPr>
          <p:cNvPr id="14" name="矩形 13"/>
          <p:cNvSpPr/>
          <p:nvPr/>
        </p:nvSpPr>
        <p:spPr>
          <a:xfrm>
            <a:off x="179336" y="77329"/>
            <a:ext cx="2292422" cy="584775"/>
          </a:xfrm>
          <a:prstGeom prst="rect">
            <a:avLst/>
          </a:prstGeom>
        </p:spPr>
        <p:txBody>
          <a:bodyPr wrap="none">
            <a:spAutoFit/>
          </a:bodyPr>
          <a:lstStyle/>
          <a:p>
            <a:r>
              <a:rPr lang="en-US" altLang="zh-TW" sz="3200" b="1" i="1" u="sng" dirty="0"/>
              <a:t>f-divergence</a:t>
            </a:r>
            <a:endParaRPr lang="zh-TW" altLang="en-US" sz="3200" b="1" i="1" u="sng" dirty="0"/>
          </a:p>
        </p:txBody>
      </p:sp>
      <p:cxnSp>
        <p:nvCxnSpPr>
          <p:cNvPr id="8" name="直線接點 7"/>
          <p:cNvCxnSpPr/>
          <p:nvPr/>
        </p:nvCxnSpPr>
        <p:spPr>
          <a:xfrm>
            <a:off x="-440646" y="1692617"/>
            <a:ext cx="10020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字方塊 27"/>
              <p:cNvSpPr txBox="1"/>
              <p:nvPr/>
            </p:nvSpPr>
            <p:spPr>
              <a:xfrm>
                <a:off x="356418" y="5066132"/>
                <a:ext cx="21831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r>
                                <a:rPr lang="en-US" altLang="zh-TW" sz="2400" i="1">
                                  <a:latin typeface="Cambria Math" panose="02040503050406030204" pitchFamily="18" charset="0"/>
                                </a:rPr>
                                <m:t>−1</m:t>
                              </m:r>
                            </m:e>
                          </m:d>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356418" y="5066132"/>
                <a:ext cx="2183162" cy="369332"/>
              </a:xfrm>
              <a:prstGeom prst="rect">
                <a:avLst/>
              </a:prstGeom>
              <a:blipFill>
                <a:blip r:embed="rId4"/>
                <a:stretch>
                  <a:fillRect l="-4457" r="-557"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626025" y="5396835"/>
                <a:ext cx="4694747"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𝐷</m:t>
                          </m:r>
                        </m:e>
                        <m:sub>
                          <m:r>
                            <a:rPr lang="en-US" altLang="zh-TW" sz="2400" i="1">
                              <a:latin typeface="Cambria Math" panose="02040503050406030204" pitchFamily="18" charset="0"/>
                            </a:rPr>
                            <m:t>𝑓</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𝑃</m:t>
                          </m:r>
                          <m:r>
                            <a:rPr lang="en-US" altLang="zh-TW" sz="2400" i="1">
                              <a:latin typeface="Cambria Math" panose="02040503050406030204" pitchFamily="18" charset="0"/>
                            </a:rPr>
                            <m:t>||</m:t>
                          </m:r>
                          <m:r>
                            <a:rPr lang="en-US" altLang="zh-TW" sz="2400" i="1">
                              <a:latin typeface="Cambria Math" panose="02040503050406030204" pitchFamily="18" charset="0"/>
                            </a:rPr>
                            <m:t>𝑄</m:t>
                          </m:r>
                        </m:e>
                      </m:d>
                      <m:r>
                        <a:rPr lang="en-US" altLang="zh-TW" sz="2400" i="1">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sSup>
                            <m:sSupPr>
                              <m:ctrlPr>
                                <a:rPr lang="en-US" altLang="zh-TW" sz="2400" i="1" smtClean="0">
                                  <a:latin typeface="Cambria Math" panose="02040503050406030204" pitchFamily="18" charset="0"/>
                                </a:rPr>
                              </m:ctrlPr>
                            </m:sSupPr>
                            <m:e>
                              <m:d>
                                <m:dPr>
                                  <m:ctrlPr>
                                    <a:rPr lang="en-US" altLang="zh-TW" sz="2400" i="1" smtClean="0">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r>
                                    <a:rPr lang="en-US" altLang="zh-TW" sz="2400" b="0" i="1" smtClean="0">
                                      <a:latin typeface="Cambria Math" panose="02040503050406030204" pitchFamily="18" charset="0"/>
                                    </a:rPr>
                                    <m:t>−1</m:t>
                                  </m:r>
                                </m:e>
                              </m:d>
                            </m:e>
                            <m:sup>
                              <m:r>
                                <a:rPr lang="en-US" altLang="zh-TW" sz="2400" b="0" i="1" smtClean="0">
                                  <a:latin typeface="Cambria Math" panose="02040503050406030204" pitchFamily="18" charset="0"/>
                                </a:rPr>
                                <m:t>2</m:t>
                              </m:r>
                            </m:sup>
                          </m:sSup>
                          <m:r>
                            <a:rPr lang="en-US" altLang="zh-TW" sz="2400" i="1">
                              <a:latin typeface="Cambria Math" panose="02040503050406030204" pitchFamily="18" charset="0"/>
                            </a:rPr>
                            <m:t>𝑑𝑥</m:t>
                          </m:r>
                        </m:e>
                      </m:nary>
                    </m:oMath>
                  </m:oMathPara>
                </a14:m>
                <a:endParaRPr lang="zh-TW" altLang="en-US" sz="24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626025" y="5396835"/>
                <a:ext cx="4694747" cy="1145378"/>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5354713" y="5396835"/>
                <a:ext cx="3114699"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f>
                            <m:fPr>
                              <m:ctrlPr>
                                <a:rPr lang="en-US" altLang="zh-TW" sz="2400" i="1" smtClean="0">
                                  <a:latin typeface="Cambria Math" panose="02040503050406030204" pitchFamily="18" charset="0"/>
                                </a:rPr>
                              </m:ctrlPr>
                            </m:fPr>
                            <m:num>
                              <m:sSup>
                                <m:sSupPr>
                                  <m:ctrlPr>
                                    <a:rPr lang="en-US" altLang="zh-TW" sz="2400" i="1" smtClean="0">
                                      <a:latin typeface="Cambria Math" panose="02040503050406030204" pitchFamily="18" charset="0"/>
                                    </a:rPr>
                                  </m:ctrlPr>
                                </m:sSupPr>
                                <m:e>
                                  <m:d>
                                    <m:dPr>
                                      <m:ctrlPr>
                                        <a:rPr lang="en-US" altLang="zh-TW" sz="2400" i="1" smtClean="0">
                                          <a:latin typeface="Cambria Math" panose="02040503050406030204" pitchFamily="18" charset="0"/>
                                        </a:rPr>
                                      </m:ctrlPr>
                                    </m:dPr>
                                    <m:e>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b="0" i="1" smtClean="0">
                                          <a:latin typeface="Cambria Math" panose="02040503050406030204" pitchFamily="18" charset="0"/>
                                        </a:rPr>
                                        <m:t>−</m:t>
                                      </m:r>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sup>
                                  <m:r>
                                    <a:rPr lang="en-US" altLang="zh-TW" sz="2400" b="0" i="1" smtClean="0">
                                      <a:latin typeface="Cambria Math" panose="02040503050406030204" pitchFamily="18" charset="0"/>
                                    </a:rPr>
                                    <m:t>2</m:t>
                                  </m:r>
                                </m:sup>
                              </m:sSup>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r>
                            <a:rPr lang="en-US" altLang="zh-TW" sz="2400" i="1">
                              <a:latin typeface="Cambria Math" panose="02040503050406030204" pitchFamily="18" charset="0"/>
                            </a:rPr>
                            <m:t>𝑑𝑥</m:t>
                          </m:r>
                        </m:e>
                      </m:nary>
                    </m:oMath>
                  </m:oMathPara>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5354713" y="5396835"/>
                <a:ext cx="3114699" cy="1145378"/>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428244" y="2199170"/>
                <a:ext cx="5350119"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𝐷</m:t>
                          </m:r>
                        </m:e>
                        <m:sub>
                          <m:r>
                            <a:rPr lang="en-US" altLang="zh-TW" sz="2400" i="1">
                              <a:latin typeface="Cambria Math" panose="02040503050406030204" pitchFamily="18" charset="0"/>
                            </a:rPr>
                            <m:t>𝑓</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𝑃</m:t>
                          </m:r>
                          <m:r>
                            <a:rPr lang="en-US" altLang="zh-TW" sz="2400" i="1">
                              <a:latin typeface="Cambria Math" panose="02040503050406030204" pitchFamily="18" charset="0"/>
                            </a:rPr>
                            <m:t>||</m:t>
                          </m:r>
                          <m:r>
                            <a:rPr lang="en-US" altLang="zh-TW" sz="2400" i="1">
                              <a:latin typeface="Cambria Math" panose="02040503050406030204" pitchFamily="18" charset="0"/>
                            </a:rPr>
                            <m:t>𝑄</m:t>
                          </m:r>
                        </m:e>
                      </m:d>
                      <m:r>
                        <a:rPr lang="en-US" altLang="zh-TW" sz="2400" i="1">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r>
                            <a:rPr lang="en-US" altLang="zh-TW" sz="2400" b="0" i="1" smtClean="0">
                              <a:latin typeface="Cambria Math" panose="02040503050406030204" pitchFamily="18" charset="0"/>
                            </a:rPr>
                            <m:t>𝑙𝑜𝑔</m:t>
                          </m:r>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e>
                          </m:d>
                          <m:r>
                            <a:rPr lang="en-US" altLang="zh-TW" sz="2400" i="1">
                              <a:latin typeface="Cambria Math" panose="02040503050406030204" pitchFamily="18" charset="0"/>
                            </a:rPr>
                            <m:t>𝑑𝑥</m:t>
                          </m:r>
                        </m:e>
                      </m:nary>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428244" y="2199170"/>
                <a:ext cx="5350119" cy="1145378"/>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356418" y="1983016"/>
                <a:ext cx="18614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𝑥𝑙𝑜𝑔𝑥</m:t>
                      </m:r>
                    </m:oMath>
                  </m:oMathPara>
                </a14:m>
                <a:endParaRPr lang="zh-TW" altLang="en-US" sz="24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56418" y="1983016"/>
                <a:ext cx="1861472" cy="369332"/>
              </a:xfrm>
              <a:prstGeom prst="rect">
                <a:avLst/>
              </a:prstGeom>
              <a:blipFill>
                <a:blip r:embed="rId8"/>
                <a:stretch>
                  <a:fillRect l="-5229" r="-5229"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5751915" y="2199170"/>
                <a:ext cx="3189015"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b="0" i="1" smtClean="0">
                              <a:latin typeface="Cambria Math" panose="02040503050406030204" pitchFamily="18" charset="0"/>
                            </a:rPr>
                            <m:t>𝑙𝑜𝑔</m:t>
                          </m:r>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e>
                          </m:d>
                          <m:r>
                            <a:rPr lang="en-US" altLang="zh-TW" sz="2400" i="1">
                              <a:latin typeface="Cambria Math" panose="02040503050406030204" pitchFamily="18" charset="0"/>
                            </a:rPr>
                            <m:t>𝑑𝑥</m:t>
                          </m:r>
                        </m:e>
                      </m:nary>
                    </m:oMath>
                  </m:oMathPara>
                </a14:m>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5751915" y="2199170"/>
                <a:ext cx="3189015" cy="1145378"/>
              </a:xfrm>
              <a:prstGeom prst="rect">
                <a:avLst/>
              </a:prstGeom>
              <a:blipFill>
                <a:blip r:embed="rId9"/>
                <a:stretch>
                  <a:fillRect/>
                </a:stretch>
              </a:blipFill>
            </p:spPr>
            <p:txBody>
              <a:bodyPr/>
              <a:lstStyle/>
              <a:p>
                <a:r>
                  <a:rPr lang="zh-TW" altLang="en-US">
                    <a:noFill/>
                  </a:rPr>
                  <a:t> </a:t>
                </a:r>
              </a:p>
            </p:txBody>
          </p:sp>
        </mc:Fallback>
      </mc:AlternateContent>
      <p:sp>
        <p:nvSpPr>
          <p:cNvPr id="31" name="文字方塊 30"/>
          <p:cNvSpPr txBox="1"/>
          <p:nvPr/>
        </p:nvSpPr>
        <p:spPr>
          <a:xfrm>
            <a:off x="6580971" y="1983016"/>
            <a:ext cx="1557350" cy="523220"/>
          </a:xfrm>
          <a:prstGeom prst="rect">
            <a:avLst/>
          </a:prstGeom>
          <a:noFill/>
        </p:spPr>
        <p:txBody>
          <a:bodyPr wrap="square" rtlCol="0">
            <a:spAutoFit/>
          </a:bodyPr>
          <a:lstStyle/>
          <a:p>
            <a:pPr algn="ctr"/>
            <a:r>
              <a:rPr lang="en-US" altLang="zh-TW" sz="2800" dirty="0">
                <a:solidFill>
                  <a:srgbClr val="0000FF"/>
                </a:solidFill>
              </a:rPr>
              <a:t>KL</a:t>
            </a:r>
            <a:endParaRPr lang="zh-TW" altLang="en-US" sz="2800" dirty="0">
              <a:solidFill>
                <a:srgbClr val="0000FF"/>
              </a:solidFill>
            </a:endParaRPr>
          </a:p>
        </p:txBody>
      </p:sp>
      <mc:AlternateContent xmlns:mc="http://schemas.openxmlformats.org/markup-compatibility/2006" xmlns:a14="http://schemas.microsoft.com/office/drawing/2010/main">
        <mc:Choice Requires="a14">
          <p:sp>
            <p:nvSpPr>
              <p:cNvPr id="19" name="文字方塊 18"/>
              <p:cNvSpPr txBox="1"/>
              <p:nvPr/>
            </p:nvSpPr>
            <p:spPr>
              <a:xfrm>
                <a:off x="356418" y="3536919"/>
                <a:ext cx="192719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𝑙𝑜𝑔𝑥</m:t>
                      </m:r>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56418" y="3536919"/>
                <a:ext cx="1927194" cy="369332"/>
              </a:xfrm>
              <a:prstGeom prst="rect">
                <a:avLst/>
              </a:prstGeom>
              <a:blipFill>
                <a:blip r:embed="rId10"/>
                <a:stretch>
                  <a:fillRect l="-5047" r="-4732"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626025" y="3842270"/>
                <a:ext cx="5125890"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𝐷</m:t>
                          </m:r>
                        </m:e>
                        <m:sub>
                          <m:r>
                            <a:rPr lang="en-US" altLang="zh-TW" sz="2400" i="1">
                              <a:latin typeface="Cambria Math" panose="02040503050406030204" pitchFamily="18" charset="0"/>
                            </a:rPr>
                            <m:t>𝑓</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𝑃</m:t>
                          </m:r>
                          <m:r>
                            <a:rPr lang="en-US" altLang="zh-TW" sz="2400" i="1">
                              <a:latin typeface="Cambria Math" panose="02040503050406030204" pitchFamily="18" charset="0"/>
                            </a:rPr>
                            <m:t>||</m:t>
                          </m:r>
                          <m:r>
                            <a:rPr lang="en-US" altLang="zh-TW" sz="2400" i="1">
                              <a:latin typeface="Cambria Math" panose="02040503050406030204" pitchFamily="18" charset="0"/>
                            </a:rPr>
                            <m:t>𝑄</m:t>
                          </m:r>
                        </m:e>
                      </m:d>
                      <m:r>
                        <a:rPr lang="en-US" altLang="zh-TW" sz="2400" i="1">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
                            <m:dPr>
                              <m:ctrlPr>
                                <a:rPr lang="en-US" altLang="zh-TW" sz="2400" i="1" smtClean="0">
                                  <a:latin typeface="Cambria Math" panose="02040503050406030204" pitchFamily="18" charset="0"/>
                                </a:rPr>
                              </m:ctrlPr>
                            </m:dPr>
                            <m:e>
                              <m:r>
                                <a:rPr lang="en-US" altLang="zh-TW" sz="2400" i="1">
                                  <a:latin typeface="Cambria Math" panose="02040503050406030204" pitchFamily="18" charset="0"/>
                                </a:rPr>
                                <m:t>−</m:t>
                              </m:r>
                              <m:r>
                                <a:rPr lang="en-US" altLang="zh-TW" sz="2400" i="1">
                                  <a:latin typeface="Cambria Math" panose="02040503050406030204" pitchFamily="18" charset="0"/>
                                </a:rPr>
                                <m:t>𝑙𝑜𝑔</m:t>
                              </m:r>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e>
                              </m:d>
                            </m:e>
                          </m:d>
                          <m:r>
                            <a:rPr lang="en-US" altLang="zh-TW" sz="2400" i="1">
                              <a:latin typeface="Cambria Math" panose="02040503050406030204" pitchFamily="18" charset="0"/>
                            </a:rPr>
                            <m:t>𝑑𝑥</m:t>
                          </m:r>
                        </m:e>
                      </m:nary>
                    </m:oMath>
                  </m:oMathPara>
                </a14:m>
                <a:endParaRPr lang="zh-TW" altLang="en-US" sz="24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626025" y="3842270"/>
                <a:ext cx="5125890" cy="1145378"/>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5751915" y="3842270"/>
                <a:ext cx="3189015"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b="0" i="1" smtClean="0">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b="0" i="1" smtClean="0">
                              <a:latin typeface="Cambria Math" panose="02040503050406030204" pitchFamily="18" charset="0"/>
                            </a:rPr>
                            <m:t>𝑙𝑜𝑔</m:t>
                          </m:r>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b="0" i="1" smtClean="0">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b="0" i="1" smtClean="0">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e>
                          </m:d>
                          <m:r>
                            <a:rPr lang="en-US" altLang="zh-TW" sz="2400" i="1">
                              <a:latin typeface="Cambria Math" panose="02040503050406030204" pitchFamily="18" charset="0"/>
                            </a:rPr>
                            <m:t>𝑑𝑥</m:t>
                          </m:r>
                        </m:e>
                      </m:nary>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5751915" y="3842270"/>
                <a:ext cx="3189015" cy="1145378"/>
              </a:xfrm>
              <a:prstGeom prst="rect">
                <a:avLst/>
              </a:prstGeom>
              <a:blipFill>
                <a:blip r:embed="rId12"/>
                <a:stretch>
                  <a:fillRect/>
                </a:stretch>
              </a:blipFill>
            </p:spPr>
            <p:txBody>
              <a:bodyPr/>
              <a:lstStyle/>
              <a:p>
                <a:r>
                  <a:rPr lang="zh-TW" altLang="en-US">
                    <a:noFill/>
                  </a:rPr>
                  <a:t> </a:t>
                </a:r>
              </a:p>
            </p:txBody>
          </p:sp>
        </mc:Fallback>
      </mc:AlternateContent>
      <p:sp>
        <p:nvSpPr>
          <p:cNvPr id="32" name="文字方塊 31"/>
          <p:cNvSpPr txBox="1"/>
          <p:nvPr/>
        </p:nvSpPr>
        <p:spPr>
          <a:xfrm>
            <a:off x="6458237" y="3584827"/>
            <a:ext cx="2154823" cy="523220"/>
          </a:xfrm>
          <a:prstGeom prst="rect">
            <a:avLst/>
          </a:prstGeom>
          <a:noFill/>
        </p:spPr>
        <p:txBody>
          <a:bodyPr wrap="square" rtlCol="0">
            <a:spAutoFit/>
          </a:bodyPr>
          <a:lstStyle/>
          <a:p>
            <a:pPr algn="ctr"/>
            <a:r>
              <a:rPr lang="en-US" altLang="zh-TW" sz="2800" dirty="0">
                <a:solidFill>
                  <a:srgbClr val="0000FF"/>
                </a:solidFill>
              </a:rPr>
              <a:t>Reverse KL</a:t>
            </a:r>
            <a:endParaRPr lang="zh-TW" altLang="en-US" sz="2800" dirty="0">
              <a:solidFill>
                <a:srgbClr val="0000FF"/>
              </a:solidFill>
            </a:endParaRPr>
          </a:p>
        </p:txBody>
      </p:sp>
      <p:sp>
        <p:nvSpPr>
          <p:cNvPr id="33" name="文字方塊 32"/>
          <p:cNvSpPr txBox="1"/>
          <p:nvPr/>
        </p:nvSpPr>
        <p:spPr>
          <a:xfrm>
            <a:off x="6508742" y="5089216"/>
            <a:ext cx="2154823" cy="523220"/>
          </a:xfrm>
          <a:prstGeom prst="rect">
            <a:avLst/>
          </a:prstGeom>
          <a:noFill/>
        </p:spPr>
        <p:txBody>
          <a:bodyPr wrap="square" rtlCol="0">
            <a:spAutoFit/>
          </a:bodyPr>
          <a:lstStyle/>
          <a:p>
            <a:pPr algn="ctr"/>
            <a:r>
              <a:rPr lang="en-US" altLang="zh-TW" sz="2800" dirty="0">
                <a:solidFill>
                  <a:srgbClr val="0000FF"/>
                </a:solidFill>
              </a:rPr>
              <a:t>Chi Square</a:t>
            </a:r>
            <a:endParaRPr lang="zh-TW" altLang="en-US" sz="2800" dirty="0">
              <a:solidFill>
                <a:srgbClr val="0000FF"/>
              </a:solidFill>
            </a:endParaRPr>
          </a:p>
        </p:txBody>
      </p:sp>
    </p:spTree>
    <p:extLst>
      <p:ext uri="{BB962C8B-B14F-4D97-AF65-F5344CB8AC3E}">
        <p14:creationId xmlns:p14="http://schemas.microsoft.com/office/powerpoint/2010/main" val="37481379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16" grpId="0"/>
      <p:bldP spid="17" grpId="0"/>
      <p:bldP spid="18" grpId="0"/>
      <p:bldP spid="31" grpId="0"/>
      <p:bldP spid="19" grpId="0"/>
      <p:bldP spid="20" grpId="0"/>
      <p:bldP spid="27"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582945" y="1986442"/>
            <a:ext cx="1978110" cy="1164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6" name="資料庫圖表 25"/>
          <p:cNvGraphicFramePr/>
          <p:nvPr>
            <p:extLst/>
          </p:nvPr>
        </p:nvGraphicFramePr>
        <p:xfrm>
          <a:off x="5781674" y="1373777"/>
          <a:ext cx="3085013" cy="253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左大括弧 5"/>
          <p:cNvSpPr/>
          <p:nvPr/>
        </p:nvSpPr>
        <p:spPr>
          <a:xfrm>
            <a:off x="5796420" y="1356788"/>
            <a:ext cx="247739" cy="2668277"/>
          </a:xfrm>
          <a:prstGeom prst="leftBrace">
            <a:avLst>
              <a:gd name="adj1" fmla="val 10078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矩形 28"/>
          <p:cNvSpPr/>
          <p:nvPr/>
        </p:nvSpPr>
        <p:spPr>
          <a:xfrm>
            <a:off x="6077973" y="2261768"/>
            <a:ext cx="2437377" cy="6651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2911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Fenchel</a:t>
            </a:r>
            <a:r>
              <a:rPr lang="en-US" altLang="zh-TW" dirty="0"/>
              <a:t> Conjugate</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Every convex function f has a conjugate function f*</a:t>
            </a:r>
            <a:endParaRPr lang="zh-TW" altLang="en-US" dirty="0"/>
          </a:p>
        </p:txBody>
      </p:sp>
      <mc:AlternateContent xmlns:mc="http://schemas.openxmlformats.org/markup-compatibility/2006" xmlns:a14="http://schemas.microsoft.com/office/drawing/2010/main">
        <mc:Choice Requires="a14">
          <p:sp>
            <p:nvSpPr>
              <p:cNvPr id="6" name="文字方塊 5"/>
              <p:cNvSpPr txBox="1"/>
              <p:nvPr/>
            </p:nvSpPr>
            <p:spPr>
              <a:xfrm>
                <a:off x="2013283" y="2501563"/>
                <a:ext cx="3765710" cy="524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i="1">
                          <a:latin typeface="Cambria Math" panose="02040503050406030204" pitchFamily="18" charset="0"/>
                        </a:rPr>
                        <m:t>=</m:t>
                      </m:r>
                      <m:func>
                        <m:funcPr>
                          <m:ctrlPr>
                            <a:rPr lang="en-US" altLang="zh-TW" sz="2400" i="1">
                              <a:latin typeface="Cambria Math" panose="02040503050406030204" pitchFamily="18" charset="0"/>
                            </a:rPr>
                          </m:ctrlPr>
                        </m:funcPr>
                        <m:fName>
                          <m:limLow>
                            <m:limLowPr>
                              <m:ctrlPr>
                                <a:rPr lang="en-US" altLang="zh-TW" sz="2400" i="1">
                                  <a:latin typeface="Cambria Math" panose="02040503050406030204" pitchFamily="18" charset="0"/>
                                </a:rPr>
                              </m:ctrlPr>
                            </m:limLowPr>
                            <m:e>
                              <m:r>
                                <m:rPr>
                                  <m:sty m:val="p"/>
                                </m:rPr>
                                <a:rPr lang="en-US" altLang="zh-TW" sz="2400">
                                  <a:latin typeface="Cambria Math" panose="02040503050406030204" pitchFamily="18" charset="0"/>
                                </a:rPr>
                                <m:t>max</m:t>
                              </m:r>
                            </m:e>
                            <m:lim>
                              <m:r>
                                <a:rPr lang="en-US" altLang="zh-TW" sz="2400" i="1">
                                  <a:latin typeface="Cambria Math" panose="02040503050406030204" pitchFamily="18" charset="0"/>
                                </a:rPr>
                                <m:t>𝑥</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𝑑𝑜𝑚</m:t>
                              </m:r>
                              <m:d>
                                <m:dPr>
                                  <m:ctrlPr>
                                    <a:rPr lang="en-US" altLang="zh-TW" sz="2400" i="1">
                                      <a:latin typeface="Cambria Math" panose="02040503050406030204" pitchFamily="18" charset="0"/>
                                      <a:ea typeface="Cambria Math" panose="02040503050406030204" pitchFamily="18" charset="0"/>
                                    </a:rPr>
                                  </m:ctrlPr>
                                </m:dPr>
                                <m:e>
                                  <m:r>
                                    <a:rPr lang="en-US" altLang="zh-TW" sz="2400" i="1">
                                      <a:latin typeface="Cambria Math" panose="02040503050406030204" pitchFamily="18" charset="0"/>
                                      <a:ea typeface="Cambria Math" panose="02040503050406030204" pitchFamily="18" charset="0"/>
                                    </a:rPr>
                                    <m:t>𝑓</m:t>
                                  </m:r>
                                </m:e>
                              </m:d>
                            </m:lim>
                          </m:limLow>
                        </m:fName>
                        <m:e>
                          <m:d>
                            <m:dPr>
                              <m:begChr m:val="{"/>
                              <m:endChr m:val="}"/>
                              <m:ctrlPr>
                                <a:rPr lang="en-US" altLang="zh-TW" sz="2400" i="1">
                                  <a:latin typeface="Cambria Math" panose="02040503050406030204" pitchFamily="18" charset="0"/>
                                </a:rPr>
                              </m:ctrlPr>
                            </m:dPr>
                            <m:e>
                              <m:r>
                                <a:rPr lang="en-US" altLang="zh-TW" sz="2400" i="1">
                                  <a:latin typeface="Cambria Math" panose="02040503050406030204" pitchFamily="18" charset="0"/>
                                </a:rPr>
                                <m:t>𝑥𝑡</m:t>
                              </m:r>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func>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013283" y="2501563"/>
                <a:ext cx="3765710" cy="524311"/>
              </a:xfrm>
              <a:prstGeom prst="rect">
                <a:avLst/>
              </a:prstGeom>
              <a:blipFill>
                <a:blip r:embed="rId3"/>
                <a:stretch>
                  <a:fillRect l="-2265" b="-197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149072" y="4735994"/>
                <a:ext cx="17284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i="1">
                              <a:solidFill>
                                <a:srgbClr val="FF0000"/>
                              </a:solidFill>
                              <a:latin typeface="Cambria Math" panose="02040503050406030204" pitchFamily="18" charset="0"/>
                            </a:rPr>
                            <m:t>1</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149072" y="4735994"/>
                <a:ext cx="1728422" cy="369332"/>
              </a:xfrm>
              <a:prstGeom prst="rect">
                <a:avLst/>
              </a:prstGeom>
              <a:blipFill>
                <a:blip r:embed="rId4"/>
                <a:stretch>
                  <a:fillRect l="-1761"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1149072" y="5476826"/>
                <a:ext cx="17284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i="1">
                              <a:solidFill>
                                <a:srgbClr val="FF0000"/>
                              </a:solidFill>
                              <a:latin typeface="Cambria Math" panose="02040503050406030204" pitchFamily="18" charset="0"/>
                            </a:rPr>
                            <m:t>1</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d>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149072" y="5476826"/>
                <a:ext cx="1728422" cy="369332"/>
              </a:xfrm>
              <a:prstGeom prst="rect">
                <a:avLst/>
              </a:prstGeom>
              <a:blipFill>
                <a:blip r:embed="rId5"/>
                <a:stretch>
                  <a:fillRect l="-1761" b="-34426"/>
                </a:stretch>
              </a:blipFill>
            </p:spPr>
            <p:txBody>
              <a:bodyPr/>
              <a:lstStyle/>
              <a:p>
                <a:r>
                  <a:rPr lang="zh-TW" altLang="en-US">
                    <a:noFill/>
                  </a:rPr>
                  <a:t> </a:t>
                </a:r>
              </a:p>
            </p:txBody>
          </p:sp>
        </mc:Fallback>
      </mc:AlternateContent>
      <p:sp>
        <p:nvSpPr>
          <p:cNvPr id="10" name="橢圓 9"/>
          <p:cNvSpPr/>
          <p:nvPr/>
        </p:nvSpPr>
        <p:spPr>
          <a:xfrm>
            <a:off x="2970641" y="4069926"/>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6" name="直線單箭頭接點 25"/>
          <p:cNvCxnSpPr/>
          <p:nvPr/>
        </p:nvCxnSpPr>
        <p:spPr>
          <a:xfrm>
            <a:off x="628650" y="6075363"/>
            <a:ext cx="802005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文字方塊 29"/>
              <p:cNvSpPr txBox="1"/>
              <p:nvPr/>
            </p:nvSpPr>
            <p:spPr>
              <a:xfrm>
                <a:off x="8337160" y="618072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𝑡</m:t>
                      </m:r>
                    </m:oMath>
                  </m:oMathPara>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8337160" y="6180727"/>
                <a:ext cx="198259" cy="369332"/>
              </a:xfrm>
              <a:prstGeom prst="rect">
                <a:avLst/>
              </a:prstGeom>
              <a:blipFill>
                <a:blip r:embed="rId7"/>
                <a:stretch>
                  <a:fillRect l="-31250" r="-28125" b="-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2923358" y="6107369"/>
                <a:ext cx="3217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FF0000"/>
                              </a:solidFill>
                              <a:latin typeface="Cambria Math" panose="02040503050406030204" pitchFamily="18" charset="0"/>
                            </a:rPr>
                          </m:ctrlPr>
                        </m:sSubPr>
                        <m:e>
                          <m:r>
                            <a:rPr lang="en-US" altLang="zh-TW" sz="2400" b="0" i="1" smtClean="0">
                              <a:solidFill>
                                <a:srgbClr val="FF0000"/>
                              </a:solidFill>
                              <a:latin typeface="Cambria Math" panose="02040503050406030204" pitchFamily="18" charset="0"/>
                            </a:rPr>
                            <m:t>𝑡</m:t>
                          </m:r>
                        </m:e>
                        <m:sub>
                          <m:r>
                            <a:rPr lang="en-US" altLang="zh-TW" sz="2400" b="0" i="1" smtClean="0">
                              <a:solidFill>
                                <a:srgbClr val="FF0000"/>
                              </a:solidFill>
                              <a:latin typeface="Cambria Math" panose="02040503050406030204" pitchFamily="18" charset="0"/>
                            </a:rPr>
                            <m:t>1</m:t>
                          </m:r>
                        </m:sub>
                      </m:sSub>
                    </m:oMath>
                  </m:oMathPara>
                </a14:m>
                <a:endParaRPr lang="zh-TW" altLang="en-US" sz="2400" dirty="0">
                  <a:solidFill>
                    <a:srgbClr val="FF0000"/>
                  </a:solidFill>
                </a:endParaRPr>
              </a:p>
            </p:txBody>
          </p:sp>
        </mc:Choice>
        <mc:Fallback xmlns="">
          <p:sp>
            <p:nvSpPr>
              <p:cNvPr id="33" name="文字方塊 32"/>
              <p:cNvSpPr txBox="1">
                <a:spLocks noRot="1" noChangeAspect="1" noMove="1" noResize="1" noEditPoints="1" noAdjustHandles="1" noChangeArrowheads="1" noChangeShapeType="1" noTextEdit="1"/>
              </p:cNvSpPr>
              <p:nvPr/>
            </p:nvSpPr>
            <p:spPr>
              <a:xfrm>
                <a:off x="2923358" y="6107369"/>
                <a:ext cx="321755" cy="369332"/>
              </a:xfrm>
              <a:prstGeom prst="rect">
                <a:avLst/>
              </a:prstGeom>
              <a:blipFill>
                <a:blip r:embed="rId8"/>
                <a:stretch>
                  <a:fillRect l="-19231" r="-9615"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p:cNvSpPr txBox="1"/>
              <p:nvPr/>
            </p:nvSpPr>
            <p:spPr>
              <a:xfrm>
                <a:off x="6804098" y="6075363"/>
                <a:ext cx="3288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0000FF"/>
                              </a:solidFill>
                              <a:latin typeface="Cambria Math" panose="02040503050406030204" pitchFamily="18" charset="0"/>
                            </a:rPr>
                          </m:ctrlPr>
                        </m:sSubPr>
                        <m:e>
                          <m:r>
                            <a:rPr lang="en-US" altLang="zh-TW" sz="2400" b="0" i="1" smtClean="0">
                              <a:solidFill>
                                <a:srgbClr val="0000FF"/>
                              </a:solidFill>
                              <a:latin typeface="Cambria Math" panose="02040503050406030204" pitchFamily="18" charset="0"/>
                            </a:rPr>
                            <m:t>𝑡</m:t>
                          </m:r>
                        </m:e>
                        <m:sub>
                          <m:r>
                            <a:rPr lang="en-US" altLang="zh-TW" sz="2400" b="0" i="1" smtClean="0">
                              <a:solidFill>
                                <a:srgbClr val="0000FF"/>
                              </a:solidFill>
                              <a:latin typeface="Cambria Math" panose="02040503050406030204" pitchFamily="18" charset="0"/>
                            </a:rPr>
                            <m:t>2</m:t>
                          </m:r>
                        </m:sub>
                      </m:sSub>
                    </m:oMath>
                  </m:oMathPara>
                </a14:m>
                <a:endParaRPr lang="zh-TW" altLang="en-US" sz="2400" dirty="0">
                  <a:solidFill>
                    <a:srgbClr val="0000FF"/>
                  </a:solidFill>
                </a:endParaRPr>
              </a:p>
            </p:txBody>
          </p:sp>
        </mc:Choice>
        <mc:Fallback xmlns="">
          <p:sp>
            <p:nvSpPr>
              <p:cNvPr id="34" name="文字方塊 33"/>
              <p:cNvSpPr txBox="1">
                <a:spLocks noRot="1" noChangeAspect="1" noMove="1" noResize="1" noEditPoints="1" noAdjustHandles="1" noChangeArrowheads="1" noChangeShapeType="1" noTextEdit="1"/>
              </p:cNvSpPr>
              <p:nvPr/>
            </p:nvSpPr>
            <p:spPr>
              <a:xfrm>
                <a:off x="6804098" y="6075363"/>
                <a:ext cx="328872" cy="369332"/>
              </a:xfrm>
              <a:prstGeom prst="rect">
                <a:avLst/>
              </a:prstGeom>
              <a:blipFill>
                <a:blip r:embed="rId9"/>
                <a:stretch>
                  <a:fillRect l="-16667" r="-7407" b="-15000"/>
                </a:stretch>
              </a:blipFill>
            </p:spPr>
            <p:txBody>
              <a:bodyPr/>
              <a:lstStyle/>
              <a:p>
                <a:r>
                  <a:rPr lang="zh-TW" altLang="en-US">
                    <a:noFill/>
                  </a:rPr>
                  <a:t> </a:t>
                </a:r>
              </a:p>
            </p:txBody>
          </p:sp>
        </mc:Fallback>
      </mc:AlternateContent>
      <p:sp>
        <p:nvSpPr>
          <p:cNvPr id="35" name="橢圓 34"/>
          <p:cNvSpPr/>
          <p:nvPr/>
        </p:nvSpPr>
        <p:spPr>
          <a:xfrm>
            <a:off x="6888095" y="4655555"/>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9" name="直線接點 28"/>
          <p:cNvCxnSpPr>
            <a:cxnSpLocks/>
            <a:stCxn id="10" idx="4"/>
          </p:cNvCxnSpPr>
          <p:nvPr/>
        </p:nvCxnSpPr>
        <p:spPr>
          <a:xfrm>
            <a:off x="3051080" y="4230804"/>
            <a:ext cx="0" cy="187244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p:cNvCxnSpPr>
            <a:cxnSpLocks/>
          </p:cNvCxnSpPr>
          <p:nvPr/>
        </p:nvCxnSpPr>
        <p:spPr>
          <a:xfrm>
            <a:off x="6981139" y="4831358"/>
            <a:ext cx="0" cy="129093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文字方塊 37"/>
              <p:cNvSpPr txBox="1"/>
              <p:nvPr/>
            </p:nvSpPr>
            <p:spPr>
              <a:xfrm>
                <a:off x="1156688" y="3321784"/>
                <a:ext cx="8876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i="1">
                                  <a:solidFill>
                                    <a:srgbClr val="FF0000"/>
                                  </a:solidFill>
                                  <a:latin typeface="Cambria Math" panose="02040503050406030204" pitchFamily="18" charset="0"/>
                                </a:rPr>
                                <m:t>1</m:t>
                              </m:r>
                            </m:sub>
                          </m:sSub>
                        </m:e>
                      </m:d>
                    </m:oMath>
                  </m:oMathPara>
                </a14:m>
                <a:endParaRPr lang="zh-TW" altLang="en-US" sz="2400" dirty="0"/>
              </a:p>
            </p:txBody>
          </p:sp>
        </mc:Choice>
        <mc:Fallback xmlns="">
          <p:sp>
            <p:nvSpPr>
              <p:cNvPr id="38" name="文字方塊 37"/>
              <p:cNvSpPr txBox="1">
                <a:spLocks noRot="1" noChangeAspect="1" noMove="1" noResize="1" noEditPoints="1" noAdjustHandles="1" noChangeArrowheads="1" noChangeShapeType="1" noTextEdit="1"/>
              </p:cNvSpPr>
              <p:nvPr/>
            </p:nvSpPr>
            <p:spPr>
              <a:xfrm>
                <a:off x="1156688" y="3321784"/>
                <a:ext cx="887679" cy="369332"/>
              </a:xfrm>
              <a:prstGeom prst="rect">
                <a:avLst/>
              </a:prstGeom>
              <a:blipFill>
                <a:blip r:embed="rId10"/>
                <a:stretch>
                  <a:fillRect l="-12414"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文字方塊 38"/>
              <p:cNvSpPr txBox="1"/>
              <p:nvPr/>
            </p:nvSpPr>
            <p:spPr>
              <a:xfrm>
                <a:off x="7126091" y="4528868"/>
                <a:ext cx="8947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sSub>
                            <m:sSubPr>
                              <m:ctrlPr>
                                <a:rPr lang="en-US" altLang="zh-TW" sz="2400" i="1" smtClean="0">
                                  <a:solidFill>
                                    <a:srgbClr val="0000FF"/>
                                  </a:solidFill>
                                  <a:latin typeface="Cambria Math" panose="02040503050406030204" pitchFamily="18" charset="0"/>
                                </a:rPr>
                              </m:ctrlPr>
                            </m:sSubPr>
                            <m:e>
                              <m:r>
                                <a:rPr lang="en-US" altLang="zh-TW" sz="2400" i="1">
                                  <a:solidFill>
                                    <a:srgbClr val="0000FF"/>
                                  </a:solidFill>
                                  <a:latin typeface="Cambria Math" panose="02040503050406030204" pitchFamily="18" charset="0"/>
                                </a:rPr>
                                <m:t>𝑡</m:t>
                              </m:r>
                            </m:e>
                            <m:sub>
                              <m:r>
                                <a:rPr lang="en-US" altLang="zh-TW" sz="2400" b="0" i="1" smtClean="0">
                                  <a:solidFill>
                                    <a:srgbClr val="0000FF"/>
                                  </a:solidFill>
                                  <a:latin typeface="Cambria Math" panose="02040503050406030204" pitchFamily="18" charset="0"/>
                                </a:rPr>
                                <m:t>2</m:t>
                              </m:r>
                            </m:sub>
                          </m:sSub>
                        </m:e>
                      </m:d>
                    </m:oMath>
                  </m:oMathPara>
                </a14:m>
                <a:endParaRPr lang="zh-TW" altLang="en-US" sz="2400" dirty="0"/>
              </a:p>
            </p:txBody>
          </p:sp>
        </mc:Choice>
        <mc:Fallback xmlns="">
          <p:sp>
            <p:nvSpPr>
              <p:cNvPr id="39" name="文字方塊 38"/>
              <p:cNvSpPr txBox="1">
                <a:spLocks noRot="1" noChangeAspect="1" noMove="1" noResize="1" noEditPoints="1" noAdjustHandles="1" noChangeArrowheads="1" noChangeShapeType="1" noTextEdit="1"/>
              </p:cNvSpPr>
              <p:nvPr/>
            </p:nvSpPr>
            <p:spPr>
              <a:xfrm>
                <a:off x="7126091" y="4528868"/>
                <a:ext cx="894796" cy="369332"/>
              </a:xfrm>
              <a:prstGeom prst="rect">
                <a:avLst/>
              </a:prstGeom>
              <a:blipFill>
                <a:blip r:embed="rId11"/>
                <a:stretch>
                  <a:fillRect l="-12245" b="-3278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5606129" y="269249"/>
                <a:ext cx="3151632" cy="859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𝐷</m:t>
                          </m:r>
                        </m:e>
                        <m:sub>
                          <m:r>
                            <a:rPr lang="en-US" altLang="zh-TW" b="0" i="1" smtClean="0">
                              <a:latin typeface="Cambria Math" panose="02040503050406030204" pitchFamily="18" charset="0"/>
                            </a:rPr>
                            <m:t>𝑓</m:t>
                          </m:r>
                        </m:sub>
                      </m:sSub>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𝑃</m:t>
                          </m:r>
                          <m:r>
                            <a:rPr lang="en-US" altLang="zh-TW" b="0" i="1" smtClean="0">
                              <a:latin typeface="Cambria Math" panose="02040503050406030204" pitchFamily="18" charset="0"/>
                            </a:rPr>
                            <m:t>||</m:t>
                          </m:r>
                          <m:r>
                            <a:rPr lang="en-US" altLang="zh-TW" b="0" i="1" smtClean="0">
                              <a:latin typeface="Cambria Math" panose="02040503050406030204" pitchFamily="18" charset="0"/>
                            </a:rPr>
                            <m:t>𝑄</m:t>
                          </m:r>
                        </m:e>
                      </m:d>
                      <m:r>
                        <a:rPr lang="en-US" altLang="zh-TW" b="0" i="1" smtClean="0">
                          <a:latin typeface="Cambria Math" panose="02040503050406030204" pitchFamily="18" charset="0"/>
                        </a:rPr>
                        <m:t>=</m:t>
                      </m:r>
                      <m:nary>
                        <m:naryPr>
                          <m:limLoc m:val="undOvr"/>
                          <m:ctrlPr>
                            <a:rPr lang="en-US" altLang="zh-TW" b="0" i="1" smtClean="0">
                              <a:latin typeface="Cambria Math" panose="02040503050406030204" pitchFamily="18" charset="0"/>
                            </a:rPr>
                          </m:ctrlPr>
                        </m:naryPr>
                        <m:sub>
                          <m:r>
                            <m:rPr>
                              <m:brk m:alnAt="24"/>
                            </m:rPr>
                            <a:rPr lang="en-US" altLang="zh-TW" b="0" i="1" smtClean="0">
                              <a:latin typeface="Cambria Math" panose="02040503050406030204" pitchFamily="18" charset="0"/>
                            </a:rPr>
                            <m:t>𝑥</m:t>
                          </m:r>
                        </m:sub>
                        <m:sup/>
                        <m:e>
                          <m:r>
                            <a:rPr lang="en-US" altLang="zh-TW" b="0" i="1" smtClean="0">
                              <a:latin typeface="Cambria Math" panose="02040503050406030204" pitchFamily="18" charset="0"/>
                            </a:rPr>
                            <m:t>𝑞</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𝑓</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𝑝</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num>
                                <m:den>
                                  <m:r>
                                    <a:rPr lang="en-US" altLang="zh-TW" b="0" i="1" smtClean="0">
                                      <a:latin typeface="Cambria Math" panose="02040503050406030204" pitchFamily="18" charset="0"/>
                                    </a:rPr>
                                    <m:t>𝑞</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den>
                              </m:f>
                            </m:e>
                          </m:d>
                          <m:r>
                            <a:rPr lang="en-US" altLang="zh-TW" b="0" i="1" smtClean="0">
                              <a:latin typeface="Cambria Math" panose="02040503050406030204" pitchFamily="18" charset="0"/>
                            </a:rPr>
                            <m:t>𝑑𝑥</m:t>
                          </m:r>
                        </m:e>
                      </m:nary>
                    </m:oMath>
                  </m:oMathPara>
                </a14:m>
                <a:endParaRPr lang="zh-TW" altLang="en-US"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5606129" y="269249"/>
                <a:ext cx="3151632" cy="859018"/>
              </a:xfrm>
              <a:prstGeom prst="rect">
                <a:avLst/>
              </a:prstGeom>
              <a:blipFill>
                <a:blip r:embed="rId12"/>
                <a:stretch>
                  <a:fillRect/>
                </a:stretch>
              </a:blipFill>
            </p:spPr>
            <p:txBody>
              <a:bodyPr/>
              <a:lstStyle/>
              <a:p>
                <a:r>
                  <a:rPr lang="zh-TW" altLang="en-US">
                    <a:noFill/>
                  </a:rPr>
                  <a:t> </a:t>
                </a:r>
              </a:p>
            </p:txBody>
          </p:sp>
        </mc:Fallback>
      </mc:AlternateContent>
      <p:sp>
        <p:nvSpPr>
          <p:cNvPr id="32" name="文字方塊 31"/>
          <p:cNvSpPr txBox="1"/>
          <p:nvPr/>
        </p:nvSpPr>
        <p:spPr>
          <a:xfrm>
            <a:off x="6348621" y="1093008"/>
            <a:ext cx="2494022" cy="461665"/>
          </a:xfrm>
          <a:prstGeom prst="rect">
            <a:avLst/>
          </a:prstGeom>
          <a:noFill/>
        </p:spPr>
        <p:txBody>
          <a:bodyPr wrap="square" rtlCol="0">
            <a:spAutoFit/>
          </a:bodyPr>
          <a:lstStyle/>
          <a:p>
            <a:r>
              <a:rPr lang="en-US" altLang="zh-TW" sz="2400" dirty="0"/>
              <a:t>f is convex, f(1) = 0</a:t>
            </a:r>
            <a:endParaRPr lang="zh-TW" altLang="en-US" sz="2400" dirty="0"/>
          </a:p>
        </p:txBody>
      </p:sp>
      <mc:AlternateContent xmlns:mc="http://schemas.openxmlformats.org/markup-compatibility/2006" xmlns:a14="http://schemas.microsoft.com/office/drawing/2010/main">
        <mc:Choice Requires="a14">
          <p:sp>
            <p:nvSpPr>
              <p:cNvPr id="36" name="文字方塊 35"/>
              <p:cNvSpPr txBox="1"/>
              <p:nvPr/>
            </p:nvSpPr>
            <p:spPr>
              <a:xfrm>
                <a:off x="1176016" y="3936556"/>
                <a:ext cx="17141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i="1">
                              <a:solidFill>
                                <a:srgbClr val="FF0000"/>
                              </a:solidFill>
                              <a:latin typeface="Cambria Math" panose="02040503050406030204" pitchFamily="18" charset="0"/>
                            </a:rPr>
                            <m:t>1</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1</m:t>
                              </m:r>
                            </m:sub>
                          </m:sSub>
                        </m:e>
                      </m:d>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1176016" y="3936556"/>
                <a:ext cx="1714187" cy="369332"/>
              </a:xfrm>
              <a:prstGeom prst="rect">
                <a:avLst/>
              </a:prstGeom>
              <a:blipFill>
                <a:blip r:embed="rId13"/>
                <a:stretch>
                  <a:fillRect l="-2135" b="-35000"/>
                </a:stretch>
              </a:blipFill>
            </p:spPr>
            <p:txBody>
              <a:bodyPr/>
              <a:lstStyle/>
              <a:p>
                <a:r>
                  <a:rPr lang="zh-TW" altLang="en-US">
                    <a:noFill/>
                  </a:rPr>
                  <a:t> </a:t>
                </a:r>
              </a:p>
            </p:txBody>
          </p:sp>
        </mc:Fallback>
      </mc:AlternateContent>
      <p:sp>
        <p:nvSpPr>
          <p:cNvPr id="41" name="橢圓 40"/>
          <p:cNvSpPr/>
          <p:nvPr/>
        </p:nvSpPr>
        <p:spPr>
          <a:xfrm>
            <a:off x="2950798" y="4870433"/>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2" name="橢圓 41"/>
          <p:cNvSpPr/>
          <p:nvPr/>
        </p:nvSpPr>
        <p:spPr>
          <a:xfrm>
            <a:off x="2970641" y="5614747"/>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3" name="文字方塊 42"/>
              <p:cNvSpPr txBox="1"/>
              <p:nvPr/>
            </p:nvSpPr>
            <p:spPr>
              <a:xfrm>
                <a:off x="2074021" y="3316409"/>
                <a:ext cx="3117777"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func>
                        <m:funcPr>
                          <m:ctrlPr>
                            <a:rPr lang="en-US" altLang="zh-TW" sz="2400" i="1">
                              <a:latin typeface="Cambria Math" panose="02040503050406030204" pitchFamily="18" charset="0"/>
                            </a:rPr>
                          </m:ctrlPr>
                        </m:funcPr>
                        <m:fName>
                          <m:limLow>
                            <m:limLowPr>
                              <m:ctrlPr>
                                <a:rPr lang="en-US" altLang="zh-TW" sz="2400" i="1">
                                  <a:latin typeface="Cambria Math" panose="02040503050406030204" pitchFamily="18" charset="0"/>
                                </a:rPr>
                              </m:ctrlPr>
                            </m:limLowPr>
                            <m:e>
                              <m:r>
                                <m:rPr>
                                  <m:sty m:val="p"/>
                                </m:rPr>
                                <a:rPr lang="en-US" altLang="zh-TW" sz="2400">
                                  <a:latin typeface="Cambria Math" panose="02040503050406030204" pitchFamily="18" charset="0"/>
                                </a:rPr>
                                <m:t>max</m:t>
                              </m:r>
                            </m:e>
                            <m:lim>
                              <m:r>
                                <a:rPr lang="en-US" altLang="zh-TW" sz="2400" i="1">
                                  <a:latin typeface="Cambria Math" panose="02040503050406030204" pitchFamily="18" charset="0"/>
                                </a:rPr>
                                <m:t>𝑥</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𝑑𝑜𝑚</m:t>
                              </m:r>
                              <m:d>
                                <m:dPr>
                                  <m:ctrlPr>
                                    <a:rPr lang="en-US" altLang="zh-TW" sz="2400" i="1">
                                      <a:latin typeface="Cambria Math" panose="02040503050406030204" pitchFamily="18" charset="0"/>
                                      <a:ea typeface="Cambria Math" panose="02040503050406030204" pitchFamily="18" charset="0"/>
                                    </a:rPr>
                                  </m:ctrlPr>
                                </m:dPr>
                                <m:e>
                                  <m:r>
                                    <a:rPr lang="en-US" altLang="zh-TW" sz="2400" i="1">
                                      <a:latin typeface="Cambria Math" panose="02040503050406030204" pitchFamily="18" charset="0"/>
                                      <a:ea typeface="Cambria Math" panose="02040503050406030204" pitchFamily="18" charset="0"/>
                                    </a:rPr>
                                    <m:t>𝑓</m:t>
                                  </m:r>
                                </m:e>
                              </m:d>
                            </m:lim>
                          </m:limLow>
                        </m:fName>
                        <m:e>
                          <m:d>
                            <m:dPr>
                              <m:begChr m:val="{"/>
                              <m:endChr m:val="}"/>
                              <m:ctrlPr>
                                <a:rPr lang="en-US" altLang="zh-TW" sz="2400" i="1">
                                  <a:latin typeface="Cambria Math" panose="02040503050406030204" pitchFamily="18" charset="0"/>
                                </a:rPr>
                              </m:ctrlPr>
                            </m:dPr>
                            <m:e>
                              <m:r>
                                <a:rPr lang="en-US" altLang="zh-TW" sz="2400" i="1">
                                  <a:latin typeface="Cambria Math" panose="02040503050406030204" pitchFamily="18" charset="0"/>
                                </a:rPr>
                                <m:t>𝑥</m:t>
                              </m:r>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i="1">
                                      <a:solidFill>
                                        <a:srgbClr val="FF0000"/>
                                      </a:solidFill>
                                      <a:latin typeface="Cambria Math" panose="02040503050406030204" pitchFamily="18" charset="0"/>
                                    </a:rPr>
                                    <m:t>1</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func>
                    </m:oMath>
                  </m:oMathPara>
                </a14:m>
                <a:endParaRPr lang="zh-TW" altLang="en-US" sz="2400"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2074021" y="3316409"/>
                <a:ext cx="3117777" cy="526747"/>
              </a:xfrm>
              <a:prstGeom prst="rect">
                <a:avLst/>
              </a:prstGeom>
              <a:blipFill>
                <a:blip r:embed="rId14"/>
                <a:stretch>
                  <a:fillRect l="-586" b="-197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3240870" y="3936556"/>
                <a:ext cx="8876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i="1">
                                  <a:solidFill>
                                    <a:srgbClr val="FF0000"/>
                                  </a:solidFill>
                                  <a:latin typeface="Cambria Math" panose="02040503050406030204" pitchFamily="18" charset="0"/>
                                </a:rPr>
                                <m:t>1</m:t>
                              </m:r>
                            </m:sub>
                          </m:sSub>
                        </m:e>
                      </m:d>
                    </m:oMath>
                  </m:oMathPara>
                </a14:m>
                <a:endParaRPr lang="zh-TW" altLang="en-US" sz="2400"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3240870" y="3936556"/>
                <a:ext cx="887679" cy="369332"/>
              </a:xfrm>
              <a:prstGeom prst="rect">
                <a:avLst/>
              </a:prstGeom>
              <a:blipFill>
                <a:blip r:embed="rId15"/>
                <a:stretch>
                  <a:fillRect l="-12414"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p:cNvSpPr txBox="1"/>
              <p:nvPr/>
            </p:nvSpPr>
            <p:spPr>
              <a:xfrm>
                <a:off x="5115122" y="5490010"/>
                <a:ext cx="17213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sSub>
                        <m:sSubPr>
                          <m:ctrlPr>
                            <a:rPr lang="en-US" altLang="zh-TW" sz="2400" i="1" smtClean="0">
                              <a:solidFill>
                                <a:srgbClr val="0000FF"/>
                              </a:solidFill>
                              <a:latin typeface="Cambria Math" panose="02040503050406030204" pitchFamily="18" charset="0"/>
                            </a:rPr>
                          </m:ctrlPr>
                        </m:sSubPr>
                        <m:e>
                          <m:r>
                            <a:rPr lang="en-US" altLang="zh-TW" sz="2400" i="1">
                              <a:solidFill>
                                <a:srgbClr val="0000FF"/>
                              </a:solidFill>
                              <a:latin typeface="Cambria Math" panose="02040503050406030204" pitchFamily="18" charset="0"/>
                            </a:rPr>
                            <m:t>𝑡</m:t>
                          </m:r>
                        </m:e>
                        <m:sub>
                          <m:r>
                            <a:rPr lang="en-US" altLang="zh-TW" sz="2400" b="0" i="1" smtClean="0">
                              <a:solidFill>
                                <a:srgbClr val="0000FF"/>
                              </a:solidFill>
                              <a:latin typeface="Cambria Math" panose="02040503050406030204" pitchFamily="18" charset="0"/>
                            </a:rPr>
                            <m:t>2</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1</m:t>
                              </m:r>
                            </m:sub>
                          </m:sSub>
                        </m:e>
                      </m:d>
                    </m:oMath>
                  </m:oMathPara>
                </a14:m>
                <a:endParaRPr lang="zh-TW" altLang="en-US" sz="24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5115122" y="5490010"/>
                <a:ext cx="1721305" cy="369332"/>
              </a:xfrm>
              <a:prstGeom prst="rect">
                <a:avLst/>
              </a:prstGeom>
              <a:blipFill>
                <a:blip r:embed="rId16"/>
                <a:stretch>
                  <a:fillRect l="-1773"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5119367" y="5013272"/>
                <a:ext cx="17355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sSub>
                        <m:sSubPr>
                          <m:ctrlPr>
                            <a:rPr lang="en-US" altLang="zh-TW" sz="2400" i="1" smtClean="0">
                              <a:solidFill>
                                <a:srgbClr val="0000FF"/>
                              </a:solidFill>
                              <a:latin typeface="Cambria Math" panose="02040503050406030204" pitchFamily="18" charset="0"/>
                            </a:rPr>
                          </m:ctrlPr>
                        </m:sSubPr>
                        <m:e>
                          <m:r>
                            <a:rPr lang="en-US" altLang="zh-TW" sz="2400" i="1">
                              <a:solidFill>
                                <a:srgbClr val="0000FF"/>
                              </a:solidFill>
                              <a:latin typeface="Cambria Math" panose="02040503050406030204" pitchFamily="18" charset="0"/>
                            </a:rPr>
                            <m:t>𝑡</m:t>
                          </m:r>
                        </m:e>
                        <m:sub>
                          <m:r>
                            <a:rPr lang="en-US" altLang="zh-TW" sz="2400" b="0" i="1" smtClean="0">
                              <a:solidFill>
                                <a:srgbClr val="0000FF"/>
                              </a:solidFill>
                              <a:latin typeface="Cambria Math" panose="02040503050406030204" pitchFamily="18" charset="0"/>
                            </a:rPr>
                            <m:t>2</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5119367" y="5013272"/>
                <a:ext cx="1735540" cy="369332"/>
              </a:xfrm>
              <a:prstGeom prst="rect">
                <a:avLst/>
              </a:prstGeom>
              <a:blipFill>
                <a:blip r:embed="rId17"/>
                <a:stretch>
                  <a:fillRect l="-2113"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137045" y="4528868"/>
                <a:ext cx="17355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sSub>
                        <m:sSubPr>
                          <m:ctrlPr>
                            <a:rPr lang="en-US" altLang="zh-TW" sz="2400" i="1" smtClean="0">
                              <a:solidFill>
                                <a:srgbClr val="0000FF"/>
                              </a:solidFill>
                              <a:latin typeface="Cambria Math" panose="02040503050406030204" pitchFamily="18" charset="0"/>
                            </a:rPr>
                          </m:ctrlPr>
                        </m:sSubPr>
                        <m:e>
                          <m:r>
                            <a:rPr lang="en-US" altLang="zh-TW" sz="2400" i="1">
                              <a:solidFill>
                                <a:srgbClr val="0000FF"/>
                              </a:solidFill>
                              <a:latin typeface="Cambria Math" panose="02040503050406030204" pitchFamily="18" charset="0"/>
                            </a:rPr>
                            <m:t>𝑡</m:t>
                          </m:r>
                        </m:e>
                        <m:sub>
                          <m:r>
                            <a:rPr lang="en-US" altLang="zh-TW" sz="2400" b="0" i="1" smtClean="0">
                              <a:solidFill>
                                <a:srgbClr val="0000FF"/>
                              </a:solidFill>
                              <a:latin typeface="Cambria Math" panose="02040503050406030204" pitchFamily="18" charset="0"/>
                            </a:rPr>
                            <m:t>2</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d>
                    </m:oMath>
                  </m:oMathPara>
                </a14:m>
                <a:endParaRPr lang="zh-TW" altLang="en-US" sz="2400" dirty="0"/>
              </a:p>
            </p:txBody>
          </p:sp>
        </mc:Choice>
        <mc:Fallback xmlns="">
          <p:sp>
            <p:nvSpPr>
              <p:cNvPr id="49" name="文字方塊 48"/>
              <p:cNvSpPr txBox="1">
                <a:spLocks noRot="1" noChangeAspect="1" noMove="1" noResize="1" noEditPoints="1" noAdjustHandles="1" noChangeArrowheads="1" noChangeShapeType="1" noTextEdit="1"/>
              </p:cNvSpPr>
              <p:nvPr/>
            </p:nvSpPr>
            <p:spPr>
              <a:xfrm>
                <a:off x="5137045" y="4528868"/>
                <a:ext cx="1735540" cy="369332"/>
              </a:xfrm>
              <a:prstGeom prst="rect">
                <a:avLst/>
              </a:prstGeom>
              <a:blipFill>
                <a:blip r:embed="rId18"/>
                <a:stretch>
                  <a:fillRect l="-2113" b="-32787"/>
                </a:stretch>
              </a:blipFill>
            </p:spPr>
            <p:txBody>
              <a:bodyPr/>
              <a:lstStyle/>
              <a:p>
                <a:r>
                  <a:rPr lang="zh-TW" altLang="en-US">
                    <a:noFill/>
                  </a:rPr>
                  <a:t> </a:t>
                </a:r>
              </a:p>
            </p:txBody>
          </p:sp>
        </mc:Fallback>
      </mc:AlternateContent>
      <p:sp>
        <p:nvSpPr>
          <p:cNvPr id="54" name="橢圓 53"/>
          <p:cNvSpPr/>
          <p:nvPr/>
        </p:nvSpPr>
        <p:spPr>
          <a:xfrm>
            <a:off x="6900700" y="5117499"/>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5" name="橢圓 54"/>
          <p:cNvSpPr/>
          <p:nvPr/>
        </p:nvSpPr>
        <p:spPr>
          <a:xfrm>
            <a:off x="6888095" y="5612551"/>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nvGrpSpPr>
          <p:cNvPr id="9" name="群組 8"/>
          <p:cNvGrpSpPr/>
          <p:nvPr/>
        </p:nvGrpSpPr>
        <p:grpSpPr>
          <a:xfrm>
            <a:off x="4647930" y="3918770"/>
            <a:ext cx="4035110" cy="526747"/>
            <a:chOff x="4647930" y="3918770"/>
            <a:chExt cx="4035110" cy="526747"/>
          </a:xfrm>
        </p:grpSpPr>
        <mc:AlternateContent xmlns:mc="http://schemas.openxmlformats.org/markup-compatibility/2006" xmlns:a14="http://schemas.microsoft.com/office/drawing/2010/main">
          <mc:Choice Requires="a14">
            <p:sp>
              <p:nvSpPr>
                <p:cNvPr id="56" name="文字方塊 55"/>
                <p:cNvSpPr txBox="1"/>
                <p:nvPr/>
              </p:nvSpPr>
              <p:spPr>
                <a:xfrm>
                  <a:off x="4647930" y="3924145"/>
                  <a:ext cx="8876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sSub>
                              <m:sSubPr>
                                <m:ctrlPr>
                                  <a:rPr lang="en-US" altLang="zh-TW" sz="2400" i="1" smtClean="0">
                                    <a:solidFill>
                                      <a:srgbClr val="0000FF"/>
                                    </a:solidFill>
                                    <a:latin typeface="Cambria Math" panose="02040503050406030204" pitchFamily="18" charset="0"/>
                                  </a:rPr>
                                </m:ctrlPr>
                              </m:sSubPr>
                              <m:e>
                                <m:r>
                                  <a:rPr lang="en-US" altLang="zh-TW" sz="2400" i="1">
                                    <a:solidFill>
                                      <a:srgbClr val="0000FF"/>
                                    </a:solidFill>
                                    <a:latin typeface="Cambria Math" panose="02040503050406030204" pitchFamily="18" charset="0"/>
                                  </a:rPr>
                                  <m:t>𝑡</m:t>
                                </m:r>
                              </m:e>
                              <m:sub>
                                <m:r>
                                  <a:rPr lang="en-US" altLang="zh-TW" sz="2400" b="0" i="1" smtClean="0">
                                    <a:solidFill>
                                      <a:srgbClr val="0000FF"/>
                                    </a:solidFill>
                                    <a:latin typeface="Cambria Math" panose="02040503050406030204" pitchFamily="18" charset="0"/>
                                  </a:rPr>
                                  <m:t>2</m:t>
                                </m:r>
                              </m:sub>
                            </m:sSub>
                          </m:e>
                        </m:d>
                      </m:oMath>
                    </m:oMathPara>
                  </a14:m>
                  <a:endParaRPr lang="zh-TW" altLang="en-US" sz="2400"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4647930" y="3924145"/>
                  <a:ext cx="887679" cy="369332"/>
                </a:xfrm>
                <a:prstGeom prst="rect">
                  <a:avLst/>
                </a:prstGeom>
                <a:blipFill>
                  <a:blip r:embed="rId19"/>
                  <a:stretch>
                    <a:fillRect l="-11644"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文字方塊 56"/>
                <p:cNvSpPr txBox="1"/>
                <p:nvPr/>
              </p:nvSpPr>
              <p:spPr>
                <a:xfrm>
                  <a:off x="5565263" y="3918770"/>
                  <a:ext cx="3117777"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m:t>
                        </m:r>
                        <m:func>
                          <m:funcPr>
                            <m:ctrlPr>
                              <a:rPr lang="en-US" altLang="zh-TW" sz="2400" i="1">
                                <a:latin typeface="Cambria Math" panose="02040503050406030204" pitchFamily="18" charset="0"/>
                              </a:rPr>
                            </m:ctrlPr>
                          </m:funcPr>
                          <m:fName>
                            <m:limLow>
                              <m:limLowPr>
                                <m:ctrlPr>
                                  <a:rPr lang="en-US" altLang="zh-TW" sz="2400" i="1">
                                    <a:latin typeface="Cambria Math" panose="02040503050406030204" pitchFamily="18" charset="0"/>
                                  </a:rPr>
                                </m:ctrlPr>
                              </m:limLowPr>
                              <m:e>
                                <m:r>
                                  <m:rPr>
                                    <m:sty m:val="p"/>
                                  </m:rPr>
                                  <a:rPr lang="en-US" altLang="zh-TW" sz="2400">
                                    <a:latin typeface="Cambria Math" panose="02040503050406030204" pitchFamily="18" charset="0"/>
                                  </a:rPr>
                                  <m:t>max</m:t>
                                </m:r>
                              </m:e>
                              <m:lim>
                                <m:r>
                                  <a:rPr lang="en-US" altLang="zh-TW" sz="2400" i="1">
                                    <a:latin typeface="Cambria Math" panose="02040503050406030204" pitchFamily="18" charset="0"/>
                                  </a:rPr>
                                  <m:t>𝑥</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𝑑𝑜𝑚</m:t>
                                </m:r>
                                <m:d>
                                  <m:dPr>
                                    <m:ctrlPr>
                                      <a:rPr lang="en-US" altLang="zh-TW" sz="2400" i="1">
                                        <a:latin typeface="Cambria Math" panose="02040503050406030204" pitchFamily="18" charset="0"/>
                                        <a:ea typeface="Cambria Math" panose="02040503050406030204" pitchFamily="18" charset="0"/>
                                      </a:rPr>
                                    </m:ctrlPr>
                                  </m:dPr>
                                  <m:e>
                                    <m:r>
                                      <a:rPr lang="en-US" altLang="zh-TW" sz="2400" i="1">
                                        <a:latin typeface="Cambria Math" panose="02040503050406030204" pitchFamily="18" charset="0"/>
                                        <a:ea typeface="Cambria Math" panose="02040503050406030204" pitchFamily="18" charset="0"/>
                                      </a:rPr>
                                      <m:t>𝑓</m:t>
                                    </m:r>
                                  </m:e>
                                </m:d>
                              </m:lim>
                            </m:limLow>
                          </m:fName>
                          <m:e>
                            <m:d>
                              <m:dPr>
                                <m:begChr m:val="{"/>
                                <m:endChr m:val="}"/>
                                <m:ctrlPr>
                                  <a:rPr lang="en-US" altLang="zh-TW" sz="2400" i="1">
                                    <a:latin typeface="Cambria Math" panose="02040503050406030204" pitchFamily="18" charset="0"/>
                                  </a:rPr>
                                </m:ctrlPr>
                              </m:dPr>
                              <m:e>
                                <m:r>
                                  <a:rPr lang="en-US" altLang="zh-TW" sz="2400" i="1">
                                    <a:latin typeface="Cambria Math" panose="02040503050406030204" pitchFamily="18" charset="0"/>
                                  </a:rPr>
                                  <m:t>𝑥</m:t>
                                </m:r>
                                <m:sSub>
                                  <m:sSubPr>
                                    <m:ctrlPr>
                                      <a:rPr lang="en-US" altLang="zh-TW" sz="2400" i="1" smtClean="0">
                                        <a:solidFill>
                                          <a:srgbClr val="0000FF"/>
                                        </a:solidFill>
                                        <a:latin typeface="Cambria Math" panose="02040503050406030204" pitchFamily="18" charset="0"/>
                                      </a:rPr>
                                    </m:ctrlPr>
                                  </m:sSubPr>
                                  <m:e>
                                    <m:r>
                                      <a:rPr lang="en-US" altLang="zh-TW" sz="2400" i="1">
                                        <a:solidFill>
                                          <a:srgbClr val="0000FF"/>
                                        </a:solidFill>
                                        <a:latin typeface="Cambria Math" panose="02040503050406030204" pitchFamily="18" charset="0"/>
                                      </a:rPr>
                                      <m:t>𝑡</m:t>
                                    </m:r>
                                  </m:e>
                                  <m:sub>
                                    <m:r>
                                      <a:rPr lang="en-US" altLang="zh-TW" sz="2400" b="0" i="1" smtClean="0">
                                        <a:solidFill>
                                          <a:srgbClr val="0000FF"/>
                                        </a:solidFill>
                                        <a:latin typeface="Cambria Math" panose="02040503050406030204" pitchFamily="18" charset="0"/>
                                      </a:rPr>
                                      <m:t>2</m:t>
                                    </m:r>
                                  </m:sub>
                                </m:sSub>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func>
                      </m:oMath>
                    </m:oMathPara>
                  </a14:m>
                  <a:endParaRPr lang="zh-TW" altLang="en-US" sz="2400" dirty="0"/>
                </a:p>
              </p:txBody>
            </p:sp>
          </mc:Choice>
          <mc:Fallback xmlns="">
            <p:sp>
              <p:nvSpPr>
                <p:cNvPr id="57" name="文字方塊 56"/>
                <p:cNvSpPr txBox="1">
                  <a:spLocks noRot="1" noChangeAspect="1" noMove="1" noResize="1" noEditPoints="1" noAdjustHandles="1" noChangeArrowheads="1" noChangeShapeType="1" noTextEdit="1"/>
                </p:cNvSpPr>
                <p:nvPr/>
              </p:nvSpPr>
              <p:spPr>
                <a:xfrm>
                  <a:off x="5565263" y="3918770"/>
                  <a:ext cx="3117777" cy="526747"/>
                </a:xfrm>
                <a:prstGeom prst="rect">
                  <a:avLst/>
                </a:prstGeom>
                <a:blipFill>
                  <a:blip r:embed="rId20"/>
                  <a:stretch>
                    <a:fillRect l="-783" b="-19767"/>
                  </a:stretch>
                </a:blipFill>
              </p:spPr>
              <p:txBody>
                <a:bodyPr/>
                <a:lstStyle/>
                <a:p>
                  <a:r>
                    <a:rPr lang="zh-TW" altLang="en-US">
                      <a:noFill/>
                    </a:rPr>
                    <a:t> </a:t>
                  </a:r>
                </a:p>
              </p:txBody>
            </p:sp>
          </mc:Fallback>
        </mc:AlternateContent>
      </p:grpSp>
    </p:spTree>
    <p:extLst>
      <p:ext uri="{BB962C8B-B14F-4D97-AF65-F5344CB8AC3E}">
        <p14:creationId xmlns:p14="http://schemas.microsoft.com/office/powerpoint/2010/main" val="18401987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10" grpId="0" animBg="1"/>
      <p:bldP spid="33" grpId="0"/>
      <p:bldP spid="34" grpId="0"/>
      <p:bldP spid="35" grpId="0" animBg="1"/>
      <p:bldP spid="38" grpId="0"/>
      <p:bldP spid="39" grpId="0"/>
      <p:bldP spid="36" grpId="0"/>
      <p:bldP spid="41" grpId="0" animBg="1"/>
      <p:bldP spid="42" grpId="0" animBg="1"/>
      <p:bldP spid="43" grpId="0"/>
      <p:bldP spid="45" grpId="0"/>
      <p:bldP spid="46" grpId="0"/>
      <p:bldP spid="48" grpId="0"/>
      <p:bldP spid="49" grpId="0"/>
      <p:bldP spid="54" grpId="0" animBg="1"/>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Fenchel</a:t>
            </a:r>
            <a:r>
              <a:rPr lang="en-US" altLang="zh-TW" dirty="0"/>
              <a:t> Conjugate</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Every convex function f has a conjugate function f*</a:t>
            </a:r>
            <a:endParaRPr lang="zh-TW" altLang="en-US" dirty="0"/>
          </a:p>
        </p:txBody>
      </p:sp>
      <mc:AlternateContent xmlns:mc="http://schemas.openxmlformats.org/markup-compatibility/2006" xmlns:a14="http://schemas.microsoft.com/office/drawing/2010/main">
        <mc:Choice Requires="a14">
          <p:sp>
            <p:nvSpPr>
              <p:cNvPr id="6" name="文字方塊 5"/>
              <p:cNvSpPr txBox="1"/>
              <p:nvPr/>
            </p:nvSpPr>
            <p:spPr>
              <a:xfrm>
                <a:off x="2013283" y="2501563"/>
                <a:ext cx="3765710" cy="524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𝑑𝑜𝑚</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𝑓</m:t>
                                  </m:r>
                                </m:e>
                              </m:d>
                            </m:lim>
                          </m:limLow>
                        </m:fName>
                        <m:e>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𝑥𝑡</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e>
                          </m:d>
                        </m:e>
                      </m:func>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013283" y="2501563"/>
                <a:ext cx="3765710" cy="524311"/>
              </a:xfrm>
              <a:prstGeom prst="rect">
                <a:avLst/>
              </a:prstGeom>
              <a:blipFill>
                <a:blip r:embed="rId3"/>
                <a:stretch>
                  <a:fillRect l="-2265" b="-19767"/>
                </a:stretch>
              </a:blipFill>
            </p:spPr>
            <p:txBody>
              <a:bodyPr/>
              <a:lstStyle/>
              <a:p>
                <a:r>
                  <a:rPr lang="zh-TW" altLang="en-US">
                    <a:noFill/>
                  </a:rPr>
                  <a:t> </a:t>
                </a:r>
              </a:p>
            </p:txBody>
          </p:sp>
        </mc:Fallback>
      </mc:AlternateContent>
      <p:cxnSp>
        <p:nvCxnSpPr>
          <p:cNvPr id="5" name="直線接點 4"/>
          <p:cNvCxnSpPr>
            <a:cxnSpLocks/>
          </p:cNvCxnSpPr>
          <p:nvPr/>
        </p:nvCxnSpPr>
        <p:spPr>
          <a:xfrm>
            <a:off x="1537017" y="3545275"/>
            <a:ext cx="3523775" cy="27610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a:cxnSpLocks/>
            <a:stCxn id="19" idx="3"/>
          </p:cNvCxnSpPr>
          <p:nvPr/>
        </p:nvCxnSpPr>
        <p:spPr>
          <a:xfrm flipV="1">
            <a:off x="2718152" y="5005523"/>
            <a:ext cx="5810215" cy="574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a:cxnSpLocks/>
          </p:cNvCxnSpPr>
          <p:nvPr/>
        </p:nvCxnSpPr>
        <p:spPr>
          <a:xfrm flipV="1">
            <a:off x="6144884" y="3729312"/>
            <a:ext cx="2141956" cy="25114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a:cxnSpLocks/>
          </p:cNvCxnSpPr>
          <p:nvPr/>
        </p:nvCxnSpPr>
        <p:spPr>
          <a:xfrm>
            <a:off x="1270862" y="4466464"/>
            <a:ext cx="6895555" cy="17743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a:cxnSpLocks/>
          </p:cNvCxnSpPr>
          <p:nvPr/>
        </p:nvCxnSpPr>
        <p:spPr>
          <a:xfrm flipV="1">
            <a:off x="3613502" y="4065126"/>
            <a:ext cx="4880847" cy="2175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1845934" y="3496209"/>
                <a:ext cx="159069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r>
                        <a:rPr lang="en-US" altLang="zh-TW" sz="2400" i="1">
                          <a:latin typeface="Cambria Math" panose="02040503050406030204" pitchFamily="18" charset="0"/>
                        </a:rPr>
                        <m:t>𝑡</m:t>
                      </m:r>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e>
                      </m:d>
                    </m:oMath>
                  </m:oMathPara>
                </a14:m>
                <a:endParaRPr lang="zh-TW" altLang="en-US" sz="24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845934" y="3496209"/>
                <a:ext cx="1590692" cy="369332"/>
              </a:xfrm>
              <a:prstGeom prst="rect">
                <a:avLst/>
              </a:prstGeom>
              <a:blipFill>
                <a:blip r:embed="rId4"/>
                <a:stretch>
                  <a:fillRect l="-2299" b="-35000"/>
                </a:stretch>
              </a:blipFill>
            </p:spPr>
            <p:txBody>
              <a:bodyPr/>
              <a:lstStyle/>
              <a:p>
                <a:r>
                  <a:rPr lang="zh-TW" altLang="en-US">
                    <a:noFill/>
                  </a:rPr>
                  <a:t> </a:t>
                </a:r>
              </a:p>
            </p:txBody>
          </p:sp>
        </mc:Fallback>
      </mc:AlternateContent>
      <p:sp>
        <p:nvSpPr>
          <p:cNvPr id="4" name="矩形 3"/>
          <p:cNvSpPr/>
          <p:nvPr/>
        </p:nvSpPr>
        <p:spPr>
          <a:xfrm>
            <a:off x="4312620" y="2447852"/>
            <a:ext cx="1460500" cy="46463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6" name="文字方塊 15"/>
              <p:cNvSpPr txBox="1"/>
              <p:nvPr/>
            </p:nvSpPr>
            <p:spPr>
              <a:xfrm>
                <a:off x="286879" y="4646692"/>
                <a:ext cx="160492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r>
                        <a:rPr lang="en-US" altLang="zh-TW" sz="2400" i="1">
                          <a:latin typeface="Cambria Math" panose="02040503050406030204" pitchFamily="18" charset="0"/>
                        </a:rPr>
                        <m:t>𝑡</m:t>
                      </m:r>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86879" y="4646692"/>
                <a:ext cx="1604927" cy="369332"/>
              </a:xfrm>
              <a:prstGeom prst="rect">
                <a:avLst/>
              </a:prstGeom>
              <a:blipFill>
                <a:blip r:embed="rId5"/>
                <a:stretch>
                  <a:fillRect l="-1901"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1113225" y="5395856"/>
                <a:ext cx="160492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r>
                        <a:rPr lang="en-US" altLang="zh-TW" sz="2400" i="1">
                          <a:latin typeface="Cambria Math" panose="02040503050406030204" pitchFamily="18" charset="0"/>
                        </a:rPr>
                        <m:t>𝑡</m:t>
                      </m:r>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e>
                      </m:d>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113225" y="5395856"/>
                <a:ext cx="1604927" cy="369332"/>
              </a:xfrm>
              <a:prstGeom prst="rect">
                <a:avLst/>
              </a:prstGeom>
              <a:blipFill>
                <a:blip r:embed="rId6"/>
                <a:stretch>
                  <a:fillRect l="-2281" b="-34426"/>
                </a:stretch>
              </a:blipFill>
            </p:spPr>
            <p:txBody>
              <a:bodyPr/>
              <a:lstStyle/>
              <a:p>
                <a:r>
                  <a:rPr lang="zh-TW" altLang="en-US">
                    <a:noFill/>
                  </a:rPr>
                  <a:t> </a:t>
                </a:r>
              </a:p>
            </p:txBody>
          </p:sp>
        </mc:Fallback>
      </mc:AlternateContent>
      <p:sp>
        <p:nvSpPr>
          <p:cNvPr id="20" name="矩形 19"/>
          <p:cNvSpPr/>
          <p:nvPr/>
        </p:nvSpPr>
        <p:spPr>
          <a:xfrm>
            <a:off x="3131519" y="2402449"/>
            <a:ext cx="2769237" cy="713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2970641" y="4642870"/>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6" name="直線單箭頭接點 25"/>
          <p:cNvCxnSpPr/>
          <p:nvPr/>
        </p:nvCxnSpPr>
        <p:spPr>
          <a:xfrm>
            <a:off x="628650" y="6075363"/>
            <a:ext cx="802005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文字方塊 29"/>
              <p:cNvSpPr txBox="1"/>
              <p:nvPr/>
            </p:nvSpPr>
            <p:spPr>
              <a:xfrm>
                <a:off x="8337160" y="618072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𝑡</m:t>
                      </m:r>
                    </m:oMath>
                  </m:oMathPara>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8337160" y="6180727"/>
                <a:ext cx="198259" cy="369332"/>
              </a:xfrm>
              <a:prstGeom prst="rect">
                <a:avLst/>
              </a:prstGeom>
              <a:blipFill>
                <a:blip r:embed="rId7"/>
                <a:stretch>
                  <a:fillRect l="-31250" r="-28125" b="-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2923358" y="6107369"/>
                <a:ext cx="3217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FF0000"/>
                              </a:solidFill>
                              <a:latin typeface="Cambria Math" panose="02040503050406030204" pitchFamily="18" charset="0"/>
                            </a:rPr>
                          </m:ctrlPr>
                        </m:sSubPr>
                        <m:e>
                          <m:r>
                            <a:rPr lang="en-US" altLang="zh-TW" sz="2400" b="0" i="1" smtClean="0">
                              <a:solidFill>
                                <a:srgbClr val="FF0000"/>
                              </a:solidFill>
                              <a:latin typeface="Cambria Math" panose="02040503050406030204" pitchFamily="18" charset="0"/>
                            </a:rPr>
                            <m:t>𝑡</m:t>
                          </m:r>
                        </m:e>
                        <m:sub>
                          <m:r>
                            <a:rPr lang="en-US" altLang="zh-TW" sz="2400" b="0" i="1" smtClean="0">
                              <a:solidFill>
                                <a:srgbClr val="FF0000"/>
                              </a:solidFill>
                              <a:latin typeface="Cambria Math" panose="02040503050406030204" pitchFamily="18" charset="0"/>
                            </a:rPr>
                            <m:t>1</m:t>
                          </m:r>
                        </m:sub>
                      </m:sSub>
                    </m:oMath>
                  </m:oMathPara>
                </a14:m>
                <a:endParaRPr lang="zh-TW" altLang="en-US" sz="2400" dirty="0">
                  <a:solidFill>
                    <a:srgbClr val="FF0000"/>
                  </a:solidFill>
                </a:endParaRPr>
              </a:p>
            </p:txBody>
          </p:sp>
        </mc:Choice>
        <mc:Fallback xmlns="">
          <p:sp>
            <p:nvSpPr>
              <p:cNvPr id="33" name="文字方塊 32"/>
              <p:cNvSpPr txBox="1">
                <a:spLocks noRot="1" noChangeAspect="1" noMove="1" noResize="1" noEditPoints="1" noAdjustHandles="1" noChangeArrowheads="1" noChangeShapeType="1" noTextEdit="1"/>
              </p:cNvSpPr>
              <p:nvPr/>
            </p:nvSpPr>
            <p:spPr>
              <a:xfrm>
                <a:off x="2923358" y="6107369"/>
                <a:ext cx="321755" cy="369332"/>
              </a:xfrm>
              <a:prstGeom prst="rect">
                <a:avLst/>
              </a:prstGeom>
              <a:blipFill>
                <a:blip r:embed="rId8"/>
                <a:stretch>
                  <a:fillRect l="-19231" r="-9615"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p:cNvSpPr txBox="1"/>
              <p:nvPr/>
            </p:nvSpPr>
            <p:spPr>
              <a:xfrm>
                <a:off x="6804098" y="6075363"/>
                <a:ext cx="3288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srgbClr val="FF0000"/>
                              </a:solidFill>
                              <a:latin typeface="Cambria Math" panose="02040503050406030204" pitchFamily="18" charset="0"/>
                            </a:rPr>
                          </m:ctrlPr>
                        </m:sSubPr>
                        <m:e>
                          <m:r>
                            <a:rPr lang="en-US" altLang="zh-TW" sz="2400" b="0" i="1" smtClean="0">
                              <a:solidFill>
                                <a:srgbClr val="FF0000"/>
                              </a:solidFill>
                              <a:latin typeface="Cambria Math" panose="02040503050406030204" pitchFamily="18" charset="0"/>
                            </a:rPr>
                            <m:t>𝑡</m:t>
                          </m:r>
                        </m:e>
                        <m:sub>
                          <m:r>
                            <a:rPr lang="en-US" altLang="zh-TW" sz="2400" b="0" i="1" smtClean="0">
                              <a:solidFill>
                                <a:srgbClr val="FF0000"/>
                              </a:solidFill>
                              <a:latin typeface="Cambria Math" panose="02040503050406030204" pitchFamily="18" charset="0"/>
                            </a:rPr>
                            <m:t>2</m:t>
                          </m:r>
                        </m:sub>
                      </m:sSub>
                    </m:oMath>
                  </m:oMathPara>
                </a14:m>
                <a:endParaRPr lang="zh-TW" altLang="en-US" sz="2400" dirty="0">
                  <a:solidFill>
                    <a:srgbClr val="FF0000"/>
                  </a:solidFill>
                </a:endParaRPr>
              </a:p>
            </p:txBody>
          </p:sp>
        </mc:Choice>
        <mc:Fallback xmlns="">
          <p:sp>
            <p:nvSpPr>
              <p:cNvPr id="34" name="文字方塊 33"/>
              <p:cNvSpPr txBox="1">
                <a:spLocks noRot="1" noChangeAspect="1" noMove="1" noResize="1" noEditPoints="1" noAdjustHandles="1" noChangeArrowheads="1" noChangeShapeType="1" noTextEdit="1"/>
              </p:cNvSpPr>
              <p:nvPr/>
            </p:nvSpPr>
            <p:spPr>
              <a:xfrm>
                <a:off x="6804098" y="6075363"/>
                <a:ext cx="328872" cy="369332"/>
              </a:xfrm>
              <a:prstGeom prst="rect">
                <a:avLst/>
              </a:prstGeom>
              <a:blipFill>
                <a:blip r:embed="rId9"/>
                <a:stretch>
                  <a:fillRect l="-16667" r="-7407" b="-15000"/>
                </a:stretch>
              </a:blipFill>
            </p:spPr>
            <p:txBody>
              <a:bodyPr/>
              <a:lstStyle/>
              <a:p>
                <a:r>
                  <a:rPr lang="zh-TW" altLang="en-US">
                    <a:noFill/>
                  </a:rPr>
                  <a:t> </a:t>
                </a:r>
              </a:p>
            </p:txBody>
          </p:sp>
        </mc:Fallback>
      </mc:AlternateContent>
      <p:sp>
        <p:nvSpPr>
          <p:cNvPr id="35" name="橢圓 34"/>
          <p:cNvSpPr/>
          <p:nvPr/>
        </p:nvSpPr>
        <p:spPr>
          <a:xfrm>
            <a:off x="6888095" y="4655555"/>
            <a:ext cx="160878" cy="1608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9" name="直線接點 28"/>
          <p:cNvCxnSpPr>
            <a:cxnSpLocks/>
          </p:cNvCxnSpPr>
          <p:nvPr/>
        </p:nvCxnSpPr>
        <p:spPr>
          <a:xfrm>
            <a:off x="3070130" y="4812308"/>
            <a:ext cx="0" cy="129093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p:cNvCxnSpPr>
            <a:cxnSpLocks/>
          </p:cNvCxnSpPr>
          <p:nvPr/>
        </p:nvCxnSpPr>
        <p:spPr>
          <a:xfrm>
            <a:off x="6981139" y="4831358"/>
            <a:ext cx="0" cy="129093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文字方塊 37"/>
              <p:cNvSpPr txBox="1"/>
              <p:nvPr/>
            </p:nvSpPr>
            <p:spPr>
              <a:xfrm>
                <a:off x="2827528" y="4160691"/>
                <a:ext cx="8876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i="1">
                                  <a:solidFill>
                                    <a:srgbClr val="FF0000"/>
                                  </a:solidFill>
                                  <a:latin typeface="Cambria Math" panose="02040503050406030204" pitchFamily="18" charset="0"/>
                                </a:rPr>
                                <m:t>1</m:t>
                              </m:r>
                            </m:sub>
                          </m:sSub>
                        </m:e>
                      </m:d>
                    </m:oMath>
                  </m:oMathPara>
                </a14:m>
                <a:endParaRPr lang="zh-TW" altLang="en-US" sz="2400" dirty="0"/>
              </a:p>
            </p:txBody>
          </p:sp>
        </mc:Choice>
        <mc:Fallback xmlns="">
          <p:sp>
            <p:nvSpPr>
              <p:cNvPr id="38" name="文字方塊 37"/>
              <p:cNvSpPr txBox="1">
                <a:spLocks noRot="1" noChangeAspect="1" noMove="1" noResize="1" noEditPoints="1" noAdjustHandles="1" noChangeArrowheads="1" noChangeShapeType="1" noTextEdit="1"/>
              </p:cNvSpPr>
              <p:nvPr/>
            </p:nvSpPr>
            <p:spPr>
              <a:xfrm>
                <a:off x="2827528" y="4160691"/>
                <a:ext cx="887679" cy="369332"/>
              </a:xfrm>
              <a:prstGeom prst="rect">
                <a:avLst/>
              </a:prstGeom>
              <a:blipFill>
                <a:blip r:embed="rId10"/>
                <a:stretch>
                  <a:fillRect l="-12414"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文字方塊 38"/>
              <p:cNvSpPr txBox="1"/>
              <p:nvPr/>
            </p:nvSpPr>
            <p:spPr>
              <a:xfrm>
                <a:off x="6388100" y="4199141"/>
                <a:ext cx="8947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𝑡</m:t>
                              </m:r>
                            </m:e>
                            <m:sub>
                              <m:r>
                                <a:rPr lang="en-US" altLang="zh-TW" sz="2400" b="0" i="1" smtClean="0">
                                  <a:solidFill>
                                    <a:srgbClr val="FF0000"/>
                                  </a:solidFill>
                                  <a:latin typeface="Cambria Math" panose="02040503050406030204" pitchFamily="18" charset="0"/>
                                </a:rPr>
                                <m:t>2</m:t>
                              </m:r>
                            </m:sub>
                          </m:sSub>
                        </m:e>
                      </m:d>
                    </m:oMath>
                  </m:oMathPara>
                </a14:m>
                <a:endParaRPr lang="zh-TW" altLang="en-US" sz="2400" dirty="0"/>
              </a:p>
            </p:txBody>
          </p:sp>
        </mc:Choice>
        <mc:Fallback xmlns="">
          <p:sp>
            <p:nvSpPr>
              <p:cNvPr id="39" name="文字方塊 38"/>
              <p:cNvSpPr txBox="1">
                <a:spLocks noRot="1" noChangeAspect="1" noMove="1" noResize="1" noEditPoints="1" noAdjustHandles="1" noChangeArrowheads="1" noChangeShapeType="1" noTextEdit="1"/>
              </p:cNvSpPr>
              <p:nvPr/>
            </p:nvSpPr>
            <p:spPr>
              <a:xfrm>
                <a:off x="6388100" y="4199141"/>
                <a:ext cx="894796" cy="369332"/>
              </a:xfrm>
              <a:prstGeom prst="rect">
                <a:avLst/>
              </a:prstGeom>
              <a:blipFill>
                <a:blip r:embed="rId11"/>
                <a:stretch>
                  <a:fillRect l="-12245" b="-35000"/>
                </a:stretch>
              </a:blipFill>
            </p:spPr>
            <p:txBody>
              <a:bodyPr/>
              <a:lstStyle/>
              <a:p>
                <a:r>
                  <a:rPr lang="zh-TW" altLang="en-US">
                    <a:noFill/>
                  </a:rPr>
                  <a:t> </a:t>
                </a:r>
              </a:p>
            </p:txBody>
          </p:sp>
        </mc:Fallback>
      </mc:AlternateContent>
      <p:cxnSp>
        <p:nvCxnSpPr>
          <p:cNvPr id="40" name="直線接點 39"/>
          <p:cNvCxnSpPr>
            <a:cxnSpLocks/>
          </p:cNvCxnSpPr>
          <p:nvPr/>
        </p:nvCxnSpPr>
        <p:spPr>
          <a:xfrm>
            <a:off x="1523855" y="3435758"/>
            <a:ext cx="1927388" cy="153776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直線接點 43"/>
          <p:cNvCxnSpPr>
            <a:cxnSpLocks/>
          </p:cNvCxnSpPr>
          <p:nvPr/>
        </p:nvCxnSpPr>
        <p:spPr>
          <a:xfrm>
            <a:off x="3422109" y="4948442"/>
            <a:ext cx="1358011" cy="383535"/>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 name="直線接點 46"/>
          <p:cNvCxnSpPr>
            <a:cxnSpLocks/>
          </p:cNvCxnSpPr>
          <p:nvPr/>
        </p:nvCxnSpPr>
        <p:spPr>
          <a:xfrm flipV="1">
            <a:off x="4782466" y="5235836"/>
            <a:ext cx="920538" cy="96142"/>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直線接點 49"/>
          <p:cNvCxnSpPr>
            <a:cxnSpLocks/>
          </p:cNvCxnSpPr>
          <p:nvPr/>
        </p:nvCxnSpPr>
        <p:spPr>
          <a:xfrm flipV="1">
            <a:off x="5703004" y="4323848"/>
            <a:ext cx="2009653" cy="911325"/>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接點 52"/>
          <p:cNvCxnSpPr>
            <a:cxnSpLocks/>
          </p:cNvCxnSpPr>
          <p:nvPr/>
        </p:nvCxnSpPr>
        <p:spPr>
          <a:xfrm flipV="1">
            <a:off x="7665992" y="3680875"/>
            <a:ext cx="569695" cy="702933"/>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字方塊 30"/>
              <p:cNvSpPr txBox="1"/>
              <p:nvPr/>
            </p:nvSpPr>
            <p:spPr>
              <a:xfrm>
                <a:off x="5606129" y="269249"/>
                <a:ext cx="3151632" cy="859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𝐷</m:t>
                          </m:r>
                        </m:e>
                        <m:sub>
                          <m:r>
                            <a:rPr lang="en-US" altLang="zh-TW" b="0" i="1" smtClean="0">
                              <a:latin typeface="Cambria Math" panose="02040503050406030204" pitchFamily="18" charset="0"/>
                            </a:rPr>
                            <m:t>𝑓</m:t>
                          </m:r>
                        </m:sub>
                      </m:sSub>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𝑃</m:t>
                          </m:r>
                          <m:r>
                            <a:rPr lang="en-US" altLang="zh-TW" b="0" i="1" smtClean="0">
                              <a:latin typeface="Cambria Math" panose="02040503050406030204" pitchFamily="18" charset="0"/>
                            </a:rPr>
                            <m:t>||</m:t>
                          </m:r>
                          <m:r>
                            <a:rPr lang="en-US" altLang="zh-TW" b="0" i="1" smtClean="0">
                              <a:latin typeface="Cambria Math" panose="02040503050406030204" pitchFamily="18" charset="0"/>
                            </a:rPr>
                            <m:t>𝑄</m:t>
                          </m:r>
                        </m:e>
                      </m:d>
                      <m:r>
                        <a:rPr lang="en-US" altLang="zh-TW" b="0" i="1" smtClean="0">
                          <a:latin typeface="Cambria Math" panose="02040503050406030204" pitchFamily="18" charset="0"/>
                        </a:rPr>
                        <m:t>=</m:t>
                      </m:r>
                      <m:nary>
                        <m:naryPr>
                          <m:limLoc m:val="undOvr"/>
                          <m:ctrlPr>
                            <a:rPr lang="en-US" altLang="zh-TW" b="0" i="1" smtClean="0">
                              <a:latin typeface="Cambria Math" panose="02040503050406030204" pitchFamily="18" charset="0"/>
                            </a:rPr>
                          </m:ctrlPr>
                        </m:naryPr>
                        <m:sub>
                          <m:r>
                            <m:rPr>
                              <m:brk m:alnAt="24"/>
                            </m:rPr>
                            <a:rPr lang="en-US" altLang="zh-TW" b="0" i="1" smtClean="0">
                              <a:latin typeface="Cambria Math" panose="02040503050406030204" pitchFamily="18" charset="0"/>
                            </a:rPr>
                            <m:t>𝑥</m:t>
                          </m:r>
                        </m:sub>
                        <m:sup/>
                        <m:e>
                          <m:r>
                            <a:rPr lang="en-US" altLang="zh-TW" b="0" i="1" smtClean="0">
                              <a:latin typeface="Cambria Math" panose="02040503050406030204" pitchFamily="18" charset="0"/>
                            </a:rPr>
                            <m:t>𝑞</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𝑓</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𝑝</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num>
                                <m:den>
                                  <m:r>
                                    <a:rPr lang="en-US" altLang="zh-TW" b="0" i="1" smtClean="0">
                                      <a:latin typeface="Cambria Math" panose="02040503050406030204" pitchFamily="18" charset="0"/>
                                    </a:rPr>
                                    <m:t>𝑞</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den>
                              </m:f>
                            </m:e>
                          </m:d>
                          <m:r>
                            <a:rPr lang="en-US" altLang="zh-TW" b="0" i="1" smtClean="0">
                              <a:latin typeface="Cambria Math" panose="02040503050406030204" pitchFamily="18" charset="0"/>
                            </a:rPr>
                            <m:t>𝑑𝑥</m:t>
                          </m:r>
                        </m:e>
                      </m:nary>
                    </m:oMath>
                  </m:oMathPara>
                </a14:m>
                <a:endParaRPr lang="zh-TW" altLang="en-US"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5606129" y="269249"/>
                <a:ext cx="3151632" cy="859018"/>
              </a:xfrm>
              <a:prstGeom prst="rect">
                <a:avLst/>
              </a:prstGeom>
              <a:blipFill>
                <a:blip r:embed="rId12"/>
                <a:stretch>
                  <a:fillRect/>
                </a:stretch>
              </a:blipFill>
            </p:spPr>
            <p:txBody>
              <a:bodyPr/>
              <a:lstStyle/>
              <a:p>
                <a:r>
                  <a:rPr lang="zh-TW" altLang="en-US">
                    <a:noFill/>
                  </a:rPr>
                  <a:t> </a:t>
                </a:r>
              </a:p>
            </p:txBody>
          </p:sp>
        </mc:Fallback>
      </mc:AlternateContent>
      <p:sp>
        <p:nvSpPr>
          <p:cNvPr id="32" name="文字方塊 31"/>
          <p:cNvSpPr txBox="1"/>
          <p:nvPr/>
        </p:nvSpPr>
        <p:spPr>
          <a:xfrm>
            <a:off x="6348621" y="1093008"/>
            <a:ext cx="2494022" cy="461665"/>
          </a:xfrm>
          <a:prstGeom prst="rect">
            <a:avLst/>
          </a:prstGeom>
          <a:noFill/>
        </p:spPr>
        <p:txBody>
          <a:bodyPr wrap="square" rtlCol="0">
            <a:spAutoFit/>
          </a:bodyPr>
          <a:lstStyle/>
          <a:p>
            <a:r>
              <a:rPr lang="en-US" altLang="zh-TW" sz="2400" dirty="0"/>
              <a:t>f is convex, f(1) = 0</a:t>
            </a:r>
            <a:endParaRPr lang="zh-TW" altLang="en-US" sz="2400" dirty="0"/>
          </a:p>
        </p:txBody>
      </p:sp>
    </p:spTree>
    <p:extLst>
      <p:ext uri="{BB962C8B-B14F-4D97-AF65-F5344CB8AC3E}">
        <p14:creationId xmlns:p14="http://schemas.microsoft.com/office/powerpoint/2010/main" val="555306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6" grpId="0"/>
      <p:bldP spid="19" grpId="0"/>
      <p:bldP spid="20" grpId="0" animBg="1"/>
      <p:bldP spid="10" grpId="0" animBg="1"/>
      <p:bldP spid="33" grpId="0"/>
      <p:bldP spid="34" grpId="0"/>
      <p:bldP spid="35" grpId="0" animBg="1"/>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Fenchel</a:t>
            </a:r>
            <a:r>
              <a:rPr lang="en-US" altLang="zh-TW" dirty="0"/>
              <a:t> Conjugate</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Every convex function f has a conjugate function f*</a:t>
            </a:r>
            <a:endParaRPr lang="zh-TW" altLang="en-US" dirty="0"/>
          </a:p>
          <a:p>
            <a:endParaRPr lang="zh-TW" altLang="en-US" dirty="0"/>
          </a:p>
        </p:txBody>
      </p:sp>
      <mc:AlternateContent xmlns:mc="http://schemas.openxmlformats.org/markup-compatibility/2006" xmlns:a14="http://schemas.microsoft.com/office/drawing/2010/main">
        <mc:Choice Requires="a14">
          <p:sp>
            <p:nvSpPr>
              <p:cNvPr id="13" name="文字方塊 12"/>
              <p:cNvSpPr txBox="1"/>
              <p:nvPr/>
            </p:nvSpPr>
            <p:spPr>
              <a:xfrm>
                <a:off x="1401439" y="3926688"/>
                <a:ext cx="18614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𝑥𝑙𝑜𝑔𝑥</m:t>
                      </m:r>
                    </m:oMath>
                  </m:oMathPara>
                </a14:m>
                <a:endParaRPr lang="zh-TW" altLang="en-US" sz="24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401439" y="3926688"/>
                <a:ext cx="1861472" cy="369332"/>
              </a:xfrm>
              <a:prstGeom prst="rect">
                <a:avLst/>
              </a:prstGeom>
              <a:blipFill>
                <a:blip r:embed="rId3"/>
                <a:stretch>
                  <a:fillRect l="-5574" r="-5246" b="-34426"/>
                </a:stretch>
              </a:blipFill>
            </p:spPr>
            <p:txBody>
              <a:bodyPr/>
              <a:lstStyle/>
              <a:p>
                <a:r>
                  <a:rPr lang="zh-TW" altLang="en-US">
                    <a:noFill/>
                  </a:rPr>
                  <a:t> </a:t>
                </a:r>
              </a:p>
            </p:txBody>
          </p:sp>
        </mc:Fallback>
      </mc:AlternateContent>
      <p:cxnSp>
        <p:nvCxnSpPr>
          <p:cNvPr id="15" name="直線接點 14"/>
          <p:cNvCxnSpPr>
            <a:cxnSpLocks/>
          </p:cNvCxnSpPr>
          <p:nvPr/>
        </p:nvCxnSpPr>
        <p:spPr>
          <a:xfrm flipV="1">
            <a:off x="2511864" y="4900451"/>
            <a:ext cx="4002823" cy="13287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a:cxnSpLocks/>
          </p:cNvCxnSpPr>
          <p:nvPr/>
        </p:nvCxnSpPr>
        <p:spPr>
          <a:xfrm flipV="1">
            <a:off x="3415792" y="3630489"/>
            <a:ext cx="2312416" cy="28719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a:cxnSpLocks/>
          </p:cNvCxnSpPr>
          <p:nvPr/>
        </p:nvCxnSpPr>
        <p:spPr>
          <a:xfrm flipV="1">
            <a:off x="1871798" y="5397961"/>
            <a:ext cx="5645177" cy="779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字方塊 17"/>
              <p:cNvSpPr txBox="1"/>
              <p:nvPr/>
            </p:nvSpPr>
            <p:spPr>
              <a:xfrm>
                <a:off x="5804207" y="3528991"/>
                <a:ext cx="1910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altLang="zh-TW" sz="2400" dirty="0"/>
                        <m:t>10</m:t>
                      </m:r>
                      <m:r>
                        <m:rPr>
                          <m:nor/>
                        </m:rPr>
                        <a:rPr lang="en-US" altLang="zh-TW" sz="2400" dirty="0"/>
                        <m:t>t</m:t>
                      </m:r>
                      <m:r>
                        <m:rPr>
                          <m:nor/>
                        </m:rPr>
                        <a:rPr lang="en-US" altLang="zh-TW" sz="2400" dirty="0"/>
                        <m:t> – 10 </m:t>
                      </m:r>
                      <m:r>
                        <m:rPr>
                          <m:nor/>
                        </m:rPr>
                        <a:rPr lang="en-US" altLang="zh-TW" sz="2400" dirty="0"/>
                        <m:t>log</m:t>
                      </m:r>
                      <m:r>
                        <m:rPr>
                          <m:nor/>
                        </m:rPr>
                        <a:rPr lang="en-US" altLang="zh-TW" sz="2400" dirty="0"/>
                        <m:t> 10</m:t>
                      </m:r>
                    </m:oMath>
                  </m:oMathPara>
                </a14:m>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5804207" y="3528991"/>
                <a:ext cx="1910779" cy="369332"/>
              </a:xfrm>
              <a:prstGeom prst="rect">
                <a:avLst/>
              </a:prstGeom>
              <a:blipFill>
                <a:blip r:embed="rId4"/>
                <a:stretch>
                  <a:fillRect l="-3185" r="-2866" b="-3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6707278" y="4606220"/>
                <a:ext cx="12375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altLang="zh-TW" sz="2400" dirty="0"/>
                        <m:t>1</m:t>
                      </m:r>
                      <m:r>
                        <m:rPr>
                          <m:nor/>
                        </m:rPr>
                        <a:rPr lang="en-US" altLang="zh-TW" sz="2400" dirty="0"/>
                        <m:t>t</m:t>
                      </m:r>
                      <m:r>
                        <m:rPr>
                          <m:nor/>
                        </m:rPr>
                        <a:rPr lang="en-US" altLang="zh-TW" sz="2400" dirty="0"/>
                        <m:t> –1</m:t>
                      </m:r>
                      <m:r>
                        <m:rPr>
                          <m:nor/>
                        </m:rPr>
                        <a:rPr lang="en-US" altLang="zh-TW" sz="2400" dirty="0"/>
                        <m:t>log</m:t>
                      </m:r>
                      <m:r>
                        <m:rPr>
                          <m:nor/>
                        </m:rPr>
                        <a:rPr lang="en-US" altLang="zh-TW" sz="2400" dirty="0"/>
                        <m:t>1</m:t>
                      </m:r>
                    </m:oMath>
                  </m:oMathPara>
                </a14:m>
                <a:endParaRPr lang="en-US" altLang="zh-TW"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6707278" y="4606220"/>
                <a:ext cx="1237518" cy="369332"/>
              </a:xfrm>
              <a:prstGeom prst="rect">
                <a:avLst/>
              </a:prstGeom>
              <a:blipFill>
                <a:blip r:embed="rId5"/>
                <a:stretch>
                  <a:fillRect l="-4926" r="-7389" b="-3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6592435" y="5574444"/>
                <a:ext cx="20037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altLang="zh-TW" sz="2400" dirty="0"/>
                        <m:t>0.1</m:t>
                      </m:r>
                      <m:r>
                        <m:rPr>
                          <m:nor/>
                        </m:rPr>
                        <a:rPr lang="en-US" altLang="zh-TW" sz="2400" dirty="0"/>
                        <m:t>t</m:t>
                      </m:r>
                      <m:r>
                        <m:rPr>
                          <m:nor/>
                        </m:rPr>
                        <a:rPr lang="en-US" altLang="zh-TW" sz="2400" dirty="0"/>
                        <m:t> – 0.1</m:t>
                      </m:r>
                      <m:r>
                        <m:rPr>
                          <m:nor/>
                        </m:rPr>
                        <a:rPr lang="en-US" altLang="zh-TW" sz="2400" dirty="0"/>
                        <m:t>log</m:t>
                      </m:r>
                      <m:r>
                        <m:rPr>
                          <m:nor/>
                        </m:rPr>
                        <a:rPr lang="en-US" altLang="zh-TW" sz="2400" dirty="0"/>
                        <m:t>0.1</m:t>
                      </m:r>
                    </m:oMath>
                  </m:oMathPara>
                </a14:m>
                <a:endParaRPr lang="en-US" altLang="zh-TW" sz="24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6592435" y="5574444"/>
                <a:ext cx="2003754" cy="369332"/>
              </a:xfrm>
              <a:prstGeom prst="rect">
                <a:avLst/>
              </a:prstGeom>
              <a:blipFill>
                <a:blip r:embed="rId6"/>
                <a:stretch>
                  <a:fillRect l="-3040" r="-4255" b="-27869"/>
                </a:stretch>
              </a:blipFill>
            </p:spPr>
            <p:txBody>
              <a:bodyPr/>
              <a:lstStyle/>
              <a:p>
                <a:r>
                  <a:rPr lang="zh-TW" altLang="en-US">
                    <a:noFill/>
                  </a:rPr>
                  <a:t> </a:t>
                </a:r>
              </a:p>
            </p:txBody>
          </p:sp>
        </mc:Fallback>
      </mc:AlternateContent>
      <p:cxnSp>
        <p:nvCxnSpPr>
          <p:cNvPr id="25" name="直線接點 24"/>
          <p:cNvCxnSpPr>
            <a:cxnSpLocks/>
          </p:cNvCxnSpPr>
          <p:nvPr/>
        </p:nvCxnSpPr>
        <p:spPr>
          <a:xfrm flipH="1">
            <a:off x="4747835" y="3578294"/>
            <a:ext cx="202040" cy="1100452"/>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直線接點 28"/>
          <p:cNvCxnSpPr>
            <a:cxnSpLocks/>
          </p:cNvCxnSpPr>
          <p:nvPr/>
        </p:nvCxnSpPr>
        <p:spPr>
          <a:xfrm flipH="1">
            <a:off x="3868167" y="4627209"/>
            <a:ext cx="889117" cy="1085005"/>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直線接點 31"/>
          <p:cNvCxnSpPr>
            <a:cxnSpLocks/>
          </p:cNvCxnSpPr>
          <p:nvPr/>
        </p:nvCxnSpPr>
        <p:spPr>
          <a:xfrm flipV="1">
            <a:off x="1668662" y="5712214"/>
            <a:ext cx="2199503" cy="417688"/>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6" name="文字方塊 35"/>
          <p:cNvSpPr txBox="1"/>
          <p:nvPr/>
        </p:nvSpPr>
        <p:spPr>
          <a:xfrm>
            <a:off x="2483231" y="4425966"/>
            <a:ext cx="2466726" cy="830997"/>
          </a:xfrm>
          <a:prstGeom prst="rect">
            <a:avLst/>
          </a:prstGeom>
          <a:noFill/>
        </p:spPr>
        <p:txBody>
          <a:bodyPr wrap="square" rtlCol="0">
            <a:spAutoFit/>
          </a:bodyPr>
          <a:lstStyle/>
          <a:p>
            <a:r>
              <a:rPr lang="en-US" altLang="zh-TW" sz="2400" dirty="0"/>
              <a:t>Something like exponential?</a:t>
            </a:r>
            <a:endParaRPr lang="zh-TW" altLang="en-US" sz="2400" dirty="0"/>
          </a:p>
        </p:txBody>
      </p:sp>
      <mc:AlternateContent xmlns:mc="http://schemas.openxmlformats.org/markup-compatibility/2006" xmlns:a14="http://schemas.microsoft.com/office/drawing/2010/main">
        <mc:Choice Requires="a14">
          <p:sp>
            <p:nvSpPr>
              <p:cNvPr id="37" name="文字方塊 36"/>
              <p:cNvSpPr txBox="1"/>
              <p:nvPr/>
            </p:nvSpPr>
            <p:spPr>
              <a:xfrm>
                <a:off x="381530" y="5428852"/>
                <a:ext cx="25762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𝑒𝑥𝑝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e>
                      </m:d>
                    </m:oMath>
                  </m:oMathPara>
                </a14:m>
                <a:endParaRPr lang="zh-TW" altLang="en-US" sz="24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381530" y="5428852"/>
                <a:ext cx="2576218" cy="369332"/>
              </a:xfrm>
              <a:prstGeom prst="rect">
                <a:avLst/>
              </a:prstGeom>
              <a:blipFill>
                <a:blip r:embed="rId8"/>
                <a:stretch>
                  <a:fillRect l="-3791"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2013283" y="2501563"/>
                <a:ext cx="3765710" cy="524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𝑑𝑜𝑚</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𝑓</m:t>
                                  </m:r>
                                </m:e>
                              </m:d>
                            </m:lim>
                          </m:limLow>
                        </m:fName>
                        <m:e>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𝑥𝑡</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e>
                          </m:d>
                        </m:e>
                      </m:func>
                    </m:oMath>
                  </m:oMathPara>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2013283" y="2501563"/>
                <a:ext cx="3765710" cy="524311"/>
              </a:xfrm>
              <a:prstGeom prst="rect">
                <a:avLst/>
              </a:prstGeom>
              <a:blipFill>
                <a:blip r:embed="rId9"/>
                <a:stretch>
                  <a:fillRect l="-2265" b="-19767"/>
                </a:stretch>
              </a:blipFill>
            </p:spPr>
            <p:txBody>
              <a:bodyPr/>
              <a:lstStyle/>
              <a:p>
                <a:r>
                  <a:rPr lang="zh-TW" altLang="en-US">
                    <a:noFill/>
                  </a:rPr>
                  <a:t> </a:t>
                </a:r>
              </a:p>
            </p:txBody>
          </p:sp>
        </mc:Fallback>
      </mc:AlternateContent>
      <p:sp>
        <p:nvSpPr>
          <p:cNvPr id="27" name="矩形 26"/>
          <p:cNvSpPr/>
          <p:nvPr/>
        </p:nvSpPr>
        <p:spPr>
          <a:xfrm>
            <a:off x="7860911" y="4582501"/>
            <a:ext cx="1112805" cy="461665"/>
          </a:xfrm>
          <a:prstGeom prst="rect">
            <a:avLst/>
          </a:prstGeom>
        </p:spPr>
        <p:txBody>
          <a:bodyPr wrap="none">
            <a:spAutoFit/>
          </a:bodyPr>
          <a:lstStyle/>
          <a:p>
            <a:r>
              <a:rPr lang="en-US" altLang="zh-TW" sz="2400" dirty="0"/>
              <a:t>= 1t – 0</a:t>
            </a:r>
          </a:p>
        </p:txBody>
      </p:sp>
      <p:cxnSp>
        <p:nvCxnSpPr>
          <p:cNvPr id="31" name="直線接點 30"/>
          <p:cNvCxnSpPr>
            <a:cxnSpLocks/>
          </p:cNvCxnSpPr>
          <p:nvPr/>
        </p:nvCxnSpPr>
        <p:spPr>
          <a:xfrm flipV="1">
            <a:off x="4500080" y="3586176"/>
            <a:ext cx="561818" cy="27787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047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3" grpId="0"/>
      <p:bldP spid="24" grpId="0"/>
      <p:bldP spid="36" grpId="0"/>
      <p:bldP spid="37"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588237" y="422820"/>
            <a:ext cx="1978110" cy="1164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29" name="直線單箭頭接點 28"/>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4841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Fenchel</a:t>
            </a:r>
            <a:r>
              <a:rPr lang="en-US" altLang="zh-TW" dirty="0"/>
              <a:t> Conjugate</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Every convex function f has a conjugate function f*</a:t>
            </a:r>
            <a:endParaRPr lang="zh-TW" altLang="en-US" dirty="0"/>
          </a:p>
          <a:p>
            <a:r>
              <a:rPr lang="en-US" altLang="zh-TW" dirty="0">
                <a:solidFill>
                  <a:srgbClr val="FF0000"/>
                </a:solidFill>
              </a:rPr>
              <a:t>(f*)* = f</a:t>
            </a:r>
            <a:endParaRPr lang="zh-TW" altLang="en-US" dirty="0">
              <a:solidFill>
                <a:srgbClr val="FF0000"/>
              </a:solidFill>
            </a:endParaRPr>
          </a:p>
          <a:p>
            <a:endParaRPr lang="zh-TW" altLang="en-US" dirty="0"/>
          </a:p>
        </p:txBody>
      </p:sp>
      <mc:AlternateContent xmlns:mc="http://schemas.openxmlformats.org/markup-compatibility/2006" xmlns:a14="http://schemas.microsoft.com/office/drawing/2010/main">
        <mc:Choice Requires="a14">
          <p:sp>
            <p:nvSpPr>
              <p:cNvPr id="9" name="文字方塊 8"/>
              <p:cNvSpPr txBox="1"/>
              <p:nvPr/>
            </p:nvSpPr>
            <p:spPr>
              <a:xfrm>
                <a:off x="628650" y="4154845"/>
                <a:ext cx="3943644" cy="524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𝑑𝑜𝑚</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𝑓</m:t>
                                  </m:r>
                                </m:e>
                              </m:d>
                            </m:lim>
                          </m:limLow>
                        </m:fName>
                        <m:e>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𝑥𝑡</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𝑥𝑙𝑜𝑔𝑥</m:t>
                              </m:r>
                            </m:e>
                          </m:d>
                        </m:e>
                      </m:func>
                    </m:oMath>
                  </m:oMathPara>
                </a14:m>
                <a:endParaRPr lang="zh-TW" altLang="en-US" sz="24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628650" y="4154845"/>
                <a:ext cx="3943644" cy="524311"/>
              </a:xfrm>
              <a:prstGeom prst="rect">
                <a:avLst/>
              </a:prstGeom>
              <a:blipFill>
                <a:blip r:embed="rId3"/>
                <a:stretch>
                  <a:fillRect l="-2164" b="-197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641141" y="5468108"/>
                <a:ext cx="22920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𝑡</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𝑙𝑜𝑔𝑥</m:t>
                      </m:r>
                      <m:r>
                        <a:rPr lang="en-US" altLang="zh-TW" sz="2400" b="0" i="1" smtClean="0">
                          <a:latin typeface="Cambria Math" panose="02040503050406030204" pitchFamily="18" charset="0"/>
                        </a:rPr>
                        <m:t>−1=0</m:t>
                      </m:r>
                    </m:oMath>
                  </m:oMathPara>
                </a14:m>
                <a:endParaRPr lang="zh-TW" altLang="en-US" sz="2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641141" y="5468108"/>
                <a:ext cx="2292038" cy="369332"/>
              </a:xfrm>
              <a:prstGeom prst="rect">
                <a:avLst/>
              </a:prstGeom>
              <a:blipFill>
                <a:blip r:embed="rId4"/>
                <a:stretch>
                  <a:fillRect l="-2128" r="-2926" b="-3278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2628263" y="2730169"/>
                <a:ext cx="3765710" cy="524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𝑑𝑜𝑚</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𝑓</m:t>
                                  </m:r>
                                </m:e>
                              </m:d>
                            </m:lim>
                          </m:limLow>
                        </m:fName>
                        <m:e>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𝑥𝑡</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e>
                          </m:d>
                        </m:e>
                      </m:func>
                    </m:oMath>
                  </m:oMathPara>
                </a14:m>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2628263" y="2730169"/>
                <a:ext cx="3765710" cy="524311"/>
              </a:xfrm>
              <a:prstGeom prst="rect">
                <a:avLst/>
              </a:prstGeom>
              <a:blipFill>
                <a:blip r:embed="rId5"/>
                <a:stretch>
                  <a:fillRect l="-2265" b="-197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1805319" y="3493920"/>
                <a:ext cx="18614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𝑥𝑙𝑜𝑔𝑥</m:t>
                      </m:r>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805319" y="3493920"/>
                <a:ext cx="1861472" cy="369332"/>
              </a:xfrm>
              <a:prstGeom prst="rect">
                <a:avLst/>
              </a:prstGeom>
              <a:blipFill>
                <a:blip r:embed="rId6"/>
                <a:stretch>
                  <a:fillRect l="-5229" r="-5229"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4943673" y="3485024"/>
                <a:ext cx="25762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𝑒𝑥𝑝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e>
                      </m:d>
                    </m:oMath>
                  </m:oMathPara>
                </a14:m>
                <a:endParaRPr lang="zh-TW" altLang="en-US" sz="24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4943673" y="3485024"/>
                <a:ext cx="2576218" cy="369332"/>
              </a:xfrm>
              <a:prstGeom prst="rect">
                <a:avLst/>
              </a:prstGeom>
              <a:blipFill>
                <a:blip r:embed="rId7"/>
                <a:stretch>
                  <a:fillRect l="-3783" b="-35000"/>
                </a:stretch>
              </a:blipFill>
            </p:spPr>
            <p:txBody>
              <a:bodyPr/>
              <a:lstStyle/>
              <a:p>
                <a:r>
                  <a:rPr lang="zh-TW" altLang="en-US">
                    <a:noFill/>
                  </a:rPr>
                  <a:t> </a:t>
                </a:r>
              </a:p>
            </p:txBody>
          </p:sp>
        </mc:Fallback>
      </mc:AlternateContent>
      <p:cxnSp>
        <p:nvCxnSpPr>
          <p:cNvPr id="5" name="直線單箭頭接點 4"/>
          <p:cNvCxnSpPr>
            <a:cxnSpLocks/>
          </p:cNvCxnSpPr>
          <p:nvPr/>
        </p:nvCxnSpPr>
        <p:spPr>
          <a:xfrm>
            <a:off x="3852602" y="3704959"/>
            <a:ext cx="902723" cy="0"/>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文字方塊 21"/>
              <p:cNvSpPr txBox="1"/>
              <p:nvPr/>
            </p:nvSpPr>
            <p:spPr>
              <a:xfrm>
                <a:off x="641141" y="4865420"/>
                <a:ext cx="25342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𝑔</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i="1">
                          <a:latin typeface="Cambria Math" panose="02040503050406030204" pitchFamily="18" charset="0"/>
                        </a:rPr>
                        <m:t>=</m:t>
                      </m:r>
                      <m:r>
                        <a:rPr lang="en-US" altLang="zh-TW" sz="2400" i="1">
                          <a:latin typeface="Cambria Math" panose="02040503050406030204" pitchFamily="18" charset="0"/>
                        </a:rPr>
                        <m:t>𝑥𝑡</m:t>
                      </m:r>
                      <m:r>
                        <a:rPr lang="en-US" altLang="zh-TW" sz="2400" i="1">
                          <a:latin typeface="Cambria Math" panose="02040503050406030204" pitchFamily="18" charset="0"/>
                        </a:rPr>
                        <m:t>−</m:t>
                      </m:r>
                      <m:r>
                        <a:rPr lang="en-US" altLang="zh-TW" sz="2400" i="1">
                          <a:latin typeface="Cambria Math" panose="02040503050406030204" pitchFamily="18" charset="0"/>
                        </a:rPr>
                        <m:t>𝑥𝑙𝑜𝑔𝑥</m:t>
                      </m:r>
                    </m:oMath>
                  </m:oMathPara>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641141" y="4865420"/>
                <a:ext cx="2534220" cy="369332"/>
              </a:xfrm>
              <a:prstGeom prst="rect">
                <a:avLst/>
              </a:prstGeom>
              <a:blipFill>
                <a:blip r:embed="rId8"/>
                <a:stretch>
                  <a:fillRect l="-2404" r="-3846"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3410366" y="4845445"/>
                <a:ext cx="4318941" cy="461665"/>
              </a:xfrm>
              <a:prstGeom prst="rect">
                <a:avLst/>
              </a:prstGeom>
              <a:noFill/>
            </p:spPr>
            <p:txBody>
              <a:bodyPr wrap="square" rtlCol="0">
                <a:spAutoFit/>
              </a:bodyPr>
              <a:lstStyle/>
              <a:p>
                <a:r>
                  <a:rPr lang="en-US" altLang="zh-TW" sz="2400" dirty="0"/>
                  <a:t>Given t, find x maximizing </a:t>
                </a:r>
                <a14:m>
                  <m:oMath xmlns:m="http://schemas.openxmlformats.org/officeDocument/2006/math">
                    <m:r>
                      <a:rPr lang="en-US" altLang="zh-TW" sz="2400" i="1">
                        <a:latin typeface="Cambria Math" panose="02040503050406030204" pitchFamily="18" charset="0"/>
                      </a:rPr>
                      <m:t>𝑔</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3410366" y="4845445"/>
                <a:ext cx="4318941" cy="461665"/>
              </a:xfrm>
              <a:prstGeom prst="rect">
                <a:avLst/>
              </a:prstGeom>
              <a:blipFill>
                <a:blip r:embed="rId9"/>
                <a:stretch>
                  <a:fillRect l="-2116"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3410366" y="5468108"/>
                <a:ext cx="20537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𝑒𝑥𝑝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e>
                      </m:d>
                    </m:oMath>
                  </m:oMathPara>
                </a14:m>
                <a:endParaRPr lang="zh-TW" altLang="en-US" sz="24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3410366" y="5468108"/>
                <a:ext cx="2053767" cy="369332"/>
              </a:xfrm>
              <a:prstGeom prst="rect">
                <a:avLst/>
              </a:prstGeom>
              <a:blipFill>
                <a:blip r:embed="rId10"/>
                <a:stretch>
                  <a:fillRect l="-1484" b="-245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628650" y="6080703"/>
                <a:ext cx="61171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r>
                        <a:rPr lang="en-US" altLang="zh-TW" sz="2400" i="1">
                          <a:latin typeface="Cambria Math" panose="02040503050406030204" pitchFamily="18" charset="0"/>
                        </a:rPr>
                        <m:t>𝑒𝑥𝑝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𝑡</m:t>
                          </m:r>
                          <m:r>
                            <a:rPr lang="en-US" altLang="zh-TW" sz="2400" i="1">
                              <a:latin typeface="Cambria Math" panose="02040503050406030204" pitchFamily="18" charset="0"/>
                            </a:rPr>
                            <m:t>−1</m:t>
                          </m:r>
                        </m:e>
                      </m:d>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𝑡</m:t>
                      </m:r>
                      <m:r>
                        <a:rPr lang="en-US" altLang="zh-TW" sz="2400" b="0" i="1" smtClean="0">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𝑒𝑥𝑝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𝑡</m:t>
                          </m:r>
                          <m:r>
                            <a:rPr lang="en-US" altLang="zh-TW" sz="2400" i="1">
                              <a:latin typeface="Cambria Math" panose="02040503050406030204" pitchFamily="18" charset="0"/>
                            </a:rPr>
                            <m:t>−1</m:t>
                          </m:r>
                        </m:e>
                      </m:d>
                      <m:r>
                        <a:rPr lang="en-US" altLang="zh-TW" sz="2400" i="1">
                          <a:latin typeface="Cambria Math" panose="02040503050406030204" pitchFamily="18" charset="0"/>
                          <a:ea typeface="Cambria Math" panose="02040503050406030204" pitchFamily="18" charset="0"/>
                        </a:rPr>
                        <m:t>×</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𝑡</m:t>
                          </m:r>
                          <m:r>
                            <a:rPr lang="en-US" altLang="zh-TW" sz="2400" i="1">
                              <a:latin typeface="Cambria Math" panose="02040503050406030204" pitchFamily="18" charset="0"/>
                            </a:rPr>
                            <m:t>−1</m:t>
                          </m:r>
                        </m:e>
                      </m:d>
                    </m:oMath>
                  </m:oMathPara>
                </a14:m>
                <a:endParaRPr lang="zh-TW" altLang="en-US" sz="24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628650" y="6080703"/>
                <a:ext cx="6117124" cy="369332"/>
              </a:xfrm>
              <a:prstGeom prst="rect">
                <a:avLst/>
              </a:prstGeom>
              <a:blipFill>
                <a:blip r:embed="rId11"/>
                <a:stretch>
                  <a:fillRect l="-1295" b="-344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6745774" y="6075748"/>
                <a:ext cx="179549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m:t>
                      </m:r>
                      <m:r>
                        <a:rPr lang="en-US" altLang="zh-TW" sz="2400" b="0" i="1" smtClean="0">
                          <a:latin typeface="Cambria Math" panose="02040503050406030204" pitchFamily="18" charset="0"/>
                        </a:rPr>
                        <m:t>𝑒𝑥𝑝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e>
                      </m:d>
                    </m:oMath>
                  </m:oMathPara>
                </a14:m>
                <a:endParaRPr lang="zh-TW" altLang="en-US" sz="24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6745774" y="6075748"/>
                <a:ext cx="1795492" cy="369332"/>
              </a:xfrm>
              <a:prstGeom prst="rect">
                <a:avLst/>
              </a:prstGeom>
              <a:blipFill>
                <a:blip r:embed="rId12"/>
                <a:stretch>
                  <a:fillRect l="-1361" b="-2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634581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2" grpId="0"/>
      <p:bldP spid="19" grpId="0"/>
      <p:bldP spid="20" grpId="0"/>
      <p:bldP spid="22" grpId="0"/>
      <p:bldP spid="23" grpId="0"/>
      <p:bldP spid="24" grpId="0"/>
      <p:bldP spid="2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582945" y="1986442"/>
            <a:ext cx="1978110" cy="1164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6" name="資料庫圖表 25"/>
          <p:cNvGraphicFramePr/>
          <p:nvPr>
            <p:extLst/>
          </p:nvPr>
        </p:nvGraphicFramePr>
        <p:xfrm>
          <a:off x="5781674" y="1373777"/>
          <a:ext cx="3085013" cy="253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左大括弧 5"/>
          <p:cNvSpPr/>
          <p:nvPr/>
        </p:nvSpPr>
        <p:spPr>
          <a:xfrm>
            <a:off x="5796420" y="1356788"/>
            <a:ext cx="247739" cy="2668277"/>
          </a:xfrm>
          <a:prstGeom prst="leftBrace">
            <a:avLst>
              <a:gd name="adj1" fmla="val 10078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矩形 28"/>
          <p:cNvSpPr/>
          <p:nvPr/>
        </p:nvSpPr>
        <p:spPr>
          <a:xfrm>
            <a:off x="6132197" y="3235394"/>
            <a:ext cx="2437377" cy="6651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107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3"/>
              <p:cNvSpPr txBox="1"/>
              <p:nvPr/>
            </p:nvSpPr>
            <p:spPr>
              <a:xfrm>
                <a:off x="431968" y="846628"/>
                <a:ext cx="3887474" cy="588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𝑡</m:t>
                          </m:r>
                        </m:e>
                      </m:d>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sup</m:t>
                              </m:r>
                            </m:e>
                            <m:li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𝑑𝑜𝑚</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𝑓</m:t>
                                  </m:r>
                                </m:e>
                              </m:d>
                            </m:lim>
                          </m:limLow>
                        </m:fName>
                        <m:e>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𝑥𝑡</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e>
                          </m:d>
                        </m:e>
                      </m:func>
                    </m:oMath>
                  </m:oMathPara>
                </a14:m>
                <a:endParaRPr lang="zh-TW" altLang="en-US" sz="24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431968" y="846628"/>
                <a:ext cx="3887474" cy="588944"/>
              </a:xfrm>
              <a:prstGeom prst="rect">
                <a:avLst/>
              </a:prstGeom>
              <a:blipFill>
                <a:blip r:embed="rId3"/>
                <a:stretch>
                  <a:fillRect l="-940" b="-187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849218" y="846628"/>
                <a:ext cx="3831113" cy="524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𝑡</m:t>
                              </m:r>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𝑑𝑜𝑚</m:t>
                              </m:r>
                              <m:d>
                                <m:dPr>
                                  <m:ctrlPr>
                                    <a:rPr lang="en-US" altLang="zh-TW" sz="2400" b="0" i="1" smtClean="0">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e>
                              </m:d>
                            </m:lim>
                          </m:limLow>
                        </m:fName>
                        <m:e>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𝑥𝑡</m:t>
                              </m:r>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𝑓</m:t>
                                  </m:r>
                                </m:e>
                                <m:sup>
                                  <m:r>
                                    <a:rPr lang="en-US" altLang="zh-TW" sz="2400" b="0" i="1" smtClean="0">
                                      <a:latin typeface="Cambria Math" panose="02040503050406030204" pitchFamily="18" charset="0"/>
                                    </a:rPr>
                                    <m:t>∗</m:t>
                                  </m:r>
                                </m:sup>
                              </m:sSup>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𝑡</m:t>
                                  </m:r>
                                </m:e>
                              </m:d>
                            </m:e>
                          </m:d>
                        </m:e>
                      </m:func>
                    </m:oMath>
                  </m:oMathPara>
                </a14:m>
                <a:endParaRPr lang="zh-TW" altLang="en-US" sz="24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849218" y="846628"/>
                <a:ext cx="3831113" cy="524311"/>
              </a:xfrm>
              <a:prstGeom prst="rect">
                <a:avLst/>
              </a:prstGeom>
              <a:blipFill>
                <a:blip r:embed="rId4"/>
                <a:stretch>
                  <a:fillRect l="-2226" b="-19767"/>
                </a:stretch>
              </a:blipFill>
            </p:spPr>
            <p:txBody>
              <a:bodyPr/>
              <a:lstStyle/>
              <a:p>
                <a:r>
                  <a:rPr lang="zh-TW" altLang="en-US">
                    <a:noFill/>
                  </a:rPr>
                  <a:t> </a:t>
                </a:r>
              </a:p>
            </p:txBody>
          </p:sp>
        </mc:Fallback>
      </mc:AlternateContent>
      <p:cxnSp>
        <p:nvCxnSpPr>
          <p:cNvPr id="6" name="直線單箭頭接點 5"/>
          <p:cNvCxnSpPr>
            <a:cxnSpLocks/>
          </p:cNvCxnSpPr>
          <p:nvPr/>
        </p:nvCxnSpPr>
        <p:spPr>
          <a:xfrm>
            <a:off x="4420478" y="1054813"/>
            <a:ext cx="428740" cy="0"/>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文字方塊 7"/>
              <p:cNvSpPr txBox="1"/>
              <p:nvPr/>
            </p:nvSpPr>
            <p:spPr>
              <a:xfrm>
                <a:off x="514959" y="1339199"/>
                <a:ext cx="4195123"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r>
                        <a:rPr lang="en-US" altLang="zh-TW" sz="2400" b="0" i="1" smtClean="0">
                          <a:latin typeface="Cambria Math" panose="02040503050406030204" pitchFamily="18" charset="0"/>
                        </a:rPr>
                        <m:t>=</m:t>
                      </m:r>
                      <m:nary>
                        <m:naryPr>
                          <m:limLoc m:val="undOvr"/>
                          <m:ctrlPr>
                            <a:rPr lang="en-US" altLang="zh-TW" sz="2400" b="0" i="1" smtClean="0">
                              <a:latin typeface="Cambria Math" panose="02040503050406030204" pitchFamily="18" charset="0"/>
                            </a:rPr>
                          </m:ctrlPr>
                        </m:naryPr>
                        <m:sub>
                          <m:r>
                            <m:rPr>
                              <m:brk m:alnAt="24"/>
                            </m:rPr>
                            <a:rPr lang="en-US" altLang="zh-TW" sz="2400" b="0" i="1" smtClean="0">
                              <a:latin typeface="Cambria Math" panose="02040503050406030204" pitchFamily="18" charset="0"/>
                            </a:rPr>
                            <m:t>𝑥</m:t>
                          </m:r>
                        </m:sub>
                        <m:sup/>
                        <m:e>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𝑝</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num>
                                <m:den>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den>
                              </m:f>
                            </m:e>
                          </m:d>
                          <m:r>
                            <a:rPr lang="en-US" altLang="zh-TW" sz="2400" b="0" i="1" smtClean="0">
                              <a:latin typeface="Cambria Math" panose="02040503050406030204" pitchFamily="18" charset="0"/>
                            </a:rPr>
                            <m:t>𝑑𝑥</m:t>
                          </m:r>
                        </m:e>
                      </m:nary>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14959" y="1339199"/>
                <a:ext cx="4195123" cy="1145378"/>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648027" y="2295049"/>
                <a:ext cx="5686685"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nary>
                        <m:naryPr>
                          <m:limLoc m:val="undOvr"/>
                          <m:ctrlPr>
                            <a:rPr lang="en-US" altLang="zh-TW" sz="2400" b="0" i="1" smtClean="0">
                              <a:latin typeface="Cambria Math" panose="02040503050406030204" pitchFamily="18" charset="0"/>
                            </a:rPr>
                          </m:ctrlPr>
                        </m:naryPr>
                        <m:sub>
                          <m:r>
                            <m:rPr>
                              <m:brk m:alnAt="24"/>
                            </m:rPr>
                            <a:rPr lang="en-US" altLang="zh-TW" sz="2400" b="0" i="1" smtClean="0">
                              <a:latin typeface="Cambria Math" panose="02040503050406030204" pitchFamily="18" charset="0"/>
                            </a:rPr>
                            <m:t>𝑥</m:t>
                          </m:r>
                        </m:sub>
                        <m:sup/>
                        <m:e>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d>
                            <m:dPr>
                              <m:ctrlPr>
                                <a:rPr lang="en-US" altLang="zh-TW" sz="2400" b="0" i="1" smtClean="0">
                                  <a:latin typeface="Cambria Math" panose="02040503050406030204" pitchFamily="18" charset="0"/>
                                </a:rPr>
                              </m:ctrlPr>
                            </m:dPr>
                            <m:e>
                              <m:func>
                                <m:funcPr>
                                  <m:ctrlPr>
                                    <a:rPr lang="en-US" altLang="zh-TW" sz="2400" i="1">
                                      <a:latin typeface="Cambria Math" panose="02040503050406030204" pitchFamily="18" charset="0"/>
                                    </a:rPr>
                                  </m:ctrlPr>
                                </m:funcPr>
                                <m:fName>
                                  <m:limLow>
                                    <m:limLowPr>
                                      <m:ctrlPr>
                                        <a:rPr lang="en-US" altLang="zh-TW" sz="2400" i="1">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𝑡</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𝑑𝑜𝑚</m:t>
                                      </m:r>
                                      <m:d>
                                        <m:dPr>
                                          <m:ctrlPr>
                                            <a:rPr lang="en-US" altLang="zh-TW" sz="2400" i="1">
                                              <a:latin typeface="Cambria Math" panose="02040503050406030204" pitchFamily="18" charset="0"/>
                                              <a:ea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e>
                                      </m:d>
                                    </m:lim>
                                  </m:limLow>
                                </m:fName>
                                <m:e>
                                  <m:d>
                                    <m:dPr>
                                      <m:begChr m:val="{"/>
                                      <m:endChr m:val="}"/>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r>
                                        <a:rPr lang="en-US" altLang="zh-TW" sz="2400" b="0" i="1" smtClean="0">
                                          <a:latin typeface="Cambria Math" panose="02040503050406030204" pitchFamily="18" charset="0"/>
                                        </a:rPr>
                                        <m:t>𝑡</m:t>
                                      </m:r>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𝑡</m:t>
                                          </m:r>
                                        </m:e>
                                      </m:d>
                                    </m:e>
                                  </m:d>
                                </m:e>
                              </m:func>
                            </m:e>
                          </m:d>
                          <m:r>
                            <a:rPr lang="en-US" altLang="zh-TW" sz="2400" b="0" i="1" smtClean="0">
                              <a:latin typeface="Cambria Math" panose="02040503050406030204" pitchFamily="18" charset="0"/>
                            </a:rPr>
                            <m:t>𝑑𝑥</m:t>
                          </m:r>
                        </m:e>
                      </m:nary>
                    </m:oMath>
                  </m:oMathPara>
                </a14:m>
                <a:endParaRPr lang="zh-TW" altLang="en-US" sz="24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648027" y="2295049"/>
                <a:ext cx="5686685" cy="1145378"/>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4972512" y="1293972"/>
                <a:ext cx="726800" cy="871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oMath>
                  </m:oMathPara>
                </a14:m>
                <a:endParaRPr lang="zh-TW" alt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4972512" y="1293972"/>
                <a:ext cx="726800" cy="871329"/>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7156912" y="1293971"/>
                <a:ext cx="726800" cy="871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oMath>
                  </m:oMathPara>
                </a14:m>
                <a:endParaRPr lang="zh-TW" altLang="en-US" sz="2400" dirty="0"/>
              </a:p>
            </p:txBody>
          </p:sp>
        </mc:Choice>
        <mc:Fallback xmlns="">
          <p:sp>
            <p:nvSpPr>
              <p:cNvPr id="11" name="矩形 10"/>
              <p:cNvSpPr>
                <a:spLocks noRot="1" noChangeAspect="1" noMove="1" noResize="1" noEditPoints="1" noAdjustHandles="1" noChangeArrowheads="1" noChangeShapeType="1" noTextEdit="1"/>
              </p:cNvSpPr>
              <p:nvPr/>
            </p:nvSpPr>
            <p:spPr>
              <a:xfrm>
                <a:off x="7156912" y="1293971"/>
                <a:ext cx="726800" cy="871329"/>
              </a:xfrm>
              <a:prstGeom prst="rect">
                <a:avLst/>
              </a:prstGeom>
              <a:blipFill>
                <a:blip r:embed="rId8"/>
                <a:stretch>
                  <a:fillRect/>
                </a:stretch>
              </a:blipFill>
            </p:spPr>
            <p:txBody>
              <a:bodyPr/>
              <a:lstStyle/>
              <a:p>
                <a:r>
                  <a:rPr lang="zh-TW" altLang="en-US">
                    <a:noFill/>
                  </a:rPr>
                  <a:t> </a:t>
                </a:r>
              </a:p>
            </p:txBody>
          </p:sp>
        </mc:Fallback>
      </mc:AlternateContent>
      <p:cxnSp>
        <p:nvCxnSpPr>
          <p:cNvPr id="13" name="直線接點 12"/>
          <p:cNvCxnSpPr/>
          <p:nvPr/>
        </p:nvCxnSpPr>
        <p:spPr>
          <a:xfrm>
            <a:off x="5180972" y="1197306"/>
            <a:ext cx="17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7156912" y="1196513"/>
            <a:ext cx="17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字方塊 14"/>
              <p:cNvSpPr txBox="1"/>
              <p:nvPr/>
            </p:nvSpPr>
            <p:spPr>
              <a:xfrm>
                <a:off x="357521" y="5178500"/>
                <a:ext cx="2158623" cy="1107996"/>
              </a:xfrm>
              <a:prstGeom prst="rect">
                <a:avLst/>
              </a:prstGeom>
              <a:noFill/>
            </p:spPr>
            <p:txBody>
              <a:bodyPr wrap="square" lIns="0" tIns="0" rIns="0" bIns="0" rtlCol="0">
                <a:spAutoFit/>
              </a:bodyPr>
              <a:lstStyle/>
              <a:p>
                <a14:m>
                  <m:oMath xmlns:m="http://schemas.openxmlformats.org/officeDocument/2006/math">
                    <m:r>
                      <m:rPr>
                        <m:sty m:val="p"/>
                      </m:rPr>
                      <a:rPr lang="en-US" altLang="zh-TW" sz="2400" b="0" i="0" smtClean="0">
                        <a:solidFill>
                          <a:srgbClr val="0000FF"/>
                        </a:solidFill>
                        <a:latin typeface="Cambria Math" panose="02040503050406030204" pitchFamily="18" charset="0"/>
                      </a:rPr>
                      <m:t>D</m:t>
                    </m:r>
                  </m:oMath>
                </a14:m>
                <a:r>
                  <a:rPr lang="zh-TW" altLang="en-US" sz="2400" dirty="0">
                    <a:solidFill>
                      <a:srgbClr val="0000FF"/>
                    </a:solidFill>
                  </a:rPr>
                  <a:t> </a:t>
                </a:r>
                <a:r>
                  <a:rPr lang="en-US" altLang="zh-TW" sz="2400" dirty="0">
                    <a:solidFill>
                      <a:srgbClr val="0000FF"/>
                    </a:solidFill>
                  </a:rPr>
                  <a:t>is a function whose input is x, and output is t</a:t>
                </a:r>
                <a:endParaRPr lang="zh-TW" altLang="en-US" sz="2400" dirty="0">
                  <a:solidFill>
                    <a:srgbClr val="0000FF"/>
                  </a:solidFill>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357521" y="5178500"/>
                <a:ext cx="2158623" cy="1107996"/>
              </a:xfrm>
              <a:prstGeom prst="rect">
                <a:avLst/>
              </a:prstGeom>
              <a:blipFill>
                <a:blip r:embed="rId9"/>
                <a:stretch>
                  <a:fillRect l="-8757" t="-8242" r="-7345" b="-15934"/>
                </a:stretch>
              </a:blipFill>
            </p:spPr>
            <p:txBody>
              <a:bodyPr/>
              <a:lstStyle/>
              <a:p>
                <a:r>
                  <a:rPr lang="zh-TW" altLang="en-US">
                    <a:noFill/>
                  </a:rPr>
                  <a:t> </a:t>
                </a:r>
              </a:p>
            </p:txBody>
          </p:sp>
        </mc:Fallback>
      </mc:AlternateContent>
      <p:sp>
        <p:nvSpPr>
          <p:cNvPr id="18" name="矩形 17"/>
          <p:cNvSpPr/>
          <p:nvPr/>
        </p:nvSpPr>
        <p:spPr>
          <a:xfrm>
            <a:off x="157232" y="37527"/>
            <a:ext cx="3825086" cy="584775"/>
          </a:xfrm>
          <a:prstGeom prst="rect">
            <a:avLst/>
          </a:prstGeom>
        </p:spPr>
        <p:txBody>
          <a:bodyPr wrap="none">
            <a:spAutoFit/>
          </a:bodyPr>
          <a:lstStyle/>
          <a:p>
            <a:r>
              <a:rPr lang="en-US" altLang="zh-TW" sz="3200" b="1" i="1" u="sng" dirty="0"/>
              <a:t>Connection with GAN</a:t>
            </a:r>
            <a:endParaRPr lang="zh-TW" altLang="en-US" sz="3200" b="1" i="1" u="sng" dirty="0"/>
          </a:p>
        </p:txBody>
      </p:sp>
      <mc:AlternateContent xmlns:mc="http://schemas.openxmlformats.org/markup-compatibility/2006" xmlns:a14="http://schemas.microsoft.com/office/drawing/2010/main">
        <mc:Choice Requires="a14">
          <p:sp>
            <p:nvSpPr>
              <p:cNvPr id="19" name="文字方塊 18"/>
              <p:cNvSpPr txBox="1"/>
              <p:nvPr/>
            </p:nvSpPr>
            <p:spPr>
              <a:xfrm>
                <a:off x="3586439" y="5546575"/>
                <a:ext cx="5220660"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i="1">
                              <a:latin typeface="Cambria Math" panose="02040503050406030204" pitchFamily="18" charset="0"/>
                            </a:rPr>
                            <m:t>𝑑𝑥</m:t>
                          </m:r>
                          <m:r>
                            <a:rPr lang="en-US" altLang="zh-TW" sz="2400" b="0" i="1" smtClean="0">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r>
                                <a:rPr lang="en-US" altLang="zh-TW" sz="2400" i="1">
                                  <a:latin typeface="Cambria Math" panose="02040503050406030204" pitchFamily="18" charset="0"/>
                                </a:rPr>
                                <m:t>𝑑𝑥</m:t>
                              </m:r>
                            </m:e>
                          </m:nary>
                        </m:e>
                      </m:nary>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586439" y="5546575"/>
                <a:ext cx="5220660" cy="1145378"/>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2232863" y="4515887"/>
                <a:ext cx="6574236"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𝐷</m:t>
                          </m:r>
                        </m:e>
                        <m:sub>
                          <m:r>
                            <a:rPr lang="en-US" altLang="zh-TW" sz="2400" i="1">
                              <a:latin typeface="Cambria Math" panose="02040503050406030204" pitchFamily="18" charset="0"/>
                            </a:rPr>
                            <m:t>𝑓</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𝑃</m:t>
                          </m:r>
                          <m:r>
                            <a:rPr lang="en-US" altLang="zh-TW" sz="2400" i="1">
                              <a:latin typeface="Cambria Math" panose="02040503050406030204" pitchFamily="18" charset="0"/>
                            </a:rPr>
                            <m:t>||</m:t>
                          </m:r>
                          <m:r>
                            <a:rPr lang="en-US" altLang="zh-TW" sz="2400" i="1">
                              <a:latin typeface="Cambria Math" panose="02040503050406030204" pitchFamily="18" charset="0"/>
                            </a:rPr>
                            <m:t>𝑄</m:t>
                          </m:r>
                        </m:e>
                      </m:d>
                      <m:r>
                        <a:rPr lang="en-US" altLang="zh-TW" sz="2400" b="0" i="1" smtClean="0">
                          <a:latin typeface="Cambria Math" panose="02040503050406030204" pitchFamily="18" charset="0"/>
                          <a:ea typeface="Cambria Math" panose="02040503050406030204" pitchFamily="18" charset="0"/>
                        </a:rPr>
                        <m:t>≥</m:t>
                      </m:r>
                      <m:nary>
                        <m:naryPr>
                          <m:limLoc m:val="undOvr"/>
                          <m:ctrlPr>
                            <a:rPr lang="en-US" altLang="zh-TW" sz="2400" b="0" i="1" smtClean="0">
                              <a:latin typeface="Cambria Math" panose="02040503050406030204" pitchFamily="18" charset="0"/>
                            </a:rPr>
                          </m:ctrlPr>
                        </m:naryPr>
                        <m:sub>
                          <m:r>
                            <m:rPr>
                              <m:brk m:alnAt="24"/>
                            </m:rPr>
                            <a:rPr lang="en-US" altLang="zh-TW" sz="2400" b="0" i="1" smtClean="0">
                              <a:latin typeface="Cambria Math" panose="02040503050406030204" pitchFamily="18" charset="0"/>
                            </a:rPr>
                            <m:t>𝑥</m:t>
                          </m:r>
                        </m:sub>
                        <m:sup/>
                        <m:e>
                          <m:r>
                            <a:rPr lang="en-US" altLang="zh-TW" sz="2400" b="0" i="1" smtClean="0">
                              <a:latin typeface="Cambria Math" panose="02040503050406030204" pitchFamily="18" charset="0"/>
                            </a:rPr>
                            <m:t>𝑞</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d>
                            <m:dPr>
                              <m:ctrlPr>
                                <a:rPr lang="en-US" altLang="zh-TW" sz="2400" b="0" i="1" smtClean="0">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num>
                                <m:den>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den>
                              </m:f>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d>
                          <m:r>
                            <a:rPr lang="en-US" altLang="zh-TW" sz="2400" b="0" i="1" smtClean="0">
                              <a:latin typeface="Cambria Math" panose="02040503050406030204" pitchFamily="18" charset="0"/>
                            </a:rPr>
                            <m:t>𝑑𝑥</m:t>
                          </m:r>
                        </m:e>
                      </m:nary>
                    </m:oMath>
                  </m:oMathPara>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2232863" y="4515887"/>
                <a:ext cx="6574236" cy="1145378"/>
              </a:xfrm>
              <a:prstGeom prst="rect">
                <a:avLst/>
              </a:prstGeom>
              <a:blipFill>
                <a:blip r:embed="rId11"/>
                <a:stretch>
                  <a:fillRect/>
                </a:stretch>
              </a:blipFill>
            </p:spPr>
            <p:txBody>
              <a:bodyPr/>
              <a:lstStyle/>
              <a:p>
                <a:r>
                  <a:rPr lang="zh-TW" altLang="en-US">
                    <a:noFill/>
                  </a:rPr>
                  <a:t> </a:t>
                </a:r>
              </a:p>
            </p:txBody>
          </p:sp>
        </mc:Fallback>
      </mc:AlternateContent>
      <p:cxnSp>
        <p:nvCxnSpPr>
          <p:cNvPr id="20" name="直線接點 19"/>
          <p:cNvCxnSpPr>
            <a:cxnSpLocks/>
          </p:cNvCxnSpPr>
          <p:nvPr/>
        </p:nvCxnSpPr>
        <p:spPr>
          <a:xfrm>
            <a:off x="5863756" y="5341585"/>
            <a:ext cx="5309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a:off x="7268548" y="5323913"/>
            <a:ext cx="5309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cxnSpLocks/>
          </p:cNvCxnSpPr>
          <p:nvPr/>
        </p:nvCxnSpPr>
        <p:spPr>
          <a:xfrm>
            <a:off x="-275661" y="4515887"/>
            <a:ext cx="9743511"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p:cNvSpPr txBox="1"/>
              <p:nvPr/>
            </p:nvSpPr>
            <p:spPr>
              <a:xfrm>
                <a:off x="1766219" y="3295543"/>
                <a:ext cx="5824993"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ea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𝐷</m:t>
                              </m:r>
                            </m:lim>
                          </m:limLow>
                        </m:fName>
                        <m:e>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i="1">
                                  <a:latin typeface="Cambria Math" panose="02040503050406030204" pitchFamily="18" charset="0"/>
                                </a:rPr>
                                <m:t>𝑑𝑥</m:t>
                              </m:r>
                              <m:r>
                                <a:rPr lang="en-US" altLang="zh-TW" sz="2400" i="1">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r>
                                    <a:rPr lang="en-US" altLang="zh-TW" sz="2400" i="1">
                                      <a:latin typeface="Cambria Math" panose="02040503050406030204" pitchFamily="18" charset="0"/>
                                    </a:rPr>
                                    <m:t>𝑑𝑥</m:t>
                                  </m:r>
                                </m:e>
                              </m:nary>
                            </m:e>
                          </m:nary>
                        </m:e>
                      </m:func>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1766219" y="3295543"/>
                <a:ext cx="5824993" cy="1145378"/>
              </a:xfrm>
              <a:prstGeom prst="rect">
                <a:avLst/>
              </a:prstGeom>
              <a:blipFill>
                <a:blip r:embed="rId12"/>
                <a:stretch>
                  <a:fillRect/>
                </a:stretch>
              </a:blipFill>
            </p:spPr>
            <p:txBody>
              <a:bodyPr/>
              <a:lstStyle/>
              <a:p>
                <a:r>
                  <a:rPr lang="zh-TW" altLang="en-US">
                    <a:noFill/>
                  </a:rPr>
                  <a:t> </a:t>
                </a:r>
              </a:p>
            </p:txBody>
          </p:sp>
        </mc:Fallback>
      </mc:AlternateContent>
      <p:cxnSp>
        <p:nvCxnSpPr>
          <p:cNvPr id="29" name="直線接點 28"/>
          <p:cNvCxnSpPr>
            <a:cxnSpLocks/>
          </p:cNvCxnSpPr>
          <p:nvPr/>
        </p:nvCxnSpPr>
        <p:spPr>
          <a:xfrm>
            <a:off x="5226034" y="3097553"/>
            <a:ext cx="265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a:cxnSpLocks/>
          </p:cNvCxnSpPr>
          <p:nvPr/>
        </p:nvCxnSpPr>
        <p:spPr>
          <a:xfrm>
            <a:off x="6129231" y="3107185"/>
            <a:ext cx="265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9556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5" grpId="0"/>
      <p:bldP spid="19" grpId="0"/>
      <p:bldP spid="21"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Connection with GAN</a:t>
            </a:r>
            <a:endParaRPr lang="zh-TW" altLang="en-US" dirty="0"/>
          </a:p>
        </p:txBody>
      </p:sp>
      <mc:AlternateContent xmlns:mc="http://schemas.openxmlformats.org/markup-compatibility/2006" xmlns:a14="http://schemas.microsoft.com/office/drawing/2010/main">
        <mc:Choice Requires="a14">
          <p:sp>
            <p:nvSpPr>
              <p:cNvPr id="4" name="文字方塊 3"/>
              <p:cNvSpPr txBox="1"/>
              <p:nvPr/>
            </p:nvSpPr>
            <p:spPr>
              <a:xfrm>
                <a:off x="802700" y="1630673"/>
                <a:ext cx="1265603"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oMath>
                  </m:oMathPara>
                </a14:m>
                <a:endParaRPr lang="zh-TW" altLang="en-US" sz="24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802700" y="1630673"/>
                <a:ext cx="1265603" cy="398955"/>
              </a:xfrm>
              <a:prstGeom prst="rect">
                <a:avLst/>
              </a:prstGeom>
              <a:blipFill>
                <a:blip r:embed="rId2"/>
                <a:stretch>
                  <a:fillRect l="-5314" b="-257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2142292" y="1238411"/>
                <a:ext cx="5824992" cy="114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limLow>
                        <m:limLowPr>
                          <m:ctrlPr>
                            <a:rPr lang="en-US" altLang="zh-TW" sz="2400" i="1">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m:rPr>
                              <m:sty m:val="p"/>
                            </m:rPr>
                            <a:rPr lang="en-US" altLang="zh-TW" sz="2400" b="0" i="0" smtClean="0">
                              <a:latin typeface="Cambria Math" panose="02040503050406030204" pitchFamily="18" charset="0"/>
                            </a:rPr>
                            <m:t>D</m:t>
                          </m:r>
                        </m:lim>
                      </m:limLow>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b="0" i="1" smtClean="0">
                              <a:latin typeface="Cambria Math" panose="02040503050406030204" pitchFamily="18" charset="0"/>
                            </a:rPr>
                            <m:t>𝑝</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i="1">
                              <a:latin typeface="Cambria Math" panose="02040503050406030204" pitchFamily="18" charset="0"/>
                            </a:rPr>
                            <m:t>𝑑𝑥</m:t>
                          </m:r>
                          <m:r>
                            <m:rPr>
                              <m:brk m:alnAt="16"/>
                            </m:rPr>
                            <a:rPr lang="en-US" altLang="zh-TW" sz="2400" b="0" i="1" smtClean="0">
                              <a:latin typeface="Cambria Math" panose="02040503050406030204" pitchFamily="18" charset="0"/>
                            </a:rPr>
                            <m:t>−</m:t>
                          </m:r>
                          <m:nary>
                            <m:naryPr>
                              <m:limLoc m:val="undOvr"/>
                              <m:ctrlPr>
                                <a:rPr lang="en-US" altLang="zh-TW" sz="2400" i="1">
                                  <a:latin typeface="Cambria Math" panose="02040503050406030204" pitchFamily="18" charset="0"/>
                                </a:rPr>
                              </m:ctrlPr>
                            </m:naryPr>
                            <m:sub>
                              <m:r>
                                <m:rPr>
                                  <m:brk m:alnAt="24"/>
                                </m:rPr>
                                <a:rPr lang="en-US" altLang="zh-TW" sz="2400" i="1">
                                  <a:latin typeface="Cambria Math" panose="02040503050406030204" pitchFamily="18" charset="0"/>
                                </a:rPr>
                                <m:t>𝑥</m:t>
                              </m:r>
                            </m:sub>
                            <m:sup/>
                            <m:e>
                              <m:r>
                                <a:rPr lang="en-US" altLang="zh-TW" sz="2400" i="1">
                                  <a:latin typeface="Cambria Math" panose="02040503050406030204" pitchFamily="18" charset="0"/>
                                </a:rPr>
                                <m:t>𝑞</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r>
                                <a:rPr lang="en-US" altLang="zh-TW" sz="2400" i="1">
                                  <a:latin typeface="Cambria Math" panose="02040503050406030204" pitchFamily="18" charset="0"/>
                                </a:rPr>
                                <m:t>𝑑𝑥</m:t>
                              </m:r>
                            </m:e>
                          </m:nary>
                        </m:e>
                      </m:nary>
                    </m:oMath>
                  </m:oMathPara>
                </a14:m>
                <a:endParaRPr lang="zh-TW" altLang="en-US" sz="24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2142292" y="1238411"/>
                <a:ext cx="5824992" cy="1145378"/>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80392" y="2480530"/>
                <a:ext cx="5157053" cy="5076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limLow>
                        <m:limLowPr>
                          <m:ctrlPr>
                            <a:rPr lang="en-US" altLang="zh-TW" sz="2400" i="1">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m:rPr>
                              <m:sty m:val="p"/>
                            </m:rPr>
                            <a:rPr lang="en-US" altLang="zh-TW" sz="2400" b="0" i="0" smtClean="0">
                              <a:latin typeface="Cambria Math" panose="02040503050406030204" pitchFamily="18" charset="0"/>
                            </a:rPr>
                            <m:t>D</m:t>
                          </m:r>
                        </m:lim>
                      </m:limLow>
                      <m:d>
                        <m:dPr>
                          <m:begChr m:val="{"/>
                          <m:endChr m:val="}"/>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𝑃</m:t>
                              </m:r>
                            </m:sub>
                          </m:sSub>
                          <m:d>
                            <m:dPr>
                              <m:begChr m:val="["/>
                              <m:endChr m:val="]"/>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i="1">
                                  <a:latin typeface="Cambria Math" panose="02040503050406030204" pitchFamily="18" charset="0"/>
                                </a:rPr>
                                <m:t>𝑥</m:t>
                              </m:r>
                              <m:r>
                                <a:rPr lang="en-US" altLang="zh-TW" sz="2400" i="1">
                                  <a:latin typeface="Cambria Math" panose="02040503050406030204" pitchFamily="18" charset="0"/>
                                </a:rPr>
                                <m:t>~</m:t>
                              </m:r>
                              <m:r>
                                <a:rPr lang="en-US" altLang="zh-TW" sz="2400" b="0" i="1" smtClean="0">
                                  <a:latin typeface="Cambria Math" panose="02040503050406030204" pitchFamily="18" charset="0"/>
                                </a:rPr>
                                <m:t>𝑄</m:t>
                              </m:r>
                            </m:sub>
                          </m:sSub>
                          <m:d>
                            <m:dPr>
                              <m:begChr m:val="["/>
                              <m:endChr m:val="]"/>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d>
                        </m:e>
                      </m:d>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80392" y="2480530"/>
                <a:ext cx="5157053" cy="507639"/>
              </a:xfrm>
              <a:prstGeom prst="rect">
                <a:avLst/>
              </a:prstGeom>
              <a:blipFill>
                <a:blip r:embed="rId4"/>
                <a:stretch>
                  <a:fillRect/>
                </a:stretch>
              </a:blipFill>
            </p:spPr>
            <p:txBody>
              <a:bodyPr/>
              <a:lstStyle/>
              <a:p>
                <a:r>
                  <a:rPr lang="zh-TW" altLang="en-US">
                    <a:noFill/>
                  </a:rPr>
                  <a:t> </a:t>
                </a:r>
              </a:p>
            </p:txBody>
          </p:sp>
        </mc:Fallback>
      </mc:AlternateContent>
      <p:sp>
        <p:nvSpPr>
          <p:cNvPr id="7" name="文字方塊 6"/>
          <p:cNvSpPr txBox="1"/>
          <p:nvPr/>
        </p:nvSpPr>
        <p:spPr>
          <a:xfrm>
            <a:off x="2824177" y="3029010"/>
            <a:ext cx="2200289" cy="461665"/>
          </a:xfrm>
          <a:prstGeom prst="rect">
            <a:avLst/>
          </a:prstGeom>
          <a:noFill/>
        </p:spPr>
        <p:txBody>
          <a:bodyPr wrap="square" rtlCol="0">
            <a:spAutoFit/>
          </a:bodyPr>
          <a:lstStyle/>
          <a:p>
            <a:r>
              <a:rPr lang="en-US" altLang="zh-TW" sz="2400" dirty="0"/>
              <a:t>Samples from P</a:t>
            </a:r>
            <a:endParaRPr lang="zh-TW" altLang="en-US" sz="2400" dirty="0"/>
          </a:p>
        </p:txBody>
      </p:sp>
      <p:sp>
        <p:nvSpPr>
          <p:cNvPr id="8" name="文字方塊 7"/>
          <p:cNvSpPr txBox="1"/>
          <p:nvPr/>
        </p:nvSpPr>
        <p:spPr>
          <a:xfrm>
            <a:off x="5438012" y="2991574"/>
            <a:ext cx="2200289" cy="461665"/>
          </a:xfrm>
          <a:prstGeom prst="rect">
            <a:avLst/>
          </a:prstGeom>
          <a:noFill/>
        </p:spPr>
        <p:txBody>
          <a:bodyPr wrap="square" rtlCol="0">
            <a:spAutoFit/>
          </a:bodyPr>
          <a:lstStyle/>
          <a:p>
            <a:r>
              <a:rPr lang="en-US" altLang="zh-TW" sz="2400" dirty="0"/>
              <a:t>Samples from Q</a:t>
            </a:r>
            <a:endParaRPr lang="zh-TW" altLang="en-US" sz="2400" dirty="0"/>
          </a:p>
        </p:txBody>
      </p:sp>
      <mc:AlternateContent xmlns:mc="http://schemas.openxmlformats.org/markup-compatibility/2006" xmlns:a14="http://schemas.microsoft.com/office/drawing/2010/main">
        <mc:Choice Requires="a14">
          <p:sp>
            <p:nvSpPr>
              <p:cNvPr id="11" name="文字方塊 10"/>
              <p:cNvSpPr txBox="1"/>
              <p:nvPr/>
            </p:nvSpPr>
            <p:spPr>
              <a:xfrm>
                <a:off x="531936" y="3631083"/>
                <a:ext cx="1879361"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𝑑𝑎𝑡𝑎</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b="0" i="1" smtClean="0">
                                  <a:latin typeface="Cambria Math" panose="02040503050406030204" pitchFamily="18" charset="0"/>
                                </a:rPr>
                                <m:t>𝐺</m:t>
                              </m:r>
                            </m:sub>
                          </m:sSub>
                        </m:e>
                      </m:d>
                    </m:oMath>
                  </m:oMathPara>
                </a14:m>
                <a:endParaRPr lang="zh-TW" altLang="en-US" sz="24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31936" y="3631083"/>
                <a:ext cx="1879361" cy="398955"/>
              </a:xfrm>
              <a:prstGeom prst="rect">
                <a:avLst/>
              </a:prstGeom>
              <a:blipFill>
                <a:blip r:embed="rId5"/>
                <a:stretch>
                  <a:fillRect l="-3236" b="-2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341623" y="3625456"/>
                <a:ext cx="5902963" cy="5076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limLow>
                        <m:limLowPr>
                          <m:ctrlPr>
                            <a:rPr lang="en-US" altLang="zh-TW" sz="2400" i="1">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m:rPr>
                              <m:sty m:val="p"/>
                            </m:rPr>
                            <a:rPr lang="en-US" altLang="zh-TW" sz="2400" b="0" i="0" smtClean="0">
                              <a:latin typeface="Cambria Math" panose="02040503050406030204" pitchFamily="18" charset="0"/>
                            </a:rPr>
                            <m:t>D</m:t>
                          </m:r>
                        </m:lim>
                      </m:limLow>
                      <m:d>
                        <m:dPr>
                          <m:begChr m:val="{"/>
                          <m:endChr m:val="}"/>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sub>
                          </m:sSub>
                          <m:d>
                            <m:dPr>
                              <m:begChr m:val="["/>
                              <m:endChr m:val="]"/>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i="1">
                                  <a:latin typeface="Cambria Math" panose="02040503050406030204" pitchFamily="18" charset="0"/>
                                </a:rPr>
                                <m:t>𝑥</m:t>
                              </m:r>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b="0" i="1" smtClean="0">
                                      <a:latin typeface="Cambria Math" panose="02040503050406030204" pitchFamily="18" charset="0"/>
                                    </a:rPr>
                                    <m:t>𝐺</m:t>
                                  </m:r>
                                </m:sub>
                              </m:sSub>
                            </m:sub>
                          </m:sSub>
                          <m:d>
                            <m:dPr>
                              <m:begChr m:val="["/>
                              <m:endChr m:val="]"/>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d>
                        </m:e>
                      </m:d>
                    </m:oMath>
                  </m:oMathPara>
                </a14:m>
                <a:endParaRPr lang="zh-TW" altLang="en-US" sz="2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341623" y="3625456"/>
                <a:ext cx="5902963" cy="507639"/>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56589" y="4337606"/>
                <a:ext cx="4628831" cy="6537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𝐺</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i="1" smtClean="0">
                              <a:latin typeface="Cambria Math" panose="02040503050406030204" pitchFamily="18" charset="0"/>
                            </a:rPr>
                          </m:ctrlPr>
                        </m:funcPr>
                        <m:fName>
                          <m:limLow>
                            <m:limLowPr>
                              <m:ctrlPr>
                                <a:rPr lang="en-US" altLang="zh-TW" sz="2800" i="1" smtClean="0">
                                  <a:latin typeface="Cambria Math" panose="02040503050406030204" pitchFamily="18" charset="0"/>
                                </a:rPr>
                              </m:ctrlPr>
                            </m:limLowPr>
                            <m:e>
                              <m:r>
                                <m:rPr>
                                  <m:sty m:val="p"/>
                                </m:rPr>
                                <a:rPr lang="en-US" altLang="zh-TW" sz="2800" i="0" smtClean="0">
                                  <a:latin typeface="Cambria Math" panose="02040503050406030204" pitchFamily="18" charset="0"/>
                                </a:rPr>
                                <m:t>min</m:t>
                              </m:r>
                            </m:e>
                            <m:lim>
                              <m:r>
                                <a:rPr lang="en-US" altLang="zh-TW" sz="2800" b="0" i="1" smtClean="0">
                                  <a:latin typeface="Cambria Math" panose="02040503050406030204" pitchFamily="18" charset="0"/>
                                </a:rPr>
                                <m:t>𝐺</m:t>
                              </m:r>
                            </m:lim>
                          </m:limLow>
                        </m:fName>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𝐷</m:t>
                              </m:r>
                            </m:e>
                            <m:sub>
                              <m:r>
                                <a:rPr lang="en-US" altLang="zh-TW" sz="2800" i="1">
                                  <a:latin typeface="Cambria Math" panose="02040503050406030204" pitchFamily="18" charset="0"/>
                                </a:rPr>
                                <m:t>𝑓</m:t>
                              </m:r>
                            </m:sub>
                          </m:sSub>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𝑑𝑎𝑡𝑎</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𝐺</m:t>
                                  </m:r>
                                </m:sub>
                              </m:sSub>
                            </m:e>
                          </m:d>
                          <m:r>
                            <m:rPr>
                              <m:nor/>
                            </m:rPr>
                            <a:rPr lang="zh-TW" altLang="en-US" sz="2800" dirty="0"/>
                            <m:t> </m:t>
                          </m:r>
                        </m:e>
                      </m:func>
                    </m:oMath>
                  </m:oMathPara>
                </a14:m>
                <a:endParaRPr lang="zh-TW" altLang="en-US" sz="2800" dirty="0"/>
              </a:p>
            </p:txBody>
          </p:sp>
        </mc:Choice>
        <mc:Fallback xmlns="">
          <p:sp>
            <p:nvSpPr>
              <p:cNvPr id="13" name="矩形 12"/>
              <p:cNvSpPr>
                <a:spLocks noRot="1" noChangeAspect="1" noMove="1" noResize="1" noEditPoints="1" noAdjustHandles="1" noChangeArrowheads="1" noChangeShapeType="1" noTextEdit="1"/>
              </p:cNvSpPr>
              <p:nvPr/>
            </p:nvSpPr>
            <p:spPr>
              <a:xfrm>
                <a:off x="256589" y="4337606"/>
                <a:ext cx="4628831" cy="653769"/>
              </a:xfrm>
              <a:prstGeom prst="rect">
                <a:avLst/>
              </a:prstGeom>
              <a:blipFill>
                <a:blip r:embed="rId7"/>
                <a:stretch>
                  <a:fillRect/>
                </a:stretch>
              </a:blipFill>
            </p:spPr>
            <p:txBody>
              <a:bodyPr/>
              <a:lstStyle/>
              <a:p>
                <a:r>
                  <a:rPr lang="zh-TW" altLang="en-US">
                    <a:noFill/>
                  </a:rPr>
                  <a:t> </a:t>
                </a:r>
              </a:p>
            </p:txBody>
          </p:sp>
        </mc:Fallback>
      </mc:AlternateContent>
      <p:sp>
        <p:nvSpPr>
          <p:cNvPr id="15" name="文字方塊 14"/>
          <p:cNvSpPr txBox="1"/>
          <p:nvPr/>
        </p:nvSpPr>
        <p:spPr>
          <a:xfrm>
            <a:off x="4593257" y="5810707"/>
            <a:ext cx="3611706" cy="523220"/>
          </a:xfrm>
          <a:prstGeom prst="rect">
            <a:avLst/>
          </a:prstGeom>
          <a:noFill/>
        </p:spPr>
        <p:txBody>
          <a:bodyPr wrap="square" rtlCol="0">
            <a:spAutoFit/>
          </a:bodyPr>
          <a:lstStyle/>
          <a:p>
            <a:r>
              <a:rPr lang="en-US" altLang="zh-TW" sz="2800" dirty="0">
                <a:solidFill>
                  <a:srgbClr val="FF0000"/>
                </a:solidFill>
              </a:rPr>
              <a:t>familiar? </a:t>
            </a:r>
            <a:r>
              <a:rPr lang="en-US" altLang="zh-TW" sz="2800" dirty="0">
                <a:solidFill>
                  <a:srgbClr val="FF0000"/>
                </a:solidFill>
                <a:sym typeface="Wingdings" panose="05000000000000000000" pitchFamily="2" charset="2"/>
              </a:rPr>
              <a:t></a:t>
            </a:r>
            <a:endParaRPr lang="zh-TW" altLang="en-US" sz="2800" dirty="0">
              <a:solidFill>
                <a:srgbClr val="FF0000"/>
              </a:solidFill>
            </a:endParaRPr>
          </a:p>
        </p:txBody>
      </p:sp>
      <mc:AlternateContent xmlns:mc="http://schemas.openxmlformats.org/markup-compatibility/2006" xmlns:a14="http://schemas.microsoft.com/office/drawing/2010/main">
        <mc:Choice Requires="a14">
          <p:sp>
            <p:nvSpPr>
              <p:cNvPr id="16" name="矩形 15"/>
              <p:cNvSpPr/>
              <p:nvPr/>
            </p:nvSpPr>
            <p:spPr>
              <a:xfrm>
                <a:off x="782694" y="5024932"/>
                <a:ext cx="8205451" cy="684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i="1" smtClean="0">
                              <a:latin typeface="Cambria Math" panose="02040503050406030204" pitchFamily="18" charset="0"/>
                            </a:rPr>
                          </m:ctrlPr>
                        </m:funcPr>
                        <m:fName>
                          <m:limLow>
                            <m:limLowPr>
                              <m:ctrlPr>
                                <a:rPr lang="en-US" altLang="zh-TW" sz="2800" i="1" smtClean="0">
                                  <a:latin typeface="Cambria Math" panose="02040503050406030204" pitchFamily="18" charset="0"/>
                                </a:rPr>
                              </m:ctrlPr>
                            </m:limLowPr>
                            <m:e>
                              <m:r>
                                <m:rPr>
                                  <m:sty m:val="p"/>
                                </m:rPr>
                                <a:rPr lang="en-US" altLang="zh-TW" sz="2800" i="0" smtClean="0">
                                  <a:latin typeface="Cambria Math" panose="02040503050406030204" pitchFamily="18" charset="0"/>
                                </a:rPr>
                                <m:t>min</m:t>
                              </m:r>
                            </m:e>
                            <m:lim>
                              <m:r>
                                <a:rPr lang="en-US" altLang="zh-TW" sz="2800" b="0" i="1" smtClean="0">
                                  <a:latin typeface="Cambria Math" panose="02040503050406030204" pitchFamily="18" charset="0"/>
                                </a:rPr>
                                <m:t>𝐺</m:t>
                              </m:r>
                            </m:lim>
                          </m:limLow>
                        </m:fName>
                        <m:e>
                          <m:func>
                            <m:funcPr>
                              <m:ctrlPr>
                                <a:rPr lang="en-US" altLang="zh-TW" sz="2800" i="1" smtClean="0">
                                  <a:latin typeface="Cambria Math" panose="02040503050406030204" pitchFamily="18" charset="0"/>
                                </a:rPr>
                              </m:ctrlPr>
                            </m:funcPr>
                            <m:fName>
                              <m:limLow>
                                <m:limLowPr>
                                  <m:ctrlPr>
                                    <a:rPr lang="en-US" altLang="zh-TW" sz="2800" i="1" smtClean="0">
                                      <a:latin typeface="Cambria Math" panose="02040503050406030204" pitchFamily="18" charset="0"/>
                                    </a:rPr>
                                  </m:ctrlPr>
                                </m:limLowPr>
                                <m:e>
                                  <m:r>
                                    <m:rPr>
                                      <m:sty m:val="p"/>
                                    </m:rPr>
                                    <a:rPr lang="en-US" altLang="zh-TW" sz="2800" i="0" smtClean="0">
                                      <a:latin typeface="Cambria Math" panose="02040503050406030204" pitchFamily="18" charset="0"/>
                                    </a:rPr>
                                    <m:t>max</m:t>
                                  </m:r>
                                </m:e>
                                <m:lim>
                                  <m:r>
                                    <a:rPr lang="en-US" altLang="zh-TW" sz="2800" b="0" i="1" smtClean="0">
                                      <a:latin typeface="Cambria Math" panose="02040503050406030204" pitchFamily="18" charset="0"/>
                                    </a:rPr>
                                    <m:t>𝐷</m:t>
                                  </m:r>
                                </m:lim>
                              </m:limLow>
                            </m:fName>
                            <m:e>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𝑑𝑎𝑡𝑎</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𝑓</m:t>
                                          </m:r>
                                        </m:e>
                                        <m:sup>
                                          <m:r>
                                            <a:rPr lang="en-US" altLang="zh-TW" sz="2800" i="1">
                                              <a:latin typeface="Cambria Math" panose="02040503050406030204" pitchFamily="18" charset="0"/>
                                            </a:rPr>
                                            <m:t>∗</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e>
                                  </m:d>
                                </m:e>
                              </m:d>
                            </m:e>
                          </m:func>
                        </m:e>
                      </m:func>
                    </m:oMath>
                  </m:oMathPara>
                </a14:m>
                <a:endParaRPr lang="zh-TW" altLang="en-US" sz="2800" dirty="0"/>
              </a:p>
            </p:txBody>
          </p:sp>
        </mc:Choice>
        <mc:Fallback xmlns="">
          <p:sp>
            <p:nvSpPr>
              <p:cNvPr id="16" name="矩形 15"/>
              <p:cNvSpPr>
                <a:spLocks noRot="1" noChangeAspect="1" noMove="1" noResize="1" noEditPoints="1" noAdjustHandles="1" noChangeArrowheads="1" noChangeShapeType="1" noTextEdit="1"/>
              </p:cNvSpPr>
              <p:nvPr/>
            </p:nvSpPr>
            <p:spPr>
              <a:xfrm>
                <a:off x="782694" y="5024932"/>
                <a:ext cx="8205451" cy="684611"/>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802700" y="5810707"/>
                <a:ext cx="3823162" cy="6537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i="1" smtClean="0">
                              <a:latin typeface="Cambria Math" panose="02040503050406030204" pitchFamily="18" charset="0"/>
                            </a:rPr>
                          </m:ctrlPr>
                        </m:funcPr>
                        <m:fName>
                          <m:limLow>
                            <m:limLowPr>
                              <m:ctrlPr>
                                <a:rPr lang="en-US" altLang="zh-TW" sz="2800" i="1" smtClean="0">
                                  <a:latin typeface="Cambria Math" panose="02040503050406030204" pitchFamily="18" charset="0"/>
                                </a:rPr>
                              </m:ctrlPr>
                            </m:limLowPr>
                            <m:e>
                              <m:r>
                                <m:rPr>
                                  <m:sty m:val="p"/>
                                </m:rPr>
                                <a:rPr lang="en-US" altLang="zh-TW" sz="2800" i="0" smtClean="0">
                                  <a:latin typeface="Cambria Math" panose="02040503050406030204" pitchFamily="18" charset="0"/>
                                </a:rPr>
                                <m:t>min</m:t>
                              </m:r>
                            </m:e>
                            <m:lim>
                              <m:r>
                                <a:rPr lang="en-US" altLang="zh-TW" sz="2800" b="0" i="1" smtClean="0">
                                  <a:latin typeface="Cambria Math" panose="02040503050406030204" pitchFamily="18" charset="0"/>
                                </a:rPr>
                                <m:t>𝐺</m:t>
                              </m:r>
                            </m:lim>
                          </m:limLow>
                        </m:fName>
                        <m:e>
                          <m:func>
                            <m:funcPr>
                              <m:ctrlPr>
                                <a:rPr lang="en-US" altLang="zh-TW" sz="2800" i="1" smtClean="0">
                                  <a:latin typeface="Cambria Math" panose="02040503050406030204" pitchFamily="18" charset="0"/>
                                </a:rPr>
                              </m:ctrlPr>
                            </m:funcPr>
                            <m:fName>
                              <m:limLow>
                                <m:limLowPr>
                                  <m:ctrlPr>
                                    <a:rPr lang="en-US" altLang="zh-TW" sz="2800" i="1" smtClean="0">
                                      <a:latin typeface="Cambria Math" panose="02040503050406030204" pitchFamily="18" charset="0"/>
                                    </a:rPr>
                                  </m:ctrlPr>
                                </m:limLowPr>
                                <m:e>
                                  <m:r>
                                    <m:rPr>
                                      <m:sty m:val="p"/>
                                    </m:rPr>
                                    <a:rPr lang="en-US" altLang="zh-TW" sz="2800" i="0" smtClean="0">
                                      <a:latin typeface="Cambria Math" panose="02040503050406030204" pitchFamily="18" charset="0"/>
                                    </a:rPr>
                                    <m:t>max</m:t>
                                  </m:r>
                                </m:e>
                                <m:lim>
                                  <m:r>
                                    <a:rPr lang="en-US" altLang="zh-TW" sz="2800" b="0" i="1" smtClean="0">
                                      <a:latin typeface="Cambria Math" panose="02040503050406030204" pitchFamily="18" charset="0"/>
                                    </a:rPr>
                                    <m:t>𝐷</m:t>
                                  </m:r>
                                </m:lim>
                              </m:limLow>
                            </m:fName>
                            <m:e>
                              <m:r>
                                <a:rPr lang="en-US" altLang="zh-TW" sz="2800" i="1">
                                  <a:latin typeface="Cambria Math" panose="02040503050406030204" pitchFamily="18" charset="0"/>
                                </a:rPr>
                                <m:t>𝑉</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𝐺</m:t>
                                  </m:r>
                                  <m:r>
                                    <a:rPr lang="en-US" altLang="zh-TW" sz="2800" i="1">
                                      <a:latin typeface="Cambria Math" panose="02040503050406030204" pitchFamily="18" charset="0"/>
                                    </a:rPr>
                                    <m:t>,</m:t>
                                  </m:r>
                                  <m:r>
                                    <a:rPr lang="en-US" altLang="zh-TW" sz="2800" i="1">
                                      <a:latin typeface="Cambria Math" panose="02040503050406030204" pitchFamily="18" charset="0"/>
                                    </a:rPr>
                                    <m:t>𝐷</m:t>
                                  </m:r>
                                </m:e>
                              </m:d>
                            </m:e>
                          </m:func>
                        </m:e>
                      </m:func>
                    </m:oMath>
                  </m:oMathPara>
                </a14:m>
                <a:endParaRPr lang="zh-TW" altLang="en-US" sz="2800" dirty="0"/>
              </a:p>
            </p:txBody>
          </p:sp>
        </mc:Choice>
        <mc:Fallback xmlns="">
          <p:sp>
            <p:nvSpPr>
              <p:cNvPr id="17" name="矩形 16"/>
              <p:cNvSpPr>
                <a:spLocks noRot="1" noChangeAspect="1" noMove="1" noResize="1" noEditPoints="1" noAdjustHandles="1" noChangeArrowheads="1" noChangeShapeType="1" noTextEdit="1"/>
              </p:cNvSpPr>
              <p:nvPr/>
            </p:nvSpPr>
            <p:spPr>
              <a:xfrm>
                <a:off x="802700" y="5810707"/>
                <a:ext cx="3823162" cy="653769"/>
              </a:xfrm>
              <a:prstGeom prst="rect">
                <a:avLst/>
              </a:prstGeom>
              <a:blipFill>
                <a:blip r:embed="rId9"/>
                <a:stretch>
                  <a:fillRect/>
                </a:stretch>
              </a:blipFill>
            </p:spPr>
            <p:txBody>
              <a:bodyPr/>
              <a:lstStyle/>
              <a:p>
                <a:r>
                  <a:rPr lang="zh-TW" altLang="en-US">
                    <a:noFill/>
                  </a:rPr>
                  <a:t> </a:t>
                </a:r>
              </a:p>
            </p:txBody>
          </p:sp>
        </mc:Fallback>
      </mc:AlternateContent>
      <p:sp>
        <p:nvSpPr>
          <p:cNvPr id="18" name="文字方塊 17"/>
          <p:cNvSpPr txBox="1"/>
          <p:nvPr/>
        </p:nvSpPr>
        <p:spPr>
          <a:xfrm>
            <a:off x="5532294" y="4133095"/>
            <a:ext cx="2983056" cy="954107"/>
          </a:xfrm>
          <a:prstGeom prst="rect">
            <a:avLst/>
          </a:prstGeom>
          <a:noFill/>
        </p:spPr>
        <p:txBody>
          <a:bodyPr wrap="square" rtlCol="0">
            <a:spAutoFit/>
          </a:bodyPr>
          <a:lstStyle/>
          <a:p>
            <a:r>
              <a:rPr lang="en-US" altLang="zh-TW" sz="2800" dirty="0">
                <a:solidFill>
                  <a:srgbClr val="0000FF"/>
                </a:solidFill>
              </a:rPr>
              <a:t>Original GAN has different V(G,D)</a:t>
            </a:r>
            <a:endParaRPr lang="zh-TW" altLang="en-US" sz="2800" dirty="0">
              <a:solidFill>
                <a:srgbClr val="0000FF"/>
              </a:solidFill>
            </a:endParaRPr>
          </a:p>
        </p:txBody>
      </p:sp>
    </p:spTree>
    <p:extLst>
      <p:ext uri="{BB962C8B-B14F-4D97-AF65-F5344CB8AC3E}">
        <p14:creationId xmlns:p14="http://schemas.microsoft.com/office/powerpoint/2010/main" val="29409146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1" grpId="0"/>
      <p:bldP spid="12" grpId="0"/>
      <p:bldP spid="13" grpId="0"/>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Double-loop </a:t>
            </a:r>
            <a:r>
              <a:rPr lang="en-US" altLang="zh-TW" dirty="0" err="1"/>
              <a:t>v.s</a:t>
            </a:r>
            <a:r>
              <a:rPr lang="en-US" altLang="zh-TW" dirty="0"/>
              <a:t>. Single-step</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28650" y="1825624"/>
                <a:ext cx="7886700" cy="4714875"/>
              </a:xfrm>
            </p:spPr>
            <p:txBody>
              <a:bodyPr>
                <a:normAutofit lnSpcReduction="10000"/>
              </a:bodyPr>
              <a:lstStyle/>
              <a:p>
                <a:endParaRPr lang="en-US" altLang="zh-TW" sz="2400" dirty="0"/>
              </a:p>
              <a:p>
                <a:r>
                  <a:rPr lang="en-US" altLang="zh-TW" sz="2400" dirty="0"/>
                  <a:t>Original paper of GAN: double-loop algorithm </a:t>
                </a:r>
              </a:p>
              <a:p>
                <a:pPr lvl="1"/>
                <a:r>
                  <a:rPr lang="en-US" altLang="zh-TW" dirty="0"/>
                  <a:t>In each iteration</a:t>
                </a:r>
              </a:p>
              <a:p>
                <a:pPr lvl="2"/>
                <a:r>
                  <a:rPr lang="en-US" altLang="zh-TW" sz="2400" dirty="0"/>
                  <a:t>Given a generator </a:t>
                </a:r>
                <a14:m>
                  <m:oMath xmlns:m="http://schemas.openxmlformats.org/officeDocument/2006/math">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up>
                        <m:r>
                          <a:rPr lang="en-US" altLang="zh-TW" sz="2400" i="1">
                            <a:latin typeface="Cambria Math" panose="02040503050406030204" pitchFamily="18" charset="0"/>
                          </a:rPr>
                          <m:t>𝑡</m:t>
                        </m:r>
                      </m:sup>
                    </m:sSubSup>
                  </m:oMath>
                </a14:m>
                <a:r>
                  <a:rPr lang="en-US" altLang="zh-TW" sz="2400" dirty="0"/>
                  <a:t>,   </a:t>
                </a:r>
                <a14:m>
                  <m:oMath xmlns:m="http://schemas.openxmlformats.org/officeDocument/2006/math">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𝐷</m:t>
                        </m:r>
                      </m:sub>
                      <m:sup>
                        <m:r>
                          <a:rPr lang="en-US" altLang="zh-TW" sz="2400" i="1">
                            <a:latin typeface="Cambria Math" panose="02040503050406030204" pitchFamily="18" charset="0"/>
                          </a:rPr>
                          <m:t>𝑡</m:t>
                        </m:r>
                      </m:sup>
                    </m:sSubSup>
                    <m:r>
                      <a:rPr lang="en-US" altLang="zh-TW" sz="2400" i="1">
                        <a:latin typeface="Cambria Math" panose="02040503050406030204" pitchFamily="18" charset="0"/>
                      </a:rPr>
                      <m:t>=</m:t>
                    </m:r>
                    <m:r>
                      <a:rPr lang="en-US" altLang="zh-TW" sz="2400" i="1">
                        <a:latin typeface="Cambria Math" panose="02040503050406030204" pitchFamily="18" charset="0"/>
                      </a:rPr>
                      <m:t>𝑎𝑟𝑔</m:t>
                    </m:r>
                    <m:func>
                      <m:funcPr>
                        <m:ctrlPr>
                          <a:rPr lang="en-US" altLang="zh-TW" sz="2400" i="1">
                            <a:latin typeface="Cambria Math" panose="02040503050406030204" pitchFamily="18" charset="0"/>
                          </a:rPr>
                        </m:ctrlPr>
                      </m:funcPr>
                      <m:fName>
                        <m:limLow>
                          <m:limLowPr>
                            <m:ctrlPr>
                              <a:rPr lang="en-US" altLang="zh-TW" sz="2400" i="1">
                                <a:latin typeface="Cambria Math" panose="02040503050406030204" pitchFamily="18" charset="0"/>
                              </a:rPr>
                            </m:ctrlPr>
                          </m:limLowPr>
                          <m:e>
                            <m:r>
                              <m:rPr>
                                <m:sty m:val="p"/>
                              </m:rPr>
                              <a:rPr lang="en-US" altLang="zh-TW" sz="2400">
                                <a:latin typeface="Cambria Math" panose="02040503050406030204" pitchFamily="18" charset="0"/>
                              </a:rPr>
                              <m:t>max</m:t>
                            </m:r>
                          </m:e>
                          <m:lim>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𝐷</m:t>
                                </m:r>
                              </m:sub>
                            </m:sSub>
                          </m:lim>
                        </m:limLow>
                      </m:fName>
                      <m:e>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up>
                                <m:r>
                                  <a:rPr lang="en-US" altLang="zh-TW" sz="2400" i="1">
                                    <a:latin typeface="Cambria Math" panose="02040503050406030204" pitchFamily="18" charset="0"/>
                                  </a:rPr>
                                  <m:t>𝑡</m:t>
                                </m:r>
                              </m:sup>
                            </m:sSubSup>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𝐷</m:t>
                                </m:r>
                              </m:sub>
                            </m:sSub>
                          </m:e>
                        </m:d>
                      </m:e>
                    </m:func>
                  </m:oMath>
                </a14:m>
                <a:endParaRPr lang="en-US" altLang="zh-TW" sz="2400" dirty="0"/>
              </a:p>
              <a:p>
                <a:pPr lvl="3"/>
                <a:r>
                  <a:rPr lang="en-US" altLang="zh-TW" sz="2400" dirty="0"/>
                  <a:t>Update the parameters many times to find </a:t>
                </a:r>
                <a14:m>
                  <m:oMath xmlns:m="http://schemas.openxmlformats.org/officeDocument/2006/math">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𝐷</m:t>
                        </m:r>
                      </m:sub>
                      <m:sup>
                        <m:r>
                          <a:rPr lang="en-US" altLang="zh-TW" sz="2400" i="1">
                            <a:latin typeface="Cambria Math" panose="02040503050406030204" pitchFamily="18" charset="0"/>
                          </a:rPr>
                          <m:t>𝑡</m:t>
                        </m:r>
                      </m:sup>
                    </m:sSubSup>
                  </m:oMath>
                </a14:m>
                <a:endParaRPr lang="en-US" altLang="zh-TW" sz="2400" dirty="0"/>
              </a:p>
              <a:p>
                <a:pPr lvl="2"/>
                <a:r>
                  <a:rPr lang="en-US" altLang="zh-TW" sz="2400" dirty="0"/>
                  <a:t>Update generator once: </a:t>
                </a:r>
              </a:p>
              <a:p>
                <a:pPr lvl="3"/>
                <a14:m>
                  <m:oMath xmlns:m="http://schemas.openxmlformats.org/officeDocument/2006/math">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bSup>
                    <m:r>
                      <a:rPr lang="en-US" altLang="zh-TW" sz="2400" i="1">
                        <a:latin typeface="Cambria Math" panose="02040503050406030204" pitchFamily="18" charset="0"/>
                        <a:ea typeface="Cambria Math" panose="02040503050406030204" pitchFamily="18" charset="0"/>
                      </a:rPr>
                      <m:t>←</m:t>
                    </m:r>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up>
                        <m:r>
                          <a:rPr lang="en-US" altLang="zh-TW" sz="2400" i="1">
                            <a:latin typeface="Cambria Math" panose="02040503050406030204" pitchFamily="18" charset="0"/>
                          </a:rPr>
                          <m:t>𝑡</m:t>
                        </m:r>
                      </m:sup>
                    </m:sSubSup>
                    <m:r>
                      <a:rPr lang="en-US" altLang="zh-TW" sz="2400" b="0" i="1" smtClean="0">
                        <a:latin typeface="Cambria Math" panose="02040503050406030204" pitchFamily="18" charset="0"/>
                      </a:rPr>
                      <m:t>−</m:t>
                    </m:r>
                    <m:r>
                      <a:rPr lang="zh-TW" altLang="en-US" sz="2400" i="1">
                        <a:latin typeface="Cambria Math" panose="02040503050406030204" pitchFamily="18" charset="0"/>
                      </a:rPr>
                      <m:t>𝜂</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Sub>
                      </m:sub>
                    </m:sSub>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up>
                            <m:r>
                              <a:rPr lang="en-US" altLang="zh-TW" sz="2400" i="1">
                                <a:latin typeface="Cambria Math" panose="02040503050406030204" pitchFamily="18" charset="0"/>
                              </a:rPr>
                              <m:t>𝑡</m:t>
                            </m:r>
                          </m:sup>
                        </m:sSubSup>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𝐷</m:t>
                            </m:r>
                          </m:sub>
                          <m:sup>
                            <m:r>
                              <a:rPr lang="en-US" altLang="zh-TW" sz="2400" i="1">
                                <a:latin typeface="Cambria Math" panose="02040503050406030204" pitchFamily="18" charset="0"/>
                              </a:rPr>
                              <m:t>𝑡</m:t>
                            </m:r>
                          </m:sup>
                        </m:sSubSup>
                      </m:e>
                    </m:d>
                  </m:oMath>
                </a14:m>
                <a:endParaRPr lang="en-US" altLang="zh-TW" sz="2400" dirty="0"/>
              </a:p>
              <a:p>
                <a:r>
                  <a:rPr lang="en-US" altLang="zh-TW" sz="2400" dirty="0"/>
                  <a:t>Paper of f-GAN: Single-step algorithm</a:t>
                </a:r>
              </a:p>
              <a:p>
                <a:pPr lvl="1"/>
                <a:r>
                  <a:rPr lang="en-US" altLang="zh-TW" dirty="0"/>
                  <a:t>In each iteration, given </a:t>
                </a:r>
                <a14:m>
                  <m:oMath xmlns:m="http://schemas.openxmlformats.org/officeDocument/2006/math">
                    <m:sSubSup>
                      <m:sSubSupPr>
                        <m:ctrlPr>
                          <a:rPr lang="en-US" altLang="zh-TW" i="1">
                            <a:latin typeface="Cambria Math" panose="02040503050406030204" pitchFamily="18" charset="0"/>
                          </a:rPr>
                        </m:ctrlPr>
                      </m:sSubSupPr>
                      <m:e>
                        <m:r>
                          <a:rPr lang="zh-TW" altLang="en-US" i="1">
                            <a:latin typeface="Cambria Math" panose="02040503050406030204" pitchFamily="18" charset="0"/>
                          </a:rPr>
                          <m:t>𝜃</m:t>
                        </m:r>
                      </m:e>
                      <m:sub>
                        <m:r>
                          <a:rPr lang="en-US" altLang="zh-TW" i="1">
                            <a:latin typeface="Cambria Math" panose="02040503050406030204" pitchFamily="18" charset="0"/>
                          </a:rPr>
                          <m:t>𝐺</m:t>
                        </m:r>
                      </m:sub>
                      <m:sup>
                        <m:r>
                          <a:rPr lang="en-US" altLang="zh-TW" i="1">
                            <a:latin typeface="Cambria Math" panose="02040503050406030204" pitchFamily="18" charset="0"/>
                          </a:rPr>
                          <m:t>𝑡</m:t>
                        </m:r>
                      </m:sup>
                    </m:sSubSup>
                  </m:oMath>
                </a14:m>
                <a:r>
                  <a:rPr lang="en-US" altLang="zh-TW" dirty="0"/>
                  <a:t> and </a:t>
                </a:r>
                <a14:m>
                  <m:oMath xmlns:m="http://schemas.openxmlformats.org/officeDocument/2006/math">
                    <m:sSubSup>
                      <m:sSubSupPr>
                        <m:ctrlPr>
                          <a:rPr lang="en-US" altLang="zh-TW" i="1">
                            <a:latin typeface="Cambria Math" panose="02040503050406030204" pitchFamily="18" charset="0"/>
                          </a:rPr>
                        </m:ctrlPr>
                      </m:sSubSupPr>
                      <m:e>
                        <m:r>
                          <a:rPr lang="zh-TW" altLang="en-US" i="1">
                            <a:latin typeface="Cambria Math" panose="02040503050406030204" pitchFamily="18" charset="0"/>
                          </a:rPr>
                          <m:t>𝜃</m:t>
                        </m:r>
                      </m:e>
                      <m:sub>
                        <m:r>
                          <a:rPr lang="en-US" altLang="zh-TW" i="1">
                            <a:latin typeface="Cambria Math" panose="02040503050406030204" pitchFamily="18" charset="0"/>
                          </a:rPr>
                          <m:t>𝐷</m:t>
                        </m:r>
                      </m:sub>
                      <m:sup>
                        <m:r>
                          <a:rPr lang="en-US" altLang="zh-TW" i="1">
                            <a:latin typeface="Cambria Math" panose="02040503050406030204" pitchFamily="18" charset="0"/>
                          </a:rPr>
                          <m:t>𝑡</m:t>
                        </m:r>
                      </m:sup>
                    </m:sSubSup>
                  </m:oMath>
                </a14:m>
                <a:endParaRPr lang="en-US" altLang="zh-TW" dirty="0"/>
              </a:p>
              <a:p>
                <a:pPr lvl="2"/>
                <a14:m>
                  <m:oMath xmlns:m="http://schemas.openxmlformats.org/officeDocument/2006/math">
                    <m:sSubSup>
                      <m:sSubSupPr>
                        <m:ctrlPr>
                          <a:rPr lang="en-US" altLang="zh-TW" sz="2400" i="1" smtClean="0">
                            <a:latin typeface="Cambria Math" panose="02040503050406030204" pitchFamily="18" charset="0"/>
                          </a:rPr>
                        </m:ctrlPr>
                      </m:sSubSupPr>
                      <m:e>
                        <m:r>
                          <a:rPr lang="zh-TW" altLang="en-US" sz="2400" i="1" smtClean="0">
                            <a:latin typeface="Cambria Math" panose="02040503050406030204" pitchFamily="18" charset="0"/>
                          </a:rPr>
                          <m:t>𝜃</m:t>
                        </m:r>
                      </m:e>
                      <m:sub>
                        <m:r>
                          <a:rPr lang="en-US" altLang="zh-TW" sz="2400" b="0" i="1" smtClean="0">
                            <a:latin typeface="Cambria Math" panose="02040503050406030204" pitchFamily="18" charset="0"/>
                          </a:rPr>
                          <m:t>𝐷</m:t>
                        </m:r>
                      </m:sub>
                      <m:sup>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sup>
                    </m:sSubSup>
                    <m:r>
                      <a:rPr lang="en-US" altLang="zh-TW" sz="2400" i="1" smtClean="0">
                        <a:latin typeface="Cambria Math" panose="02040503050406030204" pitchFamily="18" charset="0"/>
                        <a:ea typeface="Cambria Math" panose="02040503050406030204" pitchFamily="18" charset="0"/>
                      </a:rPr>
                      <m:t>←</m:t>
                    </m:r>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𝐷</m:t>
                        </m:r>
                      </m:sub>
                      <m:sup>
                        <m:r>
                          <a:rPr lang="en-US" altLang="zh-TW" sz="2400" i="1">
                            <a:latin typeface="Cambria Math" panose="02040503050406030204" pitchFamily="18" charset="0"/>
                          </a:rPr>
                          <m:t>𝑡</m:t>
                        </m:r>
                      </m:sup>
                    </m:sSub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m:t>
                        </m:r>
                      </m:e>
                      <m:sub>
                        <m:sSub>
                          <m:sSubPr>
                            <m:ctrlPr>
                              <a:rPr lang="en-US" altLang="zh-TW" sz="2400" b="0" i="1" smtClean="0">
                                <a:latin typeface="Cambria Math" panose="02040503050406030204" pitchFamily="18" charset="0"/>
                              </a:rPr>
                            </m:ctrlPr>
                          </m:sSubPr>
                          <m:e>
                            <m:r>
                              <a:rPr lang="zh-TW" altLang="en-US" sz="2400" b="0" i="1" smtClean="0">
                                <a:latin typeface="Cambria Math" panose="02040503050406030204" pitchFamily="18" charset="0"/>
                              </a:rPr>
                              <m:t>𝜃</m:t>
                            </m:r>
                          </m:e>
                          <m:sub>
                            <m:r>
                              <a:rPr lang="en-US" altLang="zh-TW" sz="2400" b="0" i="1" smtClean="0">
                                <a:latin typeface="Cambria Math" panose="02040503050406030204" pitchFamily="18" charset="0"/>
                              </a:rPr>
                              <m:t>𝐷</m:t>
                            </m:r>
                          </m:sub>
                        </m:sSub>
                      </m:sub>
                    </m:sSub>
                    <m:r>
                      <a:rPr lang="en-US" altLang="zh-TW" sz="2400" b="0" i="1" smtClean="0">
                        <a:latin typeface="Cambria Math" panose="02040503050406030204" pitchFamily="18" charset="0"/>
                      </a:rPr>
                      <m:t>𝑉</m:t>
                    </m:r>
                    <m:d>
                      <m:dPr>
                        <m:ctrlPr>
                          <a:rPr lang="en-US" altLang="zh-TW" sz="2400" b="0" i="1" smtClean="0">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𝐺</m:t>
                            </m:r>
                          </m:sub>
                          <m:sup>
                            <m:r>
                              <a:rPr lang="en-US" altLang="zh-TW" sz="2400" i="1">
                                <a:latin typeface="Cambria Math" panose="02040503050406030204" pitchFamily="18" charset="0"/>
                              </a:rPr>
                              <m:t>𝑡</m:t>
                            </m:r>
                          </m:sup>
                        </m:sSubSup>
                        <m:r>
                          <a:rPr lang="en-US" altLang="zh-TW" sz="2400" b="0" i="1" smtClean="0">
                            <a:latin typeface="Cambria Math" panose="02040503050406030204" pitchFamily="18" charset="0"/>
                          </a:rPr>
                          <m:t>,</m:t>
                        </m:r>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𝐷</m:t>
                            </m:r>
                          </m:sub>
                          <m:sup>
                            <m:r>
                              <a:rPr lang="en-US" altLang="zh-TW" sz="2400" i="1">
                                <a:latin typeface="Cambria Math" panose="02040503050406030204" pitchFamily="18" charset="0"/>
                              </a:rPr>
                              <m:t>𝑡</m:t>
                            </m:r>
                          </m:sup>
                        </m:sSubSup>
                      </m:e>
                    </m:d>
                  </m:oMath>
                </a14:m>
                <a:endParaRPr lang="en-US" altLang="zh-TW" sz="2400" dirty="0"/>
              </a:p>
              <a:p>
                <a:pPr lvl="2"/>
                <a14:m>
                  <m:oMath xmlns:m="http://schemas.openxmlformats.org/officeDocument/2006/math">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𝐺</m:t>
                        </m:r>
                      </m:sub>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bSup>
                    <m:r>
                      <a:rPr lang="en-US" altLang="zh-TW" sz="2400" i="1">
                        <a:latin typeface="Cambria Math" panose="02040503050406030204" pitchFamily="18" charset="0"/>
                        <a:ea typeface="Cambria Math" panose="02040503050406030204" pitchFamily="18" charset="0"/>
                      </a:rPr>
                      <m:t>←</m:t>
                    </m:r>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𝐺</m:t>
                        </m:r>
                      </m:sub>
                      <m:sup>
                        <m:r>
                          <a:rPr lang="en-US" altLang="zh-TW" sz="2400" i="1">
                            <a:latin typeface="Cambria Math" panose="02040503050406030204" pitchFamily="18" charset="0"/>
                          </a:rPr>
                          <m:t>𝑡</m:t>
                        </m:r>
                      </m:sup>
                    </m:sSubSup>
                    <m:r>
                      <a:rPr lang="en-US" altLang="zh-TW" sz="2400" b="0" i="1" smtClean="0">
                        <a:latin typeface="Cambria Math" panose="02040503050406030204" pitchFamily="18" charset="0"/>
                      </a:rPr>
                      <m:t>−</m:t>
                    </m:r>
                    <m:r>
                      <a:rPr lang="zh-TW" altLang="en-US" sz="2400" i="1">
                        <a:latin typeface="Cambria Math" panose="02040503050406030204" pitchFamily="18" charset="0"/>
                      </a:rPr>
                      <m:t>𝜂</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𝐺</m:t>
                            </m:r>
                          </m:sub>
                        </m:sSub>
                      </m:sub>
                    </m:sSub>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up>
                            <m:r>
                              <a:rPr lang="en-US" altLang="zh-TW" sz="2400" i="1">
                                <a:latin typeface="Cambria Math" panose="02040503050406030204" pitchFamily="18" charset="0"/>
                              </a:rPr>
                              <m:t>𝑡</m:t>
                            </m:r>
                          </m:sup>
                        </m:sSubSup>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𝜃</m:t>
                            </m:r>
                          </m:e>
                          <m:sub>
                            <m:r>
                              <a:rPr lang="en-US" altLang="zh-TW" sz="2400" i="1">
                                <a:latin typeface="Cambria Math" panose="02040503050406030204" pitchFamily="18" charset="0"/>
                              </a:rPr>
                              <m:t>𝐷</m:t>
                            </m:r>
                          </m:sub>
                          <m:sup>
                            <m:r>
                              <a:rPr lang="en-US" altLang="zh-TW" sz="2400" i="1">
                                <a:latin typeface="Cambria Math" panose="02040503050406030204" pitchFamily="18" charset="0"/>
                              </a:rPr>
                              <m:t>𝑡</m:t>
                            </m:r>
                          </m:sup>
                        </m:sSubSup>
                      </m:e>
                    </m:d>
                  </m:oMath>
                </a14:m>
                <a:endParaRPr lang="en-US" altLang="zh-TW" sz="24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28650" y="1825624"/>
                <a:ext cx="7886700" cy="4714875"/>
              </a:xfrm>
              <a:blipFill>
                <a:blip r:embed="rId3"/>
                <a:stretch>
                  <a:fillRect l="-10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628650" y="1536871"/>
                <a:ext cx="3722686" cy="573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𝐺</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i="1" smtClean="0">
                              <a:latin typeface="Cambria Math" panose="02040503050406030204" pitchFamily="18" charset="0"/>
                            </a:rPr>
                          </m:ctrlPr>
                        </m:funcPr>
                        <m:fName>
                          <m:limLow>
                            <m:limLowPr>
                              <m:ctrlPr>
                                <a:rPr lang="en-US" altLang="zh-TW" sz="2400" i="1" smtClean="0">
                                  <a:latin typeface="Cambria Math" panose="02040503050406030204" pitchFamily="18" charset="0"/>
                                </a:rPr>
                              </m:ctrlPr>
                            </m:limLowPr>
                            <m:e>
                              <m:r>
                                <m:rPr>
                                  <m:sty m:val="p"/>
                                </m:rPr>
                                <a:rPr lang="en-US" altLang="zh-TW" sz="2400" i="0" smtClean="0">
                                  <a:latin typeface="Cambria Math" panose="02040503050406030204" pitchFamily="18" charset="0"/>
                                </a:rPr>
                                <m:t>min</m:t>
                              </m:r>
                            </m:e>
                            <m:lim>
                              <m:r>
                                <a:rPr lang="en-US" altLang="zh-TW" sz="2400" b="0" i="1" smtClean="0">
                                  <a:latin typeface="Cambria Math" panose="02040503050406030204" pitchFamily="18" charset="0"/>
                                </a:rPr>
                                <m:t>𝐺</m:t>
                              </m:r>
                            </m:lim>
                          </m:limLow>
                        </m:fName>
                        <m:e>
                          <m:func>
                            <m:funcPr>
                              <m:ctrlPr>
                                <a:rPr lang="en-US" altLang="zh-TW" sz="2400" i="1" smtClean="0">
                                  <a:latin typeface="Cambria Math" panose="02040503050406030204" pitchFamily="18" charset="0"/>
                                </a:rPr>
                              </m:ctrlPr>
                            </m:funcPr>
                            <m:fName>
                              <m:limLow>
                                <m:limLowPr>
                                  <m:ctrlPr>
                                    <a:rPr lang="en-US" altLang="zh-TW" sz="2400" i="1" smtClean="0">
                                      <a:latin typeface="Cambria Math" panose="02040503050406030204" pitchFamily="18" charset="0"/>
                                    </a:rPr>
                                  </m:ctrlPr>
                                </m:limLowPr>
                                <m:e>
                                  <m:r>
                                    <m:rPr>
                                      <m:sty m:val="p"/>
                                    </m:rPr>
                                    <a:rPr lang="en-US" altLang="zh-TW" sz="2400" i="0" smtClean="0">
                                      <a:latin typeface="Cambria Math" panose="02040503050406030204" pitchFamily="18" charset="0"/>
                                    </a:rPr>
                                    <m:t>max</m:t>
                                  </m:r>
                                </m:e>
                                <m:lim>
                                  <m:r>
                                    <a:rPr lang="en-US" altLang="zh-TW" sz="2400" b="0" i="1" smtClean="0">
                                      <a:latin typeface="Cambria Math" panose="02040503050406030204" pitchFamily="18" charset="0"/>
                                    </a:rPr>
                                    <m:t>𝐷</m:t>
                                  </m:r>
                                </m:lim>
                              </m:limLow>
                            </m:fName>
                            <m:e>
                              <m:r>
                                <a:rPr lang="en-US" altLang="zh-TW" sz="2400" b="0" i="1" smtClean="0">
                                  <a:latin typeface="Cambria Math" panose="02040503050406030204" pitchFamily="18" charset="0"/>
                                </a:rPr>
                                <m:t>𝑉</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𝐺</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𝐷</m:t>
                                  </m:r>
                                </m:e>
                              </m:d>
                            </m:e>
                          </m:func>
                        </m:e>
                      </m:func>
                    </m:oMath>
                  </m:oMathPara>
                </a14:m>
                <a:endParaRPr lang="zh-TW" altLang="en-US" sz="2400" dirty="0"/>
              </a:p>
            </p:txBody>
          </p:sp>
        </mc:Choice>
        <mc:Fallback xmlns="">
          <p:sp>
            <p:nvSpPr>
              <p:cNvPr id="6" name="矩形 5"/>
              <p:cNvSpPr>
                <a:spLocks noRot="1" noChangeAspect="1" noMove="1" noResize="1" noEditPoints="1" noAdjustHandles="1" noChangeArrowheads="1" noChangeShapeType="1" noTextEdit="1"/>
              </p:cNvSpPr>
              <p:nvPr/>
            </p:nvSpPr>
            <p:spPr>
              <a:xfrm>
                <a:off x="628650" y="1536871"/>
                <a:ext cx="3722686" cy="573555"/>
              </a:xfrm>
              <a:prstGeom prst="rect">
                <a:avLst/>
              </a:prstGeom>
              <a:blipFill>
                <a:blip r:embed="rId4"/>
                <a:stretch>
                  <a:fillRect b="-4255"/>
                </a:stretch>
              </a:blipFill>
            </p:spPr>
            <p:txBody>
              <a:bodyPr/>
              <a:lstStyle/>
              <a:p>
                <a:r>
                  <a:rPr lang="zh-TW" altLang="en-US">
                    <a:noFill/>
                  </a:rPr>
                  <a:t> </a:t>
                </a:r>
              </a:p>
            </p:txBody>
          </p:sp>
        </mc:Fallback>
      </mc:AlternateContent>
      <p:sp>
        <p:nvSpPr>
          <p:cNvPr id="7" name="文字方塊 6"/>
          <p:cNvSpPr txBox="1"/>
          <p:nvPr/>
        </p:nvSpPr>
        <p:spPr>
          <a:xfrm>
            <a:off x="6873387" y="3774601"/>
            <a:ext cx="1585912"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Inner Loop</a:t>
            </a:r>
            <a:endParaRPr lang="zh-TW" altLang="en-US" sz="2400" dirty="0"/>
          </a:p>
        </p:txBody>
      </p:sp>
      <p:grpSp>
        <p:nvGrpSpPr>
          <p:cNvPr id="5" name="群組 4"/>
          <p:cNvGrpSpPr/>
          <p:nvPr/>
        </p:nvGrpSpPr>
        <p:grpSpPr>
          <a:xfrm>
            <a:off x="4200965" y="5537681"/>
            <a:ext cx="4829175" cy="677861"/>
            <a:chOff x="4200965" y="5537681"/>
            <a:chExt cx="4829175" cy="677861"/>
          </a:xfrm>
        </p:grpSpPr>
        <p:sp>
          <p:nvSpPr>
            <p:cNvPr id="9" name="文字方塊 8"/>
            <p:cNvSpPr txBox="1"/>
            <p:nvPr/>
          </p:nvSpPr>
          <p:spPr>
            <a:xfrm>
              <a:off x="5572565" y="5537681"/>
              <a:ext cx="3457575" cy="523220"/>
            </a:xfrm>
            <a:prstGeom prst="rect">
              <a:avLst/>
            </a:prstGeom>
            <a:noFill/>
          </p:spPr>
          <p:txBody>
            <a:bodyPr wrap="square" rtlCol="0">
              <a:spAutoFit/>
            </a:bodyPr>
            <a:lstStyle/>
            <a:p>
              <a:r>
                <a:rPr lang="en-US" altLang="zh-TW" sz="2800" dirty="0"/>
                <a:t>One </a:t>
              </a:r>
              <a:r>
                <a:rPr lang="en-US" altLang="zh-TW" sz="2800" dirty="0" err="1"/>
                <a:t>Backpropogation</a:t>
              </a:r>
              <a:endParaRPr lang="zh-TW" altLang="en-US" sz="2800" dirty="0"/>
            </a:p>
          </p:txBody>
        </p:sp>
        <p:cxnSp>
          <p:nvCxnSpPr>
            <p:cNvPr id="11" name="直線接點 10"/>
            <p:cNvCxnSpPr/>
            <p:nvPr/>
          </p:nvCxnSpPr>
          <p:spPr>
            <a:xfrm>
              <a:off x="4200965" y="5758343"/>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4200965" y="6215542"/>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cxnSpLocks/>
            </p:cNvCxnSpPr>
            <p:nvPr/>
          </p:nvCxnSpPr>
          <p:spPr>
            <a:xfrm>
              <a:off x="5453105" y="5595840"/>
              <a:ext cx="238919" cy="119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cxnSpLocks/>
            </p:cNvCxnSpPr>
            <p:nvPr/>
          </p:nvCxnSpPr>
          <p:spPr>
            <a:xfrm flipV="1">
              <a:off x="5439214" y="5875582"/>
              <a:ext cx="241300" cy="1676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2014538" y="3459896"/>
            <a:ext cx="6018114" cy="31470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1537188" y="2922298"/>
            <a:ext cx="6396990" cy="172142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6873387" y="4656141"/>
            <a:ext cx="158591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TW" sz="2400" dirty="0"/>
              <a:t>Outer Loop</a:t>
            </a:r>
            <a:endParaRPr lang="zh-TW" altLang="en-US" sz="2400" dirty="0"/>
          </a:p>
        </p:txBody>
      </p:sp>
      <mc:AlternateContent xmlns:mc="http://schemas.openxmlformats.org/markup-compatibility/2006" xmlns:a14="http://schemas.microsoft.com/office/drawing/2010/main">
        <mc:Choice Requires="a14">
          <p:sp>
            <p:nvSpPr>
              <p:cNvPr id="15" name="矩形 14"/>
              <p:cNvSpPr/>
              <p:nvPr/>
            </p:nvSpPr>
            <p:spPr>
              <a:xfrm>
                <a:off x="4838700" y="1518626"/>
                <a:ext cx="3966150" cy="6193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𝐺</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i="1" smtClean="0">
                              <a:latin typeface="Cambria Math" panose="02040503050406030204" pitchFamily="18" charset="0"/>
                            </a:rPr>
                          </m:ctrlPr>
                        </m:funcPr>
                        <m:fName>
                          <m:limLow>
                            <m:limLowPr>
                              <m:ctrlPr>
                                <a:rPr lang="en-US" altLang="zh-TW" sz="2400" i="1" smtClean="0">
                                  <a:latin typeface="Cambria Math" panose="02040503050406030204" pitchFamily="18" charset="0"/>
                                </a:rPr>
                              </m:ctrlPr>
                            </m:limLowPr>
                            <m:e>
                              <m:r>
                                <m:rPr>
                                  <m:sty m:val="p"/>
                                </m:rPr>
                                <a:rPr lang="en-US" altLang="zh-TW" sz="2400" i="0" smtClean="0">
                                  <a:latin typeface="Cambria Math" panose="02040503050406030204" pitchFamily="18" charset="0"/>
                                </a:rPr>
                                <m:t>min</m:t>
                              </m:r>
                            </m:e>
                            <m:lim>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Sub>
                            </m:lim>
                          </m:limLow>
                        </m:fName>
                        <m:e>
                          <m:func>
                            <m:funcPr>
                              <m:ctrlPr>
                                <a:rPr lang="en-US" altLang="zh-TW" sz="2400" i="1" smtClean="0">
                                  <a:latin typeface="Cambria Math" panose="02040503050406030204" pitchFamily="18" charset="0"/>
                                </a:rPr>
                              </m:ctrlPr>
                            </m:funcPr>
                            <m:fName>
                              <m:limLow>
                                <m:limLowPr>
                                  <m:ctrlPr>
                                    <a:rPr lang="en-US" altLang="zh-TW" sz="2400" i="1" smtClean="0">
                                      <a:latin typeface="Cambria Math" panose="02040503050406030204" pitchFamily="18" charset="0"/>
                                    </a:rPr>
                                  </m:ctrlPr>
                                </m:limLowPr>
                                <m:e>
                                  <m:r>
                                    <m:rPr>
                                      <m:sty m:val="p"/>
                                    </m:rPr>
                                    <a:rPr lang="en-US" altLang="zh-TW" sz="2400" i="0" smtClean="0">
                                      <a:latin typeface="Cambria Math" panose="02040503050406030204" pitchFamily="18" charset="0"/>
                                    </a:rPr>
                                    <m:t>max</m:t>
                                  </m:r>
                                </m:e>
                                <m:lim>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𝐷</m:t>
                                      </m:r>
                                    </m:sub>
                                  </m:sSub>
                                </m:lim>
                              </m:limLow>
                            </m:fName>
                            <m:e>
                              <m:r>
                                <a:rPr lang="en-US" altLang="zh-TW" sz="2400" b="0" i="1" smtClean="0">
                                  <a:latin typeface="Cambria Math" panose="02040503050406030204" pitchFamily="18" charset="0"/>
                                </a:rPr>
                                <m:t>𝑉</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𝐺</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𝐷</m:t>
                                      </m:r>
                                    </m:sub>
                                  </m:sSub>
                                </m:e>
                              </m:d>
                            </m:e>
                          </m:func>
                        </m:e>
                      </m:func>
                    </m:oMath>
                  </m:oMathPara>
                </a14:m>
                <a:endParaRPr lang="zh-TW" altLang="en-US" sz="2400" dirty="0"/>
              </a:p>
            </p:txBody>
          </p:sp>
        </mc:Choice>
        <mc:Fallback xmlns="">
          <p:sp>
            <p:nvSpPr>
              <p:cNvPr id="15" name="矩形 14"/>
              <p:cNvSpPr>
                <a:spLocks noRot="1" noChangeAspect="1" noMove="1" noResize="1" noEditPoints="1" noAdjustHandles="1" noChangeArrowheads="1" noChangeShapeType="1" noTextEdit="1"/>
              </p:cNvSpPr>
              <p:nvPr/>
            </p:nvSpPr>
            <p:spPr>
              <a:xfrm>
                <a:off x="4838700" y="1518626"/>
                <a:ext cx="3966150" cy="619337"/>
              </a:xfrm>
              <a:prstGeom prst="rect">
                <a:avLst/>
              </a:prstGeom>
              <a:blipFill>
                <a:blip r:embed="rId5"/>
                <a:stretch>
                  <a:fillRect b="-980"/>
                </a:stretch>
              </a:blipFill>
            </p:spPr>
            <p:txBody>
              <a:bodyPr/>
              <a:lstStyle/>
              <a:p>
                <a:r>
                  <a:rPr lang="zh-TW" altLang="en-US">
                    <a:noFill/>
                  </a:rPr>
                  <a:t> </a:t>
                </a:r>
              </a:p>
            </p:txBody>
          </p:sp>
        </mc:Fallback>
      </mc:AlternateContent>
      <p:sp>
        <p:nvSpPr>
          <p:cNvPr id="4" name="箭號: 向右 3"/>
          <p:cNvSpPr/>
          <p:nvPr/>
        </p:nvSpPr>
        <p:spPr>
          <a:xfrm>
            <a:off x="4351336" y="1536871"/>
            <a:ext cx="487364" cy="390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862811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P spid="8" grpId="0" animBg="1"/>
      <p:bldP spid="15"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7" name="圖片 6"/>
          <p:cNvPicPr>
            <a:picLocks noChangeAspect="1"/>
          </p:cNvPicPr>
          <p:nvPr/>
        </p:nvPicPr>
        <p:blipFill>
          <a:blip r:embed="rId2"/>
          <a:stretch>
            <a:fillRect/>
          </a:stretch>
        </p:blipFill>
        <p:spPr>
          <a:xfrm>
            <a:off x="40057" y="872765"/>
            <a:ext cx="9103943" cy="3081200"/>
          </a:xfrm>
          <a:prstGeom prst="rect">
            <a:avLst/>
          </a:prstGeom>
        </p:spPr>
      </p:pic>
      <p:pic>
        <p:nvPicPr>
          <p:cNvPr id="9" name="圖片 8"/>
          <p:cNvPicPr>
            <a:picLocks noChangeAspect="1"/>
          </p:cNvPicPr>
          <p:nvPr/>
        </p:nvPicPr>
        <p:blipFill>
          <a:blip r:embed="rId3"/>
          <a:stretch>
            <a:fillRect/>
          </a:stretch>
        </p:blipFill>
        <p:spPr>
          <a:xfrm>
            <a:off x="4911620" y="3941228"/>
            <a:ext cx="4087813" cy="2444471"/>
          </a:xfrm>
          <a:prstGeom prst="rect">
            <a:avLst/>
          </a:prstGeom>
        </p:spPr>
      </p:pic>
      <p:sp>
        <p:nvSpPr>
          <p:cNvPr id="10" name="矩形 9"/>
          <p:cNvSpPr/>
          <p:nvPr/>
        </p:nvSpPr>
        <p:spPr>
          <a:xfrm>
            <a:off x="560589" y="4461604"/>
            <a:ext cx="4011411" cy="1077218"/>
          </a:xfrm>
          <a:prstGeom prst="rect">
            <a:avLst/>
          </a:prstGeom>
        </p:spPr>
        <p:txBody>
          <a:bodyPr wrap="square">
            <a:spAutoFit/>
          </a:bodyPr>
          <a:lstStyle/>
          <a:p>
            <a:r>
              <a:rPr lang="en-US" altLang="zh-TW" sz="3200" dirty="0"/>
              <a:t>Using the f-divergence </a:t>
            </a:r>
            <a:br>
              <a:rPr lang="en-US" altLang="zh-TW" sz="3200" dirty="0"/>
            </a:br>
            <a:r>
              <a:rPr lang="en-US" altLang="zh-TW" sz="3200" dirty="0"/>
              <a:t>you like </a:t>
            </a:r>
            <a:r>
              <a:rPr lang="en-US" altLang="zh-TW" sz="3200" dirty="0">
                <a:sym typeface="Wingdings" panose="05000000000000000000" pitchFamily="2" charset="2"/>
              </a:rPr>
              <a:t></a:t>
            </a:r>
            <a:endParaRPr lang="zh-TW" altLang="en-US" sz="3200" dirty="0"/>
          </a:p>
        </p:txBody>
      </p:sp>
      <mc:AlternateContent xmlns:mc="http://schemas.openxmlformats.org/markup-compatibility/2006" xmlns:a14="http://schemas.microsoft.com/office/drawing/2010/main">
        <mc:Choice Requires="a14">
          <p:sp>
            <p:nvSpPr>
              <p:cNvPr id="8" name="文字方塊 7"/>
              <p:cNvSpPr txBox="1"/>
              <p:nvPr/>
            </p:nvSpPr>
            <p:spPr>
              <a:xfrm>
                <a:off x="595779" y="323021"/>
                <a:ext cx="1879361"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𝐷</m:t>
                          </m:r>
                        </m:e>
                        <m:sub>
                          <m:r>
                            <a:rPr lang="en-US" altLang="zh-TW" sz="2400" b="0" i="1" smtClean="0">
                              <a:latin typeface="Cambria Math" panose="02040503050406030204" pitchFamily="18" charset="0"/>
                            </a:rPr>
                            <m:t>𝑓</m:t>
                          </m:r>
                        </m:sub>
                      </m:sSub>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𝑑𝑎𝑡𝑎</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b="0" i="1" smtClean="0">
                                  <a:latin typeface="Cambria Math" panose="02040503050406030204" pitchFamily="18" charset="0"/>
                                </a:rPr>
                                <m:t>𝐺</m:t>
                              </m:r>
                            </m:sub>
                          </m:sSub>
                        </m:e>
                      </m:d>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95779" y="323021"/>
                <a:ext cx="1879361" cy="398955"/>
              </a:xfrm>
              <a:prstGeom prst="rect">
                <a:avLst/>
              </a:prstGeom>
              <a:blipFill>
                <a:blip r:embed="rId4"/>
                <a:stretch>
                  <a:fillRect l="-3571" b="-2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2405466" y="284921"/>
                <a:ext cx="5902963" cy="5076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limLow>
                        <m:limLowPr>
                          <m:ctrlPr>
                            <a:rPr lang="en-US" altLang="zh-TW" sz="2400" i="1">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m:rPr>
                              <m:sty m:val="p"/>
                            </m:rPr>
                            <a:rPr lang="en-US" altLang="zh-TW" sz="2400" b="0" i="0" smtClean="0">
                              <a:latin typeface="Cambria Math" panose="02040503050406030204" pitchFamily="18" charset="0"/>
                            </a:rPr>
                            <m:t>D</m:t>
                          </m:r>
                        </m:lim>
                      </m:limLow>
                      <m:d>
                        <m:dPr>
                          <m:begChr m:val="{"/>
                          <m:endChr m:val="}"/>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sub>
                          </m:sSub>
                          <m:d>
                            <m:dPr>
                              <m:begChr m:val="["/>
                              <m:endChr m:val="]"/>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i="1">
                                  <a:latin typeface="Cambria Math" panose="02040503050406030204" pitchFamily="18" charset="0"/>
                                </a:rPr>
                                <m:t>𝑥</m:t>
                              </m:r>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b="0" i="1" smtClean="0">
                                      <a:latin typeface="Cambria Math" panose="02040503050406030204" pitchFamily="18" charset="0"/>
                                    </a:rPr>
                                    <m:t>𝐺</m:t>
                                  </m:r>
                                </m:sub>
                              </m:sSub>
                            </m:sub>
                          </m:sSub>
                          <m:d>
                            <m:dPr>
                              <m:begChr m:val="["/>
                              <m:endChr m:val="]"/>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𝑓</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e>
                              </m:d>
                            </m:e>
                          </m:d>
                        </m:e>
                      </m:d>
                    </m:oMath>
                  </m:oMathPara>
                </a14:m>
                <a:endParaRPr lang="zh-TW" altLang="en-US" sz="24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405466" y="284921"/>
                <a:ext cx="5902963" cy="507639"/>
              </a:xfrm>
              <a:prstGeom prst="rect">
                <a:avLst/>
              </a:prstGeom>
              <a:blipFill>
                <a:blip r:embed="rId5"/>
                <a:stretch>
                  <a:fillRect/>
                </a:stretch>
              </a:blipFill>
            </p:spPr>
            <p:txBody>
              <a:bodyPr/>
              <a:lstStyle/>
              <a:p>
                <a:r>
                  <a:rPr lang="zh-TW" altLang="en-US">
                    <a:noFill/>
                  </a:rPr>
                  <a:t> </a:t>
                </a:r>
              </a:p>
            </p:txBody>
          </p:sp>
        </mc:Fallback>
      </mc:AlternateContent>
      <p:sp>
        <p:nvSpPr>
          <p:cNvPr id="4" name="矩形 3"/>
          <p:cNvSpPr/>
          <p:nvPr/>
        </p:nvSpPr>
        <p:spPr>
          <a:xfrm>
            <a:off x="634187" y="5673226"/>
            <a:ext cx="3681905" cy="369332"/>
          </a:xfrm>
          <a:prstGeom prst="rect">
            <a:avLst/>
          </a:prstGeom>
        </p:spPr>
        <p:txBody>
          <a:bodyPr wrap="none">
            <a:spAutoFit/>
          </a:bodyPr>
          <a:lstStyle/>
          <a:p>
            <a:r>
              <a:rPr lang="zh-TW" altLang="en-US" dirty="0"/>
              <a:t>https://arxiv.org/pdf/1606.00709.pdf</a:t>
            </a:r>
          </a:p>
        </p:txBody>
      </p:sp>
    </p:spTree>
    <p:extLst>
      <p:ext uri="{BB962C8B-B14F-4D97-AF65-F5344CB8AC3E}">
        <p14:creationId xmlns:p14="http://schemas.microsoft.com/office/powerpoint/2010/main" val="10537674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813850" y="2279811"/>
            <a:ext cx="5894282" cy="2265643"/>
          </a:xfrm>
          <a:prstGeom prst="rect">
            <a:avLst/>
          </a:prstGeom>
        </p:spPr>
      </p:pic>
      <p:pic>
        <p:nvPicPr>
          <p:cNvPr id="6" name="圖片 5"/>
          <p:cNvPicPr>
            <a:picLocks noChangeAspect="1"/>
          </p:cNvPicPr>
          <p:nvPr/>
        </p:nvPicPr>
        <p:blipFill>
          <a:blip r:embed="rId3"/>
          <a:stretch>
            <a:fillRect/>
          </a:stretch>
        </p:blipFill>
        <p:spPr>
          <a:xfrm>
            <a:off x="1155386" y="4545454"/>
            <a:ext cx="7470423" cy="2312546"/>
          </a:xfrm>
          <a:prstGeom prst="rect">
            <a:avLst/>
          </a:prstGeom>
        </p:spPr>
      </p:pic>
      <p:sp>
        <p:nvSpPr>
          <p:cNvPr id="5" name="橢圓 4"/>
          <p:cNvSpPr/>
          <p:nvPr/>
        </p:nvSpPr>
        <p:spPr>
          <a:xfrm>
            <a:off x="3769664" y="3106115"/>
            <a:ext cx="830472" cy="830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930518" y="3232277"/>
            <a:ext cx="1078067" cy="10780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7047186" y="3602323"/>
            <a:ext cx="708021" cy="708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Experimental Results</a:t>
            </a:r>
            <a:endParaRPr lang="zh-TW" altLang="en-US" dirty="0"/>
          </a:p>
        </p:txBody>
      </p:sp>
      <p:sp>
        <p:nvSpPr>
          <p:cNvPr id="3" name="內容版面配置區 2"/>
          <p:cNvSpPr>
            <a:spLocks noGrp="1"/>
          </p:cNvSpPr>
          <p:nvPr>
            <p:ph idx="1"/>
          </p:nvPr>
        </p:nvSpPr>
        <p:spPr/>
        <p:txBody>
          <a:bodyPr/>
          <a:lstStyle/>
          <a:p>
            <a:r>
              <a:rPr lang="en-US" altLang="zh-TW" dirty="0"/>
              <a:t>Approximate a mixture of Gaussians by single mixture</a:t>
            </a:r>
            <a:endParaRPr lang="zh-TW" altLang="en-US" dirty="0"/>
          </a:p>
        </p:txBody>
      </p:sp>
      <p:sp>
        <p:nvSpPr>
          <p:cNvPr id="9" name="矩形 8"/>
          <p:cNvSpPr/>
          <p:nvPr/>
        </p:nvSpPr>
        <p:spPr>
          <a:xfrm>
            <a:off x="2813850" y="4712677"/>
            <a:ext cx="815615" cy="1899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969393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639757" y="3665543"/>
            <a:ext cx="1978110" cy="1164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6" name="資料庫圖表 25"/>
          <p:cNvGraphicFramePr/>
          <p:nvPr>
            <p:extLst>
              <p:ext uri="{D42A27DB-BD31-4B8C-83A1-F6EECF244321}">
                <p14:modId xmlns:p14="http://schemas.microsoft.com/office/powerpoint/2010/main" val="3964500815"/>
              </p:ext>
            </p:extLst>
          </p:nvPr>
        </p:nvGraphicFramePr>
        <p:xfrm>
          <a:off x="5778356" y="2240192"/>
          <a:ext cx="3085013" cy="253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左大括弧 5"/>
          <p:cNvSpPr/>
          <p:nvPr/>
        </p:nvSpPr>
        <p:spPr>
          <a:xfrm>
            <a:off x="5824543" y="2152716"/>
            <a:ext cx="247739" cy="2668277"/>
          </a:xfrm>
          <a:prstGeom prst="leftBrace">
            <a:avLst>
              <a:gd name="adj1" fmla="val 100785"/>
              <a:gd name="adj2" fmla="val 7884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490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Reference</a:t>
            </a:r>
            <a:endParaRPr lang="zh-TW" altLang="en-US" dirty="0"/>
          </a:p>
        </p:txBody>
      </p:sp>
      <p:sp>
        <p:nvSpPr>
          <p:cNvPr id="3" name="內容版面配置區 2"/>
          <p:cNvSpPr>
            <a:spLocks noGrp="1"/>
          </p:cNvSpPr>
          <p:nvPr>
            <p:ph idx="1"/>
          </p:nvPr>
        </p:nvSpPr>
        <p:spPr/>
        <p:txBody>
          <a:bodyPr>
            <a:normAutofit/>
          </a:bodyPr>
          <a:lstStyle/>
          <a:p>
            <a:r>
              <a:rPr lang="en-US" altLang="zh-TW" dirty="0"/>
              <a:t>Martin </a:t>
            </a:r>
            <a:r>
              <a:rPr lang="en-US" altLang="zh-TW" dirty="0" err="1"/>
              <a:t>Arjovsky</a:t>
            </a:r>
            <a:r>
              <a:rPr lang="en-US" altLang="zh-TW" dirty="0"/>
              <a:t>, </a:t>
            </a:r>
            <a:r>
              <a:rPr lang="en-US" altLang="zh-TW" dirty="0" err="1"/>
              <a:t>Soumith</a:t>
            </a:r>
            <a:r>
              <a:rPr lang="en-US" altLang="zh-TW" dirty="0"/>
              <a:t> </a:t>
            </a:r>
            <a:r>
              <a:rPr lang="en-US" altLang="zh-TW" dirty="0" err="1"/>
              <a:t>Chintala</a:t>
            </a:r>
            <a:r>
              <a:rPr lang="en-US" altLang="zh-TW" dirty="0"/>
              <a:t>, Léon </a:t>
            </a:r>
            <a:r>
              <a:rPr lang="en-US" altLang="zh-TW" dirty="0" err="1"/>
              <a:t>Bottou</a:t>
            </a:r>
            <a:r>
              <a:rPr lang="en-US" altLang="zh-TW" dirty="0"/>
              <a:t>, Wasserstein GAN, </a:t>
            </a:r>
            <a:r>
              <a:rPr lang="en-US" altLang="zh-TW" dirty="0" err="1"/>
              <a:t>arXiv</a:t>
            </a:r>
            <a:r>
              <a:rPr lang="en-US" altLang="zh-TW" dirty="0"/>
              <a:t> </a:t>
            </a:r>
            <a:r>
              <a:rPr lang="en-US" altLang="zh-TW" dirty="0" err="1"/>
              <a:t>prepring</a:t>
            </a:r>
            <a:r>
              <a:rPr lang="en-US" altLang="zh-TW" dirty="0"/>
              <a:t>, 2017</a:t>
            </a:r>
          </a:p>
          <a:p>
            <a:r>
              <a:rPr lang="en-US" altLang="zh-TW" dirty="0"/>
              <a:t>Ishaan </a:t>
            </a:r>
            <a:r>
              <a:rPr lang="en-US" altLang="zh-TW" dirty="0" err="1"/>
              <a:t>Gulrajani</a:t>
            </a:r>
            <a:r>
              <a:rPr lang="en-US" altLang="zh-TW" dirty="0"/>
              <a:t>, </a:t>
            </a:r>
            <a:r>
              <a:rPr lang="en-US" altLang="zh-TW" dirty="0" err="1"/>
              <a:t>Faruk</a:t>
            </a:r>
            <a:r>
              <a:rPr lang="en-US" altLang="zh-TW" dirty="0"/>
              <a:t> Ahmed, Martin </a:t>
            </a:r>
            <a:r>
              <a:rPr lang="en-US" altLang="zh-TW" dirty="0" err="1"/>
              <a:t>Arjovsky</a:t>
            </a:r>
            <a:r>
              <a:rPr lang="en-US" altLang="zh-TW" dirty="0"/>
              <a:t>, Vincent </a:t>
            </a:r>
            <a:r>
              <a:rPr lang="en-US" altLang="zh-TW" dirty="0" err="1"/>
              <a:t>Dumoulin</a:t>
            </a:r>
            <a:r>
              <a:rPr lang="en-US" altLang="zh-TW" dirty="0"/>
              <a:t>, Aaron </a:t>
            </a:r>
            <a:r>
              <a:rPr lang="en-US" altLang="zh-TW" dirty="0" err="1"/>
              <a:t>Courville</a:t>
            </a:r>
            <a:r>
              <a:rPr lang="en-US" altLang="zh-TW" dirty="0"/>
              <a:t>, “Improved Training of Wasserstein GANs”, </a:t>
            </a:r>
            <a:r>
              <a:rPr lang="en-US" altLang="zh-TW" dirty="0" err="1"/>
              <a:t>arXiv</a:t>
            </a:r>
            <a:r>
              <a:rPr lang="en-US" altLang="zh-TW" dirty="0"/>
              <a:t> </a:t>
            </a:r>
            <a:r>
              <a:rPr lang="en-US" altLang="zh-TW" dirty="0" err="1"/>
              <a:t>prepring</a:t>
            </a:r>
            <a:r>
              <a:rPr lang="en-US" altLang="zh-TW" dirty="0"/>
              <a:t>, 2017</a:t>
            </a:r>
            <a:endParaRPr lang="zh-TW" altLang="en-US" dirty="0"/>
          </a:p>
          <a:p>
            <a:r>
              <a:rPr lang="en-US" altLang="zh-TW" dirty="0"/>
              <a:t>One sentence for WGAN: Using Earth Mover’s Distance to evaluate two distributions</a:t>
            </a:r>
          </a:p>
          <a:p>
            <a:pPr lvl="1"/>
            <a:r>
              <a:rPr lang="en-US" altLang="zh-TW" sz="2800" dirty="0"/>
              <a:t>Earth Mover’s Distance = Wasserstein Distance</a:t>
            </a:r>
            <a:endParaRPr lang="zh-TW" altLang="en-US" sz="2800" dirty="0"/>
          </a:p>
          <a:p>
            <a:endParaRPr lang="en-US" altLang="zh-TW" dirty="0"/>
          </a:p>
          <a:p>
            <a:endParaRPr lang="zh-TW" altLang="en-US" dirty="0"/>
          </a:p>
        </p:txBody>
      </p:sp>
    </p:spTree>
    <p:extLst>
      <p:ext uri="{BB962C8B-B14F-4D97-AF65-F5344CB8AC3E}">
        <p14:creationId xmlns:p14="http://schemas.microsoft.com/office/powerpoint/2010/main" val="15019758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639757" y="3665543"/>
            <a:ext cx="1978110" cy="1164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6" name="資料庫圖表 25"/>
          <p:cNvGraphicFramePr/>
          <p:nvPr>
            <p:extLst/>
          </p:nvPr>
        </p:nvGraphicFramePr>
        <p:xfrm>
          <a:off x="5778356" y="2240192"/>
          <a:ext cx="3085013" cy="253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左大括弧 5"/>
          <p:cNvSpPr/>
          <p:nvPr/>
        </p:nvSpPr>
        <p:spPr>
          <a:xfrm>
            <a:off x="5824543" y="2152716"/>
            <a:ext cx="247739" cy="2668277"/>
          </a:xfrm>
          <a:prstGeom prst="leftBrace">
            <a:avLst>
              <a:gd name="adj1" fmla="val 100785"/>
              <a:gd name="adj2" fmla="val 7884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矩形 28"/>
          <p:cNvSpPr/>
          <p:nvPr/>
        </p:nvSpPr>
        <p:spPr>
          <a:xfrm>
            <a:off x="6138342" y="2261768"/>
            <a:ext cx="2437377" cy="10184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6315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內容版面配置區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938" y="118510"/>
            <a:ext cx="4688718" cy="4688718"/>
          </a:xfrm>
          <a:prstGeom prst="rect">
            <a:avLst/>
          </a:prstGeom>
        </p:spPr>
      </p:pic>
      <p:sp>
        <p:nvSpPr>
          <p:cNvPr id="2" name="標題 1"/>
          <p:cNvSpPr>
            <a:spLocks noGrp="1"/>
          </p:cNvSpPr>
          <p:nvPr>
            <p:ph type="title"/>
          </p:nvPr>
        </p:nvSpPr>
        <p:spPr/>
        <p:txBody>
          <a:bodyPr/>
          <a:lstStyle/>
          <a:p>
            <a:r>
              <a:rPr lang="en-US" altLang="zh-TW" dirty="0"/>
              <a:t>Generation</a:t>
            </a:r>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018" y="5171029"/>
            <a:ext cx="914400" cy="914400"/>
          </a:xfrm>
          <a:prstGeom prst="rect">
            <a:avLst/>
          </a:prstGeom>
        </p:spPr>
      </p:pic>
      <p:pic>
        <p:nvPicPr>
          <p:cNvPr id="5" name="Picture 2" descr="http://www.is-scam.com/wp-content/uploads/2014/12/question-rob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424" y="4076943"/>
            <a:ext cx="1969208" cy="2541123"/>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6748186" y="5266008"/>
            <a:ext cx="1746704" cy="523220"/>
          </a:xfrm>
          <a:prstGeom prst="rect">
            <a:avLst/>
          </a:prstGeom>
          <a:noFill/>
        </p:spPr>
        <p:txBody>
          <a:bodyPr wrap="square" rtlCol="0">
            <a:spAutoFit/>
          </a:bodyPr>
          <a:lstStyle/>
          <a:p>
            <a:pPr algn="ctr"/>
            <a:r>
              <a:rPr lang="en-US" altLang="zh-TW" sz="2800" dirty="0">
                <a:solidFill>
                  <a:srgbClr val="FF0000"/>
                </a:solidFill>
              </a:rPr>
              <a:t>Drawing?</a:t>
            </a:r>
            <a:endParaRPr lang="zh-TW" altLang="en-US" sz="2800" dirty="0">
              <a:solidFill>
                <a:srgbClr val="FF0000"/>
              </a:solidFill>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5789228"/>
            <a:ext cx="914400" cy="914400"/>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0393" y="4316228"/>
            <a:ext cx="914400" cy="914400"/>
          </a:xfrm>
          <a:prstGeom prst="rect">
            <a:avLst/>
          </a:prstGeom>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205" y="4345916"/>
            <a:ext cx="914400" cy="914400"/>
          </a:xfrm>
          <a:prstGeom prst="rect">
            <a:avLst/>
          </a:prstGeom>
        </p:spPr>
      </p:pic>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0200" y="4807228"/>
            <a:ext cx="914400" cy="914400"/>
          </a:xfrm>
          <a:prstGeom prst="rect">
            <a:avLst/>
          </a:prstGeom>
        </p:spPr>
      </p:pic>
      <p:pic>
        <p:nvPicPr>
          <p:cNvPr id="11" name="圖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7412" y="5789228"/>
            <a:ext cx="914400" cy="914400"/>
          </a:xfrm>
          <a:prstGeom prst="rect">
            <a:avLst/>
          </a:prstGeom>
        </p:spPr>
      </p:pic>
      <p:pic>
        <p:nvPicPr>
          <p:cNvPr id="12" name="圖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910" y="5245916"/>
            <a:ext cx="914400" cy="914400"/>
          </a:xfrm>
          <a:prstGeom prst="rect">
            <a:avLst/>
          </a:prstGeom>
        </p:spPr>
      </p:pic>
      <p:pic>
        <p:nvPicPr>
          <p:cNvPr id="13" name="圖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3202" y="4807228"/>
            <a:ext cx="914400" cy="914400"/>
          </a:xfrm>
          <a:prstGeom prst="rect">
            <a:avLst/>
          </a:prstGeom>
        </p:spPr>
      </p:pic>
      <p:pic>
        <p:nvPicPr>
          <p:cNvPr id="14" name="圖片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4104" y="5789228"/>
            <a:ext cx="914400" cy="914400"/>
          </a:xfrm>
          <a:prstGeom prst="rect">
            <a:avLst/>
          </a:prstGeom>
        </p:spPr>
      </p:pic>
      <p:pic>
        <p:nvPicPr>
          <p:cNvPr id="15" name="圖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0706" y="5448116"/>
            <a:ext cx="914400" cy="914400"/>
          </a:xfrm>
          <a:prstGeom prst="rect">
            <a:avLst/>
          </a:prstGeom>
        </p:spPr>
      </p:pic>
      <p:pic>
        <p:nvPicPr>
          <p:cNvPr id="16" name="圖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393" y="4582772"/>
            <a:ext cx="914400" cy="914400"/>
          </a:xfrm>
          <a:prstGeom prst="rect">
            <a:avLst/>
          </a:prstGeom>
        </p:spPr>
      </p:pic>
      <p:sp>
        <p:nvSpPr>
          <p:cNvPr id="17" name="箭號: 向右 16"/>
          <p:cNvSpPr/>
          <p:nvPr/>
        </p:nvSpPr>
        <p:spPr>
          <a:xfrm>
            <a:off x="6182567" y="5070418"/>
            <a:ext cx="609600" cy="839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744087" y="1982745"/>
            <a:ext cx="2672612" cy="1384995"/>
          </a:xfrm>
          <a:prstGeom prst="rect">
            <a:avLst/>
          </a:prstGeom>
        </p:spPr>
        <p:txBody>
          <a:bodyPr wrap="square">
            <a:spAutoFit/>
          </a:bodyPr>
          <a:lstStyle/>
          <a:p>
            <a:r>
              <a:rPr lang="en-US" altLang="zh-TW" sz="2800" dirty="0"/>
              <a:t>Using Generative Adversarial Network (GAN)</a:t>
            </a:r>
            <a:endParaRPr lang="zh-TW" altLang="en-US" sz="2800" dirty="0"/>
          </a:p>
        </p:txBody>
      </p:sp>
    </p:spTree>
    <p:extLst>
      <p:ext uri="{BB962C8B-B14F-4D97-AF65-F5344CB8AC3E}">
        <p14:creationId xmlns:p14="http://schemas.microsoft.com/office/powerpoint/2010/main" val="42478283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Earth Mover’s Distance</a:t>
            </a:r>
            <a:endParaRPr lang="zh-TW" altLang="en-US" dirty="0"/>
          </a:p>
        </p:txBody>
      </p:sp>
      <p:sp>
        <p:nvSpPr>
          <p:cNvPr id="3" name="內容版面配置區 2"/>
          <p:cNvSpPr>
            <a:spLocks noGrp="1"/>
          </p:cNvSpPr>
          <p:nvPr>
            <p:ph idx="1"/>
          </p:nvPr>
        </p:nvSpPr>
        <p:spPr/>
        <p:txBody>
          <a:bodyPr/>
          <a:lstStyle/>
          <a:p>
            <a:r>
              <a:rPr lang="en-US" altLang="zh-TW" dirty="0"/>
              <a:t>Considering one distribution P as a pile of earth, and another distribution Q as the target</a:t>
            </a:r>
          </a:p>
          <a:p>
            <a:r>
              <a:rPr lang="en-US" altLang="zh-TW" dirty="0"/>
              <a:t>The average distance the earth mover has to move the earth.</a:t>
            </a:r>
            <a:endParaRPr lang="zh-TW" altLang="en-US" dirty="0"/>
          </a:p>
        </p:txBody>
      </p:sp>
      <p:cxnSp>
        <p:nvCxnSpPr>
          <p:cNvPr id="6" name="直線接點 5"/>
          <p:cNvCxnSpPr/>
          <p:nvPr/>
        </p:nvCxnSpPr>
        <p:spPr>
          <a:xfrm>
            <a:off x="1099352" y="5626066"/>
            <a:ext cx="36426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100" name="Picture 4" descr="「推土機」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962" y="3826232"/>
            <a:ext cx="3752850" cy="2790162"/>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773909" y="4280698"/>
            <a:ext cx="164892" cy="1345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815070" y="4280698"/>
            <a:ext cx="164892" cy="13453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 name="文字方塊 7"/>
              <p:cNvSpPr txBox="1"/>
              <p:nvPr/>
            </p:nvSpPr>
            <p:spPr>
              <a:xfrm>
                <a:off x="1699677" y="3849810"/>
                <a:ext cx="3133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𝑃</m:t>
                      </m:r>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699677" y="3849810"/>
                <a:ext cx="313356" cy="430887"/>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730355" y="3826232"/>
                <a:ext cx="3343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𝑄</m:t>
                      </m:r>
                    </m:oMath>
                  </m:oMathPara>
                </a14:m>
                <a:endParaRPr lang="zh-TW" altLang="en-US" sz="28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730355" y="3826232"/>
                <a:ext cx="334322" cy="430887"/>
              </a:xfrm>
              <a:prstGeom prst="rect">
                <a:avLst/>
              </a:prstGeom>
              <a:blipFill>
                <a:blip r:embed="rId5"/>
                <a:stretch>
                  <a:fillRect/>
                </a:stretch>
              </a:blipFill>
            </p:spPr>
            <p:txBody>
              <a:bodyPr/>
              <a:lstStyle/>
              <a:p>
                <a:r>
                  <a:rPr lang="zh-TW" altLang="en-US">
                    <a:noFill/>
                  </a:rPr>
                  <a:t> </a:t>
                </a:r>
              </a:p>
            </p:txBody>
          </p:sp>
        </mc:Fallback>
      </mc:AlternateContent>
      <p:sp>
        <p:nvSpPr>
          <p:cNvPr id="9" name="文字方塊 8"/>
          <p:cNvSpPr txBox="1"/>
          <p:nvPr/>
        </p:nvSpPr>
        <p:spPr>
          <a:xfrm>
            <a:off x="2504164" y="5124883"/>
            <a:ext cx="754743" cy="461665"/>
          </a:xfrm>
          <a:prstGeom prst="rect">
            <a:avLst/>
          </a:prstGeom>
          <a:noFill/>
        </p:spPr>
        <p:txBody>
          <a:bodyPr wrap="square" rtlCol="0">
            <a:spAutoFit/>
          </a:bodyPr>
          <a:lstStyle/>
          <a:p>
            <a:pPr algn="ctr"/>
            <a:r>
              <a:rPr lang="en-US" altLang="zh-TW" sz="2400" dirty="0"/>
              <a:t>d</a:t>
            </a:r>
            <a:endParaRPr lang="zh-TW" altLang="en-US" sz="2400" dirty="0"/>
          </a:p>
        </p:txBody>
      </p:sp>
      <p:cxnSp>
        <p:nvCxnSpPr>
          <p:cNvPr id="14" name="直線單箭頭接點 13"/>
          <p:cNvCxnSpPr>
            <a:cxnSpLocks/>
          </p:cNvCxnSpPr>
          <p:nvPr/>
        </p:nvCxnSpPr>
        <p:spPr>
          <a:xfrm>
            <a:off x="2013033" y="5547030"/>
            <a:ext cx="1717322" cy="0"/>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文字方塊 15"/>
              <p:cNvSpPr txBox="1"/>
              <p:nvPr/>
            </p:nvSpPr>
            <p:spPr>
              <a:xfrm>
                <a:off x="2013033" y="5983306"/>
                <a:ext cx="17455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𝑊</m:t>
                      </m:r>
                      <m:d>
                        <m:dPr>
                          <m:ctrlPr>
                            <a:rPr lang="en-US" altLang="zh-TW" sz="2400" b="0" i="1" smtClean="0">
                              <a:latin typeface="Cambria Math" panose="02040503050406030204" pitchFamily="18" charset="0"/>
                            </a:rPr>
                          </m:ctrlPr>
                        </m:dPr>
                        <m:e>
                          <m:r>
                            <a:rPr lang="en-US" altLang="zh-TW" sz="240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𝑄</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𝑑</m:t>
                      </m:r>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13033" y="5983306"/>
                <a:ext cx="1745541" cy="369332"/>
              </a:xfrm>
              <a:prstGeom prst="rect">
                <a:avLst/>
              </a:prstGeom>
              <a:blipFill>
                <a:blip r:embed="rId6"/>
                <a:stretch>
                  <a:fillRect l="-3484" r="-3136" b="-3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43022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Earth Mover’s Distance</a:t>
            </a:r>
            <a:endParaRPr lang="zh-TW" altLang="en-US" dirty="0"/>
          </a:p>
        </p:txBody>
      </p:sp>
      <p:pic>
        <p:nvPicPr>
          <p:cNvPr id="5" name="圖片 4"/>
          <p:cNvPicPr>
            <a:picLocks noChangeAspect="1"/>
          </p:cNvPicPr>
          <p:nvPr/>
        </p:nvPicPr>
        <p:blipFill>
          <a:blip r:embed="rId2"/>
          <a:stretch>
            <a:fillRect/>
          </a:stretch>
        </p:blipFill>
        <p:spPr>
          <a:xfrm>
            <a:off x="452387" y="1704276"/>
            <a:ext cx="4136073" cy="1477169"/>
          </a:xfrm>
          <a:prstGeom prst="rect">
            <a:avLst/>
          </a:prstGeom>
        </p:spPr>
      </p:pic>
      <p:sp>
        <p:nvSpPr>
          <p:cNvPr id="7" name="矩形 6"/>
          <p:cNvSpPr/>
          <p:nvPr/>
        </p:nvSpPr>
        <p:spPr>
          <a:xfrm>
            <a:off x="147863" y="6410504"/>
            <a:ext cx="8440057" cy="369332"/>
          </a:xfrm>
          <a:prstGeom prst="rect">
            <a:avLst/>
          </a:prstGeom>
        </p:spPr>
        <p:txBody>
          <a:bodyPr wrap="square">
            <a:spAutoFit/>
          </a:bodyPr>
          <a:lstStyle/>
          <a:p>
            <a:pPr lvl="1" algn="ctr"/>
            <a:r>
              <a:rPr lang="en-US" altLang="zh-TW" dirty="0"/>
              <a:t>Source of image: </a:t>
            </a:r>
            <a:r>
              <a:rPr lang="zh-TW" altLang="en-US" dirty="0"/>
              <a:t>https://vincentherrmann.github.io/blog/wasserstein/</a:t>
            </a:r>
          </a:p>
        </p:txBody>
      </p:sp>
      <p:pic>
        <p:nvPicPr>
          <p:cNvPr id="8" name="圖片 7"/>
          <p:cNvPicPr>
            <a:picLocks noChangeAspect="1"/>
          </p:cNvPicPr>
          <p:nvPr/>
        </p:nvPicPr>
        <p:blipFill>
          <a:blip r:embed="rId3"/>
          <a:stretch>
            <a:fillRect/>
          </a:stretch>
        </p:blipFill>
        <p:spPr>
          <a:xfrm>
            <a:off x="452387" y="3389993"/>
            <a:ext cx="4160008" cy="1368424"/>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129671" y="2251605"/>
                <a:ext cx="31335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𝑃</m:t>
                      </m:r>
                    </m:oMath>
                  </m:oMathPara>
                </a14:m>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29671" y="2251605"/>
                <a:ext cx="313356" cy="430887"/>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08705" y="3894123"/>
                <a:ext cx="3343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𝑄</m:t>
                      </m:r>
                    </m:oMath>
                  </m:oMathPara>
                </a14:m>
                <a:endParaRPr lang="zh-TW" altLang="en-US" sz="28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08705" y="3894123"/>
                <a:ext cx="334322" cy="430887"/>
              </a:xfrm>
              <a:prstGeom prst="rect">
                <a:avLst/>
              </a:prstGeom>
              <a:blipFill>
                <a:blip r:embed="rId5"/>
                <a:stretch>
                  <a:fillRect/>
                </a:stretch>
              </a:blipFill>
            </p:spPr>
            <p:txBody>
              <a:bodyPr/>
              <a:lstStyle/>
              <a:p>
                <a:r>
                  <a:rPr lang="zh-TW" altLang="en-US">
                    <a:noFill/>
                  </a:rPr>
                  <a:t> </a:t>
                </a:r>
              </a:p>
            </p:txBody>
          </p:sp>
        </mc:Fallback>
      </mc:AlternateContent>
      <p:cxnSp>
        <p:nvCxnSpPr>
          <p:cNvPr id="11" name="直線單箭頭接點 10"/>
          <p:cNvCxnSpPr/>
          <p:nvPr/>
        </p:nvCxnSpPr>
        <p:spPr>
          <a:xfrm>
            <a:off x="452387" y="3136215"/>
            <a:ext cx="41360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cxnSpLocks/>
          </p:cNvCxnSpPr>
          <p:nvPr/>
        </p:nvCxnSpPr>
        <p:spPr>
          <a:xfrm>
            <a:off x="345693" y="4758417"/>
            <a:ext cx="42667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52387" y="5460240"/>
            <a:ext cx="8489301" cy="830997"/>
          </a:xfrm>
          <a:prstGeom prst="rect">
            <a:avLst/>
          </a:prstGeom>
          <a:noFill/>
        </p:spPr>
        <p:txBody>
          <a:bodyPr wrap="square" rtlCol="0">
            <a:spAutoFit/>
          </a:bodyPr>
          <a:lstStyle/>
          <a:p>
            <a:r>
              <a:rPr lang="en-US" altLang="zh-TW" sz="2400" dirty="0">
                <a:solidFill>
                  <a:srgbClr val="FF0000"/>
                </a:solidFill>
              </a:rPr>
              <a:t>Using the “moving plan” with the smallest average distance to define the earth mover’s distance.</a:t>
            </a:r>
            <a:endParaRPr lang="zh-TW" altLang="en-US" sz="2400" dirty="0">
              <a:solidFill>
                <a:srgbClr val="FF0000"/>
              </a:solidFill>
            </a:endParaRPr>
          </a:p>
        </p:txBody>
      </p:sp>
      <p:sp>
        <p:nvSpPr>
          <p:cNvPr id="17" name="文字方塊 16"/>
          <p:cNvSpPr txBox="1"/>
          <p:nvPr/>
        </p:nvSpPr>
        <p:spPr>
          <a:xfrm>
            <a:off x="443027" y="4990877"/>
            <a:ext cx="8489301" cy="461665"/>
          </a:xfrm>
          <a:prstGeom prst="rect">
            <a:avLst/>
          </a:prstGeom>
          <a:noFill/>
        </p:spPr>
        <p:txBody>
          <a:bodyPr wrap="square" rtlCol="0">
            <a:spAutoFit/>
          </a:bodyPr>
          <a:lstStyle/>
          <a:p>
            <a:r>
              <a:rPr lang="en-US" altLang="zh-TW" sz="2400" dirty="0">
                <a:solidFill>
                  <a:srgbClr val="FF0000"/>
                </a:solidFill>
              </a:rPr>
              <a:t>There many possible “moving plans”. </a:t>
            </a:r>
            <a:endParaRPr lang="zh-TW" altLang="en-US" sz="2400" dirty="0">
              <a:solidFill>
                <a:srgbClr val="FF0000"/>
              </a:solidFill>
            </a:endParaRPr>
          </a:p>
        </p:txBody>
      </p:sp>
      <p:sp>
        <p:nvSpPr>
          <p:cNvPr id="24" name="手繪多邊形: 圖案 23"/>
          <p:cNvSpPr/>
          <p:nvPr/>
        </p:nvSpPr>
        <p:spPr>
          <a:xfrm>
            <a:off x="1885004" y="1924902"/>
            <a:ext cx="392969" cy="1029257"/>
          </a:xfrm>
          <a:custGeom>
            <a:avLst/>
            <a:gdLst>
              <a:gd name="connsiteX0" fmla="*/ 392969 w 392969"/>
              <a:gd name="connsiteY0" fmla="*/ 143885 h 1029257"/>
              <a:gd name="connsiteX1" fmla="*/ 44626 w 392969"/>
              <a:gd name="connsiteY1" fmla="*/ 71314 h 1029257"/>
              <a:gd name="connsiteX2" fmla="*/ 15598 w 392969"/>
              <a:gd name="connsiteY2" fmla="*/ 1029257 h 1029257"/>
            </a:gdLst>
            <a:ahLst/>
            <a:cxnLst>
              <a:cxn ang="0">
                <a:pos x="connsiteX0" y="connsiteY0"/>
              </a:cxn>
              <a:cxn ang="0">
                <a:pos x="connsiteX1" y="connsiteY1"/>
              </a:cxn>
              <a:cxn ang="0">
                <a:pos x="connsiteX2" y="connsiteY2"/>
              </a:cxn>
            </a:cxnLst>
            <a:rect l="l" t="t" r="r" b="b"/>
            <a:pathLst>
              <a:path w="392969" h="1029257">
                <a:moveTo>
                  <a:pt x="392969" y="143885"/>
                </a:moveTo>
                <a:cubicBezTo>
                  <a:pt x="250245" y="33818"/>
                  <a:pt x="107521" y="-76248"/>
                  <a:pt x="44626" y="71314"/>
                </a:cubicBezTo>
                <a:cubicBezTo>
                  <a:pt x="-18269" y="218876"/>
                  <a:pt x="-1336" y="624066"/>
                  <a:pt x="15598" y="1029257"/>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手繪多邊形: 圖案 24"/>
          <p:cNvSpPr/>
          <p:nvPr/>
        </p:nvSpPr>
        <p:spPr>
          <a:xfrm>
            <a:off x="724944" y="2112578"/>
            <a:ext cx="798286" cy="681924"/>
          </a:xfrm>
          <a:custGeom>
            <a:avLst/>
            <a:gdLst>
              <a:gd name="connsiteX0" fmla="*/ 0 w 798286"/>
              <a:gd name="connsiteY0" fmla="*/ 290038 h 681924"/>
              <a:gd name="connsiteX1" fmla="*/ 348343 w 798286"/>
              <a:gd name="connsiteY1" fmla="*/ 14267 h 681924"/>
              <a:gd name="connsiteX2" fmla="*/ 798286 w 798286"/>
              <a:gd name="connsiteY2" fmla="*/ 681924 h 681924"/>
            </a:gdLst>
            <a:ahLst/>
            <a:cxnLst>
              <a:cxn ang="0">
                <a:pos x="connsiteX0" y="connsiteY0"/>
              </a:cxn>
              <a:cxn ang="0">
                <a:pos x="connsiteX1" y="connsiteY1"/>
              </a:cxn>
              <a:cxn ang="0">
                <a:pos x="connsiteX2" y="connsiteY2"/>
              </a:cxn>
            </a:cxnLst>
            <a:rect l="l" t="t" r="r" b="b"/>
            <a:pathLst>
              <a:path w="798286" h="681924">
                <a:moveTo>
                  <a:pt x="0" y="290038"/>
                </a:moveTo>
                <a:cubicBezTo>
                  <a:pt x="107647" y="119495"/>
                  <a:pt x="215295" y="-51047"/>
                  <a:pt x="348343" y="14267"/>
                </a:cubicBezTo>
                <a:cubicBezTo>
                  <a:pt x="481391" y="79581"/>
                  <a:pt x="639838" y="380752"/>
                  <a:pt x="798286" y="681924"/>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p:cNvPicPr>
            <a:picLocks noChangeAspect="1"/>
          </p:cNvPicPr>
          <p:nvPr/>
        </p:nvPicPr>
        <p:blipFill>
          <a:blip r:embed="rId2"/>
          <a:stretch>
            <a:fillRect/>
          </a:stretch>
        </p:blipFill>
        <p:spPr>
          <a:xfrm>
            <a:off x="4823565" y="1717785"/>
            <a:ext cx="4136073" cy="1477169"/>
          </a:xfrm>
          <a:prstGeom prst="rect">
            <a:avLst/>
          </a:prstGeom>
        </p:spPr>
      </p:pic>
      <p:pic>
        <p:nvPicPr>
          <p:cNvPr id="27" name="圖片 26"/>
          <p:cNvPicPr>
            <a:picLocks noChangeAspect="1"/>
          </p:cNvPicPr>
          <p:nvPr/>
        </p:nvPicPr>
        <p:blipFill>
          <a:blip r:embed="rId3"/>
          <a:stretch>
            <a:fillRect/>
          </a:stretch>
        </p:blipFill>
        <p:spPr>
          <a:xfrm>
            <a:off x="4823565" y="3403502"/>
            <a:ext cx="4160008" cy="1368424"/>
          </a:xfrm>
          <a:prstGeom prst="rect">
            <a:avLst/>
          </a:prstGeom>
        </p:spPr>
      </p:pic>
      <p:cxnSp>
        <p:nvCxnSpPr>
          <p:cNvPr id="28" name="直線單箭頭接點 27"/>
          <p:cNvCxnSpPr/>
          <p:nvPr/>
        </p:nvCxnSpPr>
        <p:spPr>
          <a:xfrm>
            <a:off x="4823565" y="3149724"/>
            <a:ext cx="41360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cxnSpLocks/>
          </p:cNvCxnSpPr>
          <p:nvPr/>
        </p:nvCxnSpPr>
        <p:spPr>
          <a:xfrm>
            <a:off x="4804845" y="4771926"/>
            <a:ext cx="42667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手繪多邊形: 圖案 29"/>
          <p:cNvSpPr/>
          <p:nvPr/>
        </p:nvSpPr>
        <p:spPr>
          <a:xfrm>
            <a:off x="5834744" y="1938412"/>
            <a:ext cx="814408" cy="869600"/>
          </a:xfrm>
          <a:custGeom>
            <a:avLst/>
            <a:gdLst>
              <a:gd name="connsiteX0" fmla="*/ 392969 w 392969"/>
              <a:gd name="connsiteY0" fmla="*/ 143885 h 1029257"/>
              <a:gd name="connsiteX1" fmla="*/ 44626 w 392969"/>
              <a:gd name="connsiteY1" fmla="*/ 71314 h 1029257"/>
              <a:gd name="connsiteX2" fmla="*/ 15598 w 392969"/>
              <a:gd name="connsiteY2" fmla="*/ 1029257 h 1029257"/>
            </a:gdLst>
            <a:ahLst/>
            <a:cxnLst>
              <a:cxn ang="0">
                <a:pos x="connsiteX0" y="connsiteY0"/>
              </a:cxn>
              <a:cxn ang="0">
                <a:pos x="connsiteX1" y="connsiteY1"/>
              </a:cxn>
              <a:cxn ang="0">
                <a:pos x="connsiteX2" y="connsiteY2"/>
              </a:cxn>
            </a:cxnLst>
            <a:rect l="l" t="t" r="r" b="b"/>
            <a:pathLst>
              <a:path w="392969" h="1029257">
                <a:moveTo>
                  <a:pt x="392969" y="143885"/>
                </a:moveTo>
                <a:cubicBezTo>
                  <a:pt x="250245" y="33818"/>
                  <a:pt x="107521" y="-76248"/>
                  <a:pt x="44626" y="71314"/>
                </a:cubicBezTo>
                <a:cubicBezTo>
                  <a:pt x="-18269" y="218876"/>
                  <a:pt x="-1336" y="624066"/>
                  <a:pt x="15598" y="1029257"/>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手繪多邊形: 圖案 30"/>
          <p:cNvSpPr/>
          <p:nvPr/>
        </p:nvSpPr>
        <p:spPr>
          <a:xfrm>
            <a:off x="5096122" y="2126087"/>
            <a:ext cx="1160060" cy="681924"/>
          </a:xfrm>
          <a:custGeom>
            <a:avLst/>
            <a:gdLst>
              <a:gd name="connsiteX0" fmla="*/ 0 w 798286"/>
              <a:gd name="connsiteY0" fmla="*/ 290038 h 681924"/>
              <a:gd name="connsiteX1" fmla="*/ 348343 w 798286"/>
              <a:gd name="connsiteY1" fmla="*/ 14267 h 681924"/>
              <a:gd name="connsiteX2" fmla="*/ 798286 w 798286"/>
              <a:gd name="connsiteY2" fmla="*/ 681924 h 681924"/>
            </a:gdLst>
            <a:ahLst/>
            <a:cxnLst>
              <a:cxn ang="0">
                <a:pos x="connsiteX0" y="connsiteY0"/>
              </a:cxn>
              <a:cxn ang="0">
                <a:pos x="connsiteX1" y="connsiteY1"/>
              </a:cxn>
              <a:cxn ang="0">
                <a:pos x="connsiteX2" y="connsiteY2"/>
              </a:cxn>
            </a:cxnLst>
            <a:rect l="l" t="t" r="r" b="b"/>
            <a:pathLst>
              <a:path w="798286" h="681924">
                <a:moveTo>
                  <a:pt x="0" y="290038"/>
                </a:moveTo>
                <a:cubicBezTo>
                  <a:pt x="107647" y="119495"/>
                  <a:pt x="215295" y="-51047"/>
                  <a:pt x="348343" y="14267"/>
                </a:cubicBezTo>
                <a:cubicBezTo>
                  <a:pt x="481391" y="79581"/>
                  <a:pt x="639838" y="380752"/>
                  <a:pt x="798286" y="681924"/>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3004425" y="1495728"/>
            <a:ext cx="1549820" cy="954107"/>
          </a:xfrm>
          <a:prstGeom prst="rect">
            <a:avLst/>
          </a:prstGeom>
          <a:noFill/>
        </p:spPr>
        <p:txBody>
          <a:bodyPr wrap="square" rtlCol="0">
            <a:spAutoFit/>
          </a:bodyPr>
          <a:lstStyle/>
          <a:p>
            <a:r>
              <a:rPr lang="en-US" altLang="zh-TW" sz="2800" dirty="0">
                <a:solidFill>
                  <a:srgbClr val="0000FF"/>
                </a:solidFill>
              </a:rPr>
              <a:t>Smaller distance?</a:t>
            </a:r>
            <a:endParaRPr lang="zh-TW" altLang="en-US" sz="2800" dirty="0">
              <a:solidFill>
                <a:srgbClr val="0000FF"/>
              </a:solidFill>
            </a:endParaRPr>
          </a:p>
        </p:txBody>
      </p:sp>
      <p:sp>
        <p:nvSpPr>
          <p:cNvPr id="33" name="文字方塊 32"/>
          <p:cNvSpPr txBox="1"/>
          <p:nvPr/>
        </p:nvSpPr>
        <p:spPr>
          <a:xfrm>
            <a:off x="7409818" y="1518321"/>
            <a:ext cx="1549820" cy="954107"/>
          </a:xfrm>
          <a:prstGeom prst="rect">
            <a:avLst/>
          </a:prstGeom>
          <a:noFill/>
        </p:spPr>
        <p:txBody>
          <a:bodyPr wrap="square" rtlCol="0">
            <a:spAutoFit/>
          </a:bodyPr>
          <a:lstStyle/>
          <a:p>
            <a:r>
              <a:rPr lang="en-US" altLang="zh-TW" sz="2800" dirty="0">
                <a:solidFill>
                  <a:srgbClr val="0000FF"/>
                </a:solidFill>
              </a:rPr>
              <a:t>Larger distance?</a:t>
            </a:r>
            <a:endParaRPr lang="zh-TW" altLang="en-US" sz="2800" dirty="0">
              <a:solidFill>
                <a:srgbClr val="0000FF"/>
              </a:solidFill>
            </a:endParaRPr>
          </a:p>
        </p:txBody>
      </p:sp>
    </p:spTree>
    <p:extLst>
      <p:ext uri="{BB962C8B-B14F-4D97-AF65-F5344CB8AC3E}">
        <p14:creationId xmlns:p14="http://schemas.microsoft.com/office/powerpoint/2010/main" val="40047464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4" grpId="0" animBg="1"/>
      <p:bldP spid="25" grpId="0" animBg="1"/>
      <p:bldP spid="30" grpId="0" animBg="1"/>
      <p:bldP spid="31" grpId="0" animBg="1"/>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p:cNvPicPr>
            <a:picLocks noChangeAspect="1"/>
          </p:cNvPicPr>
          <p:nvPr/>
        </p:nvPicPr>
        <p:blipFill>
          <a:blip r:embed="rId2"/>
          <a:stretch>
            <a:fillRect/>
          </a:stretch>
        </p:blipFill>
        <p:spPr>
          <a:xfrm>
            <a:off x="4779428" y="1734402"/>
            <a:ext cx="4105275" cy="1438275"/>
          </a:xfrm>
          <a:prstGeom prst="rect">
            <a:avLst/>
          </a:prstGeom>
        </p:spPr>
      </p:pic>
      <p:pic>
        <p:nvPicPr>
          <p:cNvPr id="23" name="圖片 22"/>
          <p:cNvPicPr>
            <a:picLocks noChangeAspect="1"/>
          </p:cNvPicPr>
          <p:nvPr/>
        </p:nvPicPr>
        <p:blipFill>
          <a:blip r:embed="rId3"/>
          <a:stretch>
            <a:fillRect/>
          </a:stretch>
        </p:blipFill>
        <p:spPr>
          <a:xfrm>
            <a:off x="4779428" y="3353154"/>
            <a:ext cx="4152900" cy="1447800"/>
          </a:xfrm>
          <a:prstGeom prst="rect">
            <a:avLst/>
          </a:prstGeom>
        </p:spPr>
      </p:pic>
      <p:sp>
        <p:nvSpPr>
          <p:cNvPr id="2" name="標題 1"/>
          <p:cNvSpPr>
            <a:spLocks noGrp="1"/>
          </p:cNvSpPr>
          <p:nvPr>
            <p:ph type="title"/>
          </p:nvPr>
        </p:nvSpPr>
        <p:spPr/>
        <p:txBody>
          <a:bodyPr/>
          <a:lstStyle/>
          <a:p>
            <a:r>
              <a:rPr lang="en-US" altLang="zh-TW" dirty="0"/>
              <a:t>Earth Mover’s Distance</a:t>
            </a:r>
            <a:endParaRPr lang="zh-TW" altLang="en-US" dirty="0"/>
          </a:p>
        </p:txBody>
      </p:sp>
      <p:pic>
        <p:nvPicPr>
          <p:cNvPr id="5" name="圖片 4"/>
          <p:cNvPicPr>
            <a:picLocks noChangeAspect="1"/>
          </p:cNvPicPr>
          <p:nvPr/>
        </p:nvPicPr>
        <p:blipFill>
          <a:blip r:embed="rId4"/>
          <a:stretch>
            <a:fillRect/>
          </a:stretch>
        </p:blipFill>
        <p:spPr>
          <a:xfrm>
            <a:off x="452387" y="1704276"/>
            <a:ext cx="4136073" cy="1477169"/>
          </a:xfrm>
          <a:prstGeom prst="rect">
            <a:avLst/>
          </a:prstGeom>
        </p:spPr>
      </p:pic>
      <p:sp>
        <p:nvSpPr>
          <p:cNvPr id="7" name="矩形 6"/>
          <p:cNvSpPr/>
          <p:nvPr/>
        </p:nvSpPr>
        <p:spPr>
          <a:xfrm>
            <a:off x="147863" y="6410504"/>
            <a:ext cx="8440057" cy="369332"/>
          </a:xfrm>
          <a:prstGeom prst="rect">
            <a:avLst/>
          </a:prstGeom>
        </p:spPr>
        <p:txBody>
          <a:bodyPr wrap="square">
            <a:spAutoFit/>
          </a:bodyPr>
          <a:lstStyle/>
          <a:p>
            <a:pPr lvl="1" algn="ctr"/>
            <a:r>
              <a:rPr lang="en-US" altLang="zh-TW" dirty="0"/>
              <a:t>Source of image: </a:t>
            </a:r>
            <a:r>
              <a:rPr lang="zh-TW" altLang="en-US" dirty="0"/>
              <a:t>https://vincentherrmann.github.io/blog/wasserstein/</a:t>
            </a:r>
          </a:p>
        </p:txBody>
      </p:sp>
      <p:pic>
        <p:nvPicPr>
          <p:cNvPr id="8" name="圖片 7"/>
          <p:cNvPicPr>
            <a:picLocks noChangeAspect="1"/>
          </p:cNvPicPr>
          <p:nvPr/>
        </p:nvPicPr>
        <p:blipFill>
          <a:blip r:embed="rId5"/>
          <a:stretch>
            <a:fillRect/>
          </a:stretch>
        </p:blipFill>
        <p:spPr>
          <a:xfrm>
            <a:off x="452387" y="3389993"/>
            <a:ext cx="4160008" cy="1368424"/>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129671" y="2251605"/>
                <a:ext cx="31335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𝑃</m:t>
                      </m:r>
                    </m:oMath>
                  </m:oMathPara>
                </a14:m>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29671" y="2251605"/>
                <a:ext cx="313356" cy="430887"/>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08705" y="3894123"/>
                <a:ext cx="3343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𝑄</m:t>
                      </m:r>
                    </m:oMath>
                  </m:oMathPara>
                </a14:m>
                <a:endParaRPr lang="zh-TW" altLang="en-US" sz="28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08705" y="3894123"/>
                <a:ext cx="334322" cy="430887"/>
              </a:xfrm>
              <a:prstGeom prst="rect">
                <a:avLst/>
              </a:prstGeom>
              <a:blipFill>
                <a:blip r:embed="rId7"/>
                <a:stretch>
                  <a:fillRect/>
                </a:stretch>
              </a:blipFill>
            </p:spPr>
            <p:txBody>
              <a:bodyPr/>
              <a:lstStyle/>
              <a:p>
                <a:r>
                  <a:rPr lang="zh-TW" altLang="en-US">
                    <a:noFill/>
                  </a:rPr>
                  <a:t> </a:t>
                </a:r>
              </a:p>
            </p:txBody>
          </p:sp>
        </mc:Fallback>
      </mc:AlternateContent>
      <p:cxnSp>
        <p:nvCxnSpPr>
          <p:cNvPr id="11" name="直線單箭頭接點 10"/>
          <p:cNvCxnSpPr/>
          <p:nvPr/>
        </p:nvCxnSpPr>
        <p:spPr>
          <a:xfrm>
            <a:off x="452387" y="3136215"/>
            <a:ext cx="41360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cxnSpLocks/>
          </p:cNvCxnSpPr>
          <p:nvPr/>
        </p:nvCxnSpPr>
        <p:spPr>
          <a:xfrm>
            <a:off x="345693" y="4758417"/>
            <a:ext cx="42667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52387" y="5460240"/>
            <a:ext cx="8489301" cy="830997"/>
          </a:xfrm>
          <a:prstGeom prst="rect">
            <a:avLst/>
          </a:prstGeom>
          <a:noFill/>
        </p:spPr>
        <p:txBody>
          <a:bodyPr wrap="square" rtlCol="0">
            <a:spAutoFit/>
          </a:bodyPr>
          <a:lstStyle/>
          <a:p>
            <a:r>
              <a:rPr lang="en-US" altLang="zh-TW" sz="2400" dirty="0">
                <a:solidFill>
                  <a:srgbClr val="FF0000"/>
                </a:solidFill>
              </a:rPr>
              <a:t>Using the “moving plan” with the smallest average distance to define the earth mover’s distance.</a:t>
            </a:r>
            <a:endParaRPr lang="zh-TW" altLang="en-US" sz="2400" dirty="0">
              <a:solidFill>
                <a:srgbClr val="FF0000"/>
              </a:solidFill>
            </a:endParaRPr>
          </a:p>
        </p:txBody>
      </p:sp>
      <p:sp>
        <p:nvSpPr>
          <p:cNvPr id="17" name="文字方塊 16"/>
          <p:cNvSpPr txBox="1"/>
          <p:nvPr/>
        </p:nvSpPr>
        <p:spPr>
          <a:xfrm>
            <a:off x="443027" y="4990877"/>
            <a:ext cx="8489301" cy="461665"/>
          </a:xfrm>
          <a:prstGeom prst="rect">
            <a:avLst/>
          </a:prstGeom>
          <a:noFill/>
        </p:spPr>
        <p:txBody>
          <a:bodyPr wrap="square" rtlCol="0">
            <a:spAutoFit/>
          </a:bodyPr>
          <a:lstStyle/>
          <a:p>
            <a:r>
              <a:rPr lang="en-US" altLang="zh-TW" sz="2400" dirty="0">
                <a:solidFill>
                  <a:srgbClr val="FF0000"/>
                </a:solidFill>
              </a:rPr>
              <a:t>There many possible “moving plans”. </a:t>
            </a:r>
            <a:endParaRPr lang="zh-TW" altLang="en-US" sz="2400" dirty="0">
              <a:solidFill>
                <a:srgbClr val="FF0000"/>
              </a:solidFill>
            </a:endParaRPr>
          </a:p>
        </p:txBody>
      </p:sp>
      <p:sp>
        <p:nvSpPr>
          <p:cNvPr id="24" name="手繪多邊形: 圖案 23"/>
          <p:cNvSpPr/>
          <p:nvPr/>
        </p:nvSpPr>
        <p:spPr>
          <a:xfrm>
            <a:off x="1885004" y="1924902"/>
            <a:ext cx="392969" cy="1029257"/>
          </a:xfrm>
          <a:custGeom>
            <a:avLst/>
            <a:gdLst>
              <a:gd name="connsiteX0" fmla="*/ 392969 w 392969"/>
              <a:gd name="connsiteY0" fmla="*/ 143885 h 1029257"/>
              <a:gd name="connsiteX1" fmla="*/ 44626 w 392969"/>
              <a:gd name="connsiteY1" fmla="*/ 71314 h 1029257"/>
              <a:gd name="connsiteX2" fmla="*/ 15598 w 392969"/>
              <a:gd name="connsiteY2" fmla="*/ 1029257 h 1029257"/>
            </a:gdLst>
            <a:ahLst/>
            <a:cxnLst>
              <a:cxn ang="0">
                <a:pos x="connsiteX0" y="connsiteY0"/>
              </a:cxn>
              <a:cxn ang="0">
                <a:pos x="connsiteX1" y="connsiteY1"/>
              </a:cxn>
              <a:cxn ang="0">
                <a:pos x="connsiteX2" y="connsiteY2"/>
              </a:cxn>
            </a:cxnLst>
            <a:rect l="l" t="t" r="r" b="b"/>
            <a:pathLst>
              <a:path w="392969" h="1029257">
                <a:moveTo>
                  <a:pt x="392969" y="143885"/>
                </a:moveTo>
                <a:cubicBezTo>
                  <a:pt x="250245" y="33818"/>
                  <a:pt x="107521" y="-76248"/>
                  <a:pt x="44626" y="71314"/>
                </a:cubicBezTo>
                <a:cubicBezTo>
                  <a:pt x="-18269" y="218876"/>
                  <a:pt x="-1336" y="624066"/>
                  <a:pt x="15598" y="1029257"/>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手繪多邊形: 圖案 24"/>
          <p:cNvSpPr/>
          <p:nvPr/>
        </p:nvSpPr>
        <p:spPr>
          <a:xfrm>
            <a:off x="724944" y="2112578"/>
            <a:ext cx="798286" cy="681924"/>
          </a:xfrm>
          <a:custGeom>
            <a:avLst/>
            <a:gdLst>
              <a:gd name="connsiteX0" fmla="*/ 0 w 798286"/>
              <a:gd name="connsiteY0" fmla="*/ 290038 h 681924"/>
              <a:gd name="connsiteX1" fmla="*/ 348343 w 798286"/>
              <a:gd name="connsiteY1" fmla="*/ 14267 h 681924"/>
              <a:gd name="connsiteX2" fmla="*/ 798286 w 798286"/>
              <a:gd name="connsiteY2" fmla="*/ 681924 h 681924"/>
            </a:gdLst>
            <a:ahLst/>
            <a:cxnLst>
              <a:cxn ang="0">
                <a:pos x="connsiteX0" y="connsiteY0"/>
              </a:cxn>
              <a:cxn ang="0">
                <a:pos x="connsiteX1" y="connsiteY1"/>
              </a:cxn>
              <a:cxn ang="0">
                <a:pos x="connsiteX2" y="connsiteY2"/>
              </a:cxn>
            </a:cxnLst>
            <a:rect l="l" t="t" r="r" b="b"/>
            <a:pathLst>
              <a:path w="798286" h="681924">
                <a:moveTo>
                  <a:pt x="0" y="290038"/>
                </a:moveTo>
                <a:cubicBezTo>
                  <a:pt x="107647" y="119495"/>
                  <a:pt x="215295" y="-51047"/>
                  <a:pt x="348343" y="14267"/>
                </a:cubicBezTo>
                <a:cubicBezTo>
                  <a:pt x="481391" y="79581"/>
                  <a:pt x="639838" y="380752"/>
                  <a:pt x="798286" y="681924"/>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直線單箭頭接點 27"/>
          <p:cNvCxnSpPr/>
          <p:nvPr/>
        </p:nvCxnSpPr>
        <p:spPr>
          <a:xfrm>
            <a:off x="4823565" y="3149724"/>
            <a:ext cx="41360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cxnSpLocks/>
          </p:cNvCxnSpPr>
          <p:nvPr/>
        </p:nvCxnSpPr>
        <p:spPr>
          <a:xfrm>
            <a:off x="4804845" y="4771926"/>
            <a:ext cx="42667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6372158" y="839923"/>
            <a:ext cx="2587480" cy="830997"/>
          </a:xfrm>
          <a:prstGeom prst="rect">
            <a:avLst/>
          </a:prstGeom>
          <a:noFill/>
        </p:spPr>
        <p:txBody>
          <a:bodyPr wrap="square" rtlCol="0">
            <a:spAutoFit/>
          </a:bodyPr>
          <a:lstStyle/>
          <a:p>
            <a:r>
              <a:rPr lang="en-US" altLang="zh-TW" sz="2400" dirty="0">
                <a:solidFill>
                  <a:srgbClr val="0000FF"/>
                </a:solidFill>
              </a:rPr>
              <a:t>Best “moving plans” of this example</a:t>
            </a:r>
            <a:endParaRPr lang="zh-TW" altLang="en-US" sz="2400" dirty="0">
              <a:solidFill>
                <a:srgbClr val="0000FF"/>
              </a:solidFill>
            </a:endParaRPr>
          </a:p>
        </p:txBody>
      </p:sp>
    </p:spTree>
    <p:extLst>
      <p:ext uri="{BB962C8B-B14F-4D97-AF65-F5344CB8AC3E}">
        <p14:creationId xmlns:p14="http://schemas.microsoft.com/office/powerpoint/2010/main" val="17762725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76200" y="59218"/>
            <a:ext cx="4619625" cy="4610100"/>
          </a:xfrm>
          <a:prstGeom prst="rect">
            <a:avLst/>
          </a:prstGeom>
        </p:spPr>
      </p:pic>
      <p:pic>
        <p:nvPicPr>
          <p:cNvPr id="4" name="圖片 3"/>
          <p:cNvPicPr>
            <a:picLocks noChangeAspect="1"/>
          </p:cNvPicPr>
          <p:nvPr/>
        </p:nvPicPr>
        <p:blipFill>
          <a:blip r:embed="rId3"/>
          <a:stretch>
            <a:fillRect/>
          </a:stretch>
        </p:blipFill>
        <p:spPr>
          <a:xfrm>
            <a:off x="324218" y="5346252"/>
            <a:ext cx="4105275" cy="1438275"/>
          </a:xfrm>
          <a:prstGeom prst="rect">
            <a:avLst/>
          </a:prstGeom>
        </p:spPr>
      </p:pic>
      <p:pic>
        <p:nvPicPr>
          <p:cNvPr id="5" name="圖片 4"/>
          <p:cNvPicPr>
            <a:picLocks noChangeAspect="1"/>
          </p:cNvPicPr>
          <p:nvPr/>
        </p:nvPicPr>
        <p:blipFill>
          <a:blip r:embed="rId4"/>
          <a:stretch>
            <a:fillRect/>
          </a:stretch>
        </p:blipFill>
        <p:spPr>
          <a:xfrm>
            <a:off x="4695825" y="5370491"/>
            <a:ext cx="4152900" cy="1447800"/>
          </a:xfrm>
          <a:prstGeom prst="rect">
            <a:avLst/>
          </a:prstGeom>
        </p:spPr>
      </p:pic>
      <p:sp>
        <p:nvSpPr>
          <p:cNvPr id="3" name="文字方塊 2"/>
          <p:cNvSpPr txBox="1"/>
          <p:nvPr/>
        </p:nvSpPr>
        <p:spPr>
          <a:xfrm>
            <a:off x="4811936" y="185845"/>
            <a:ext cx="3657600" cy="461665"/>
          </a:xfrm>
          <a:prstGeom prst="rect">
            <a:avLst/>
          </a:prstGeom>
          <a:noFill/>
        </p:spPr>
        <p:txBody>
          <a:bodyPr wrap="square" rtlCol="0">
            <a:spAutoFit/>
          </a:bodyPr>
          <a:lstStyle/>
          <a:p>
            <a:r>
              <a:rPr lang="en-US" altLang="zh-TW" sz="2400" dirty="0"/>
              <a:t>A “moving plan” is a matrix</a:t>
            </a:r>
            <a:endParaRPr lang="zh-TW" altLang="en-US" sz="2400" dirty="0"/>
          </a:p>
        </p:txBody>
      </p:sp>
      <p:sp>
        <p:nvSpPr>
          <p:cNvPr id="13" name="文字方塊 12"/>
          <p:cNvSpPr txBox="1"/>
          <p:nvPr/>
        </p:nvSpPr>
        <p:spPr>
          <a:xfrm>
            <a:off x="4811936" y="625349"/>
            <a:ext cx="4036789" cy="1200329"/>
          </a:xfrm>
          <a:prstGeom prst="rect">
            <a:avLst/>
          </a:prstGeom>
          <a:noFill/>
        </p:spPr>
        <p:txBody>
          <a:bodyPr wrap="square" rtlCol="0">
            <a:spAutoFit/>
          </a:bodyPr>
          <a:lstStyle/>
          <a:p>
            <a:r>
              <a:rPr lang="en-US" altLang="zh-TW" sz="2400" dirty="0"/>
              <a:t>The value of the element is the amount of earth from one position to another.</a:t>
            </a:r>
            <a:endParaRPr lang="zh-TW" altLang="en-US" sz="2400" dirty="0"/>
          </a:p>
        </p:txBody>
      </p:sp>
      <p:sp>
        <p:nvSpPr>
          <p:cNvPr id="6" name="矩形 5"/>
          <p:cNvSpPr/>
          <p:nvPr/>
        </p:nvSpPr>
        <p:spPr>
          <a:xfrm>
            <a:off x="2269896" y="1301048"/>
            <a:ext cx="348344" cy="327649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rot="16200000">
            <a:off x="2766333" y="1475220"/>
            <a:ext cx="348344" cy="327649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9" name="文字方塊 18"/>
              <p:cNvSpPr txBox="1"/>
              <p:nvPr/>
            </p:nvSpPr>
            <p:spPr>
              <a:xfrm>
                <a:off x="1764847" y="4539494"/>
                <a:ext cx="2197552" cy="461665"/>
              </a:xfrm>
              <a:prstGeom prst="rect">
                <a:avLst/>
              </a:prstGeom>
              <a:noFill/>
            </p:spPr>
            <p:txBody>
              <a:bodyPr wrap="square" rtlCol="0">
                <a:spAutoFit/>
              </a:bodyPr>
              <a:lstStyle/>
              <a:p>
                <a:r>
                  <a:rPr lang="en-US" altLang="zh-TW" sz="2400" dirty="0"/>
                  <a:t> moving plan </a:t>
                </a:r>
                <a14:m>
                  <m:oMath xmlns:m="http://schemas.openxmlformats.org/officeDocument/2006/math">
                    <m:r>
                      <a:rPr lang="zh-TW" altLang="en-US" sz="2400" i="1">
                        <a:latin typeface="Cambria Math" panose="02040503050406030204" pitchFamily="18" charset="0"/>
                      </a:rPr>
                      <m:t>𝛾</m:t>
                    </m:r>
                  </m:oMath>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764847" y="4539494"/>
                <a:ext cx="2197552" cy="461665"/>
              </a:xfrm>
              <a:prstGeom prst="rect">
                <a:avLst/>
              </a:prstGeom>
              <a:blipFill>
                <a:blip r:embed="rId5"/>
                <a:stretch>
                  <a:fillRect l="-1389" t="-10667" b="-3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1666899" y="4931189"/>
                <a:ext cx="2295500" cy="369332"/>
              </a:xfrm>
              <a:prstGeom prst="rect">
                <a:avLst/>
              </a:prstGeom>
              <a:noFill/>
            </p:spPr>
            <p:txBody>
              <a:bodyPr wrap="none" lIns="0" tIns="0" rIns="0" bIns="0" rtlCol="0">
                <a:spAutoFit/>
              </a:bodyPr>
              <a:lstStyle/>
              <a:p>
                <a:r>
                  <a:rPr lang="en-US" altLang="zh-TW" sz="2400" dirty="0">
                    <a:ea typeface="Cambria Math" panose="02040503050406030204" pitchFamily="18" charset="0"/>
                  </a:rPr>
                  <a:t>All possible plan </a:t>
                </a:r>
                <a14:m>
                  <m:oMath xmlns:m="http://schemas.openxmlformats.org/officeDocument/2006/math">
                    <m:r>
                      <m:rPr>
                        <m:sty m:val="p"/>
                      </m:rPr>
                      <a:rPr lang="el-GR" altLang="zh-TW" sz="2400" i="1">
                        <a:latin typeface="Cambria Math" panose="02040503050406030204" pitchFamily="18" charset="0"/>
                        <a:ea typeface="Cambria Math" panose="02040503050406030204" pitchFamily="18" charset="0"/>
                      </a:rPr>
                      <m:t>Π</m:t>
                    </m:r>
                  </m:oMath>
                </a14:m>
                <a:endParaRPr lang="zh-TW" altLang="en-US" sz="24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1666899" y="4931189"/>
                <a:ext cx="2295500" cy="369332"/>
              </a:xfrm>
              <a:prstGeom prst="rect">
                <a:avLst/>
              </a:prstGeom>
              <a:blipFill>
                <a:blip r:embed="rId6"/>
                <a:stretch>
                  <a:fillRect l="-7958" t="-26230" r="-3714" b="-475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4637822" y="2293973"/>
                <a:ext cx="4377289" cy="9798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𝐵</m:t>
                      </m:r>
                      <m:d>
                        <m:dPr>
                          <m:ctrlPr>
                            <a:rPr lang="en-US" altLang="zh-TW" sz="2400" b="0" i="1" smtClean="0">
                              <a:latin typeface="Cambria Math" panose="02040503050406030204" pitchFamily="18" charset="0"/>
                            </a:rPr>
                          </m:ctrlPr>
                        </m:dPr>
                        <m:e>
                          <m:r>
                            <a:rPr lang="zh-TW" altLang="en-US" sz="2400" i="1">
                              <a:latin typeface="Cambria Math" panose="02040503050406030204" pitchFamily="18" charset="0"/>
                            </a:rPr>
                            <m:t>𝛾</m:t>
                          </m:r>
                        </m:e>
                      </m:d>
                      <m:r>
                        <a:rPr lang="en-US" altLang="zh-TW" sz="2400" b="0" i="1" smtClean="0">
                          <a:latin typeface="Cambria Math" panose="02040503050406030204" pitchFamily="18" charset="0"/>
                        </a:rPr>
                        <m:t>=</m:t>
                      </m:r>
                      <m:nary>
                        <m:naryPr>
                          <m:chr m:val="∑"/>
                          <m:supHide m:val="on"/>
                          <m:ctrlPr>
                            <a:rPr lang="en-US" altLang="zh-TW" sz="2400" i="1" smtClean="0">
                              <a:latin typeface="Cambria Math" panose="02040503050406030204" pitchFamily="18" charset="0"/>
                            </a:rPr>
                          </m:ctrlPr>
                        </m:naryPr>
                        <m: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𝑝</m:t>
                              </m:r>
                            </m:sub>
                          </m:sSub>
                          <m:r>
                            <m:rPr>
                              <m:brk m:alnAt="7"/>
                            </m:rP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𝑞</m:t>
                              </m:r>
                            </m:sub>
                          </m:sSub>
                        </m:sub>
                        <m:sup/>
                        <m:e>
                          <m:r>
                            <a:rPr lang="zh-TW" altLang="en-US" sz="2400" i="1">
                              <a:latin typeface="Cambria Math" panose="02040503050406030204" pitchFamily="18" charset="0"/>
                            </a:rPr>
                            <m:t>𝛾</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𝑝</m:t>
                                  </m:r>
                                </m:sub>
                              </m:sSub>
                              <m:r>
                                <m:rPr>
                                  <m:brk m:alnAt="7"/>
                                </m:rP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𝑞</m:t>
                                  </m:r>
                                </m:sub>
                              </m:sSub>
                            </m:e>
                          </m:d>
                          <m:d>
                            <m:dPr>
                              <m:begChr m:val="‖"/>
                              <m:endChr m:val="‖"/>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𝑝</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𝑞</m:t>
                                  </m:r>
                                </m:sub>
                              </m:sSub>
                            </m:e>
                          </m:d>
                        </m:e>
                      </m:nary>
                    </m:oMath>
                  </m:oMathPara>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4637822" y="2293973"/>
                <a:ext cx="4377289" cy="979820"/>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4697012" y="1879311"/>
                <a:ext cx="4036789" cy="461665"/>
              </a:xfrm>
              <a:prstGeom prst="rect">
                <a:avLst/>
              </a:prstGeom>
              <a:noFill/>
            </p:spPr>
            <p:txBody>
              <a:bodyPr wrap="square" rtlCol="0">
                <a:spAutoFit/>
              </a:bodyPr>
              <a:lstStyle/>
              <a:p>
                <a:r>
                  <a:rPr lang="en-US" altLang="zh-TW" sz="2400" dirty="0"/>
                  <a:t>Average distance of a plan </a:t>
                </a:r>
                <a14:m>
                  <m:oMath xmlns:m="http://schemas.openxmlformats.org/officeDocument/2006/math">
                    <m:r>
                      <a:rPr lang="zh-TW" altLang="en-US" sz="2400" i="1">
                        <a:latin typeface="Cambria Math" panose="02040503050406030204" pitchFamily="18" charset="0"/>
                      </a:rPr>
                      <m:t>𝛾</m:t>
                    </m:r>
                  </m:oMath>
                </a14:m>
                <a:r>
                  <a:rPr lang="en-US" altLang="zh-TW" sz="2400" dirty="0"/>
                  <a:t>:</a:t>
                </a:r>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4697012" y="1879311"/>
                <a:ext cx="4036789" cy="461665"/>
              </a:xfrm>
              <a:prstGeom prst="rect">
                <a:avLst/>
              </a:prstGeom>
              <a:blipFill>
                <a:blip r:embed="rId8"/>
                <a:stretch>
                  <a:fillRect l="-2417" t="-10526" b="-28947"/>
                </a:stretch>
              </a:blipFill>
            </p:spPr>
            <p:txBody>
              <a:bodyPr/>
              <a:lstStyle/>
              <a:p>
                <a:r>
                  <a:rPr lang="zh-TW" altLang="en-US">
                    <a:noFill/>
                  </a:rPr>
                  <a:t> </a:t>
                </a:r>
              </a:p>
            </p:txBody>
          </p:sp>
        </mc:Fallback>
      </mc:AlternateContent>
      <p:sp>
        <p:nvSpPr>
          <p:cNvPr id="23" name="文字方塊 22"/>
          <p:cNvSpPr txBox="1"/>
          <p:nvPr/>
        </p:nvSpPr>
        <p:spPr>
          <a:xfrm>
            <a:off x="4757797" y="3370253"/>
            <a:ext cx="4036789" cy="461665"/>
          </a:xfrm>
          <a:prstGeom prst="rect">
            <a:avLst/>
          </a:prstGeom>
          <a:noFill/>
        </p:spPr>
        <p:txBody>
          <a:bodyPr wrap="square" rtlCol="0">
            <a:spAutoFit/>
          </a:bodyPr>
          <a:lstStyle/>
          <a:p>
            <a:r>
              <a:rPr lang="en-US" altLang="zh-TW" sz="2400" dirty="0"/>
              <a:t>Earth Mover’s Distance: </a:t>
            </a:r>
            <a:endParaRPr lang="zh-TW" altLang="en-US" sz="2400" dirty="0"/>
          </a:p>
        </p:txBody>
      </p:sp>
      <mc:AlternateContent xmlns:mc="http://schemas.openxmlformats.org/markup-compatibility/2006" xmlns:a14="http://schemas.microsoft.com/office/drawing/2010/main">
        <mc:Choice Requires="a14">
          <p:sp>
            <p:nvSpPr>
              <p:cNvPr id="24" name="文字方塊 23"/>
              <p:cNvSpPr txBox="1"/>
              <p:nvPr/>
            </p:nvSpPr>
            <p:spPr>
              <a:xfrm>
                <a:off x="4866993" y="3949022"/>
                <a:ext cx="3810563" cy="5223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𝑊</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𝑃</m:t>
                          </m:r>
                          <m:r>
                            <a:rPr lang="en-US" altLang="zh-TW" sz="2400" b="0" i="1" smtClean="0">
                              <a:latin typeface="Cambria Math" panose="02040503050406030204" pitchFamily="18" charset="0"/>
                            </a:rPr>
                            <m:t>,</m:t>
                          </m:r>
                          <m:r>
                            <a:rPr lang="en-US" altLang="zh-TW" sz="2400" i="1" smtClean="0">
                              <a:latin typeface="Cambria Math" panose="02040503050406030204" pitchFamily="18" charset="0"/>
                            </a:rPr>
                            <m:t>𝑄</m:t>
                          </m:r>
                        </m:e>
                      </m:d>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min</m:t>
                              </m:r>
                            </m:e>
                            <m:lim>
                              <m:r>
                                <a:rPr lang="zh-TW" altLang="en-US" sz="2400" b="0" i="1" smtClean="0">
                                  <a:latin typeface="Cambria Math" panose="02040503050406030204" pitchFamily="18" charset="0"/>
                                </a:rPr>
                                <m:t>𝛾</m:t>
                              </m:r>
                              <m:r>
                                <a:rPr lang="zh-TW" altLang="en-US" sz="2400" b="0" i="1" smtClean="0">
                                  <a:latin typeface="Cambria Math" panose="02040503050406030204" pitchFamily="18" charset="0"/>
                                </a:rPr>
                                <m:t>∈</m:t>
                              </m:r>
                              <m:r>
                                <m:rPr>
                                  <m:sty m:val="p"/>
                                </m:rPr>
                                <a:rPr lang="el-GR" altLang="zh-TW" sz="2400" b="0" i="1" smtClean="0">
                                  <a:latin typeface="Cambria Math" panose="02040503050406030204" pitchFamily="18" charset="0"/>
                                  <a:ea typeface="Cambria Math" panose="02040503050406030204" pitchFamily="18" charset="0"/>
                                </a:rPr>
                                <m:t>Π</m:t>
                              </m:r>
                            </m:lim>
                          </m:limLow>
                        </m:fName>
                        <m:e>
                          <m:r>
                            <a:rPr lang="en-US" altLang="zh-TW" sz="2400" i="1">
                              <a:latin typeface="Cambria Math" panose="02040503050406030204" pitchFamily="18" charset="0"/>
                            </a:rPr>
                            <m:t>𝐵</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𝛾</m:t>
                              </m:r>
                            </m:e>
                          </m:d>
                        </m:e>
                      </m:func>
                    </m:oMath>
                  </m:oMathPara>
                </a14:m>
                <a:endParaRPr lang="zh-TW" altLang="en-US" sz="24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4866993" y="3949022"/>
                <a:ext cx="3810563" cy="522322"/>
              </a:xfrm>
              <a:prstGeom prst="rect">
                <a:avLst/>
              </a:prstGeom>
              <a:blipFill>
                <a:blip r:embed="rId9"/>
                <a:stretch>
                  <a:fillRect b="-15294"/>
                </a:stretch>
              </a:blipFill>
            </p:spPr>
            <p:txBody>
              <a:bodyPr/>
              <a:lstStyle/>
              <a:p>
                <a:r>
                  <a:rPr lang="zh-TW" altLang="en-US">
                    <a:noFill/>
                  </a:rPr>
                  <a:t> </a:t>
                </a:r>
              </a:p>
            </p:txBody>
          </p:sp>
        </mc:Fallback>
      </mc:AlternateContent>
      <p:sp>
        <p:nvSpPr>
          <p:cNvPr id="7" name="文字方塊 6"/>
          <p:cNvSpPr txBox="1"/>
          <p:nvPr/>
        </p:nvSpPr>
        <p:spPr>
          <a:xfrm>
            <a:off x="6609736" y="4533091"/>
            <a:ext cx="2184850" cy="461665"/>
          </a:xfrm>
          <a:prstGeom prst="rect">
            <a:avLst/>
          </a:prstGeom>
          <a:noFill/>
        </p:spPr>
        <p:txBody>
          <a:bodyPr wrap="square" rtlCol="0">
            <a:spAutoFit/>
          </a:bodyPr>
          <a:lstStyle/>
          <a:p>
            <a:pPr algn="ctr"/>
            <a:r>
              <a:rPr lang="en-US" altLang="zh-TW" sz="2400" dirty="0">
                <a:solidFill>
                  <a:srgbClr val="0000FF"/>
                </a:solidFill>
              </a:rPr>
              <a:t>The best plan</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16" name="文字方塊 15"/>
              <p:cNvSpPr txBox="1"/>
              <p:nvPr/>
            </p:nvSpPr>
            <p:spPr>
              <a:xfrm>
                <a:off x="199307" y="1863086"/>
                <a:ext cx="31335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𝑃</m:t>
                      </m:r>
                    </m:oMath>
                  </m:oMathPara>
                </a14:m>
                <a:endParaRPr lang="zh-TW" altLang="en-US" sz="2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99307" y="1863086"/>
                <a:ext cx="313356" cy="430887"/>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1430525" y="216623"/>
                <a:ext cx="3343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𝑄</m:t>
                      </m:r>
                    </m:oMath>
                  </m:oMathPara>
                </a14:m>
                <a:endParaRPr lang="zh-TW" altLang="en-US" sz="2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430525" y="216623"/>
                <a:ext cx="334322" cy="430887"/>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309384" y="3551156"/>
                <a:ext cx="386003"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𝑝</m:t>
                          </m:r>
                        </m:sub>
                      </m:sSub>
                    </m:oMath>
                  </m:oMathPara>
                </a14:m>
                <a:endParaRPr lang="zh-TW" altLang="en-US" sz="24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309384" y="3551156"/>
                <a:ext cx="386003" cy="397866"/>
              </a:xfrm>
              <a:prstGeom prst="rect">
                <a:avLst/>
              </a:prstGeom>
              <a:blipFill>
                <a:blip r:embed="rId12"/>
                <a:stretch>
                  <a:fillRect l="-11111" r="-9524"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3349043" y="189169"/>
                <a:ext cx="383631"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𝑞</m:t>
                          </m:r>
                        </m:sub>
                      </m:sSub>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3349043" y="189169"/>
                <a:ext cx="383631" cy="397866"/>
              </a:xfrm>
              <a:prstGeom prst="rect">
                <a:avLst/>
              </a:prstGeom>
              <a:blipFill>
                <a:blip r:embed="rId13"/>
                <a:stretch>
                  <a:fillRect l="-9524" r="-7937" b="-2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707665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6" grpId="0" animBg="1"/>
      <p:bldP spid="17" grpId="0" animBg="1"/>
      <p:bldP spid="19" grpId="0"/>
      <p:bldP spid="20" grpId="0"/>
      <p:bldP spid="21" grpId="0"/>
      <p:bldP spid="22" grpId="0"/>
      <p:bldP spid="23" grpId="0"/>
      <p:bldP spid="24" grpId="0"/>
      <p:bldP spid="7"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p:cNvCxnSpPr/>
          <p:nvPr/>
        </p:nvCxnSpPr>
        <p:spPr>
          <a:xfrm flipH="1">
            <a:off x="2293993" y="3084261"/>
            <a:ext cx="0" cy="10033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flipH="1">
            <a:off x="1014264" y="3084700"/>
            <a:ext cx="0" cy="10033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文字方塊 5"/>
              <p:cNvSpPr txBox="1"/>
              <p:nvPr/>
            </p:nvSpPr>
            <p:spPr>
              <a:xfrm>
                <a:off x="2322479" y="3435899"/>
                <a:ext cx="7705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𝑑𝑎𝑡𝑎</m:t>
                          </m:r>
                        </m:sub>
                      </m:sSub>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322479" y="3435899"/>
                <a:ext cx="770596" cy="369332"/>
              </a:xfrm>
              <a:prstGeom prst="rect">
                <a:avLst/>
              </a:prstGeom>
              <a:blipFill>
                <a:blip r:embed="rId2"/>
                <a:stretch>
                  <a:fillRect l="-9524" r="-3968"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431823" y="3389845"/>
                <a:ext cx="494687" cy="403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𝐺</m:t>
                              </m:r>
                            </m:e>
                            <m:sub>
                              <m:r>
                                <a:rPr lang="en-US" altLang="zh-TW" sz="2400" b="0" i="1" smtClean="0">
                                  <a:latin typeface="Cambria Math" panose="02040503050406030204" pitchFamily="18" charset="0"/>
                                </a:rPr>
                                <m:t>0</m:t>
                              </m:r>
                            </m:sub>
                          </m:sSub>
                        </m:sub>
                      </m:sSub>
                    </m:oMath>
                  </m:oMathPara>
                </a14:m>
                <a:endParaRPr lang="zh-TW" altLang="en-US" sz="24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431823" y="3389845"/>
                <a:ext cx="494687" cy="403124"/>
              </a:xfrm>
              <a:prstGeom prst="rect">
                <a:avLst/>
              </a:prstGeom>
              <a:blipFill>
                <a:blip r:embed="rId3"/>
                <a:stretch>
                  <a:fillRect l="-14815" b="-12121"/>
                </a:stretch>
              </a:blipFill>
            </p:spPr>
            <p:txBody>
              <a:bodyPr/>
              <a:lstStyle/>
              <a:p>
                <a:r>
                  <a:rPr lang="zh-TW" altLang="en-US">
                    <a:noFill/>
                  </a:rPr>
                  <a:t> </a:t>
                </a:r>
              </a:p>
            </p:txBody>
          </p:sp>
        </mc:Fallback>
      </mc:AlternateContent>
      <p:cxnSp>
        <p:nvCxnSpPr>
          <p:cNvPr id="8" name="直線接點 7"/>
          <p:cNvCxnSpPr>
            <a:cxnSpLocks/>
          </p:cNvCxnSpPr>
          <p:nvPr/>
        </p:nvCxnSpPr>
        <p:spPr>
          <a:xfrm>
            <a:off x="5030047" y="3105398"/>
            <a:ext cx="0" cy="10722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a:cxnSpLocks/>
          </p:cNvCxnSpPr>
          <p:nvPr/>
        </p:nvCxnSpPr>
        <p:spPr>
          <a:xfrm>
            <a:off x="4504182" y="3105398"/>
            <a:ext cx="0" cy="107225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字方塊 9"/>
              <p:cNvSpPr txBox="1"/>
              <p:nvPr/>
            </p:nvSpPr>
            <p:spPr>
              <a:xfrm>
                <a:off x="5096275" y="3444405"/>
                <a:ext cx="7705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𝑑𝑎𝑡𝑎</m:t>
                          </m:r>
                        </m:sub>
                      </m:sSub>
                    </m:oMath>
                  </m:oMathPara>
                </a14:m>
                <a:endParaRPr lang="zh-TW" altLang="en-US" sz="24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5096275" y="3444405"/>
                <a:ext cx="770596" cy="369332"/>
              </a:xfrm>
              <a:prstGeom prst="rect">
                <a:avLst/>
              </a:prstGeom>
              <a:blipFill>
                <a:blip r:embed="rId4"/>
                <a:stretch>
                  <a:fillRect l="-8730" r="-3968" b="-1475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875939" y="3444405"/>
                <a:ext cx="605294" cy="4031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𝐺</m:t>
                              </m:r>
                            </m:e>
                            <m:sub>
                              <m:r>
                                <a:rPr lang="en-US" altLang="zh-TW" sz="2400" b="0" i="1" smtClean="0">
                                  <a:latin typeface="Cambria Math" panose="02040503050406030204" pitchFamily="18" charset="0"/>
                                </a:rPr>
                                <m:t>50</m:t>
                              </m:r>
                            </m:sub>
                          </m:sSub>
                        </m:sub>
                      </m:sSub>
                    </m:oMath>
                  </m:oMathPara>
                </a14:m>
                <a:endParaRPr lang="zh-TW" altLang="en-US" sz="24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875939" y="3444405"/>
                <a:ext cx="605294" cy="403187"/>
              </a:xfrm>
              <a:prstGeom prst="rect">
                <a:avLst/>
              </a:prstGeom>
              <a:blipFill>
                <a:blip r:embed="rId5"/>
                <a:stretch>
                  <a:fillRect l="-12121" b="-1363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824874" y="4528201"/>
                <a:ext cx="1871602" cy="7988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𝐽𝑆</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b="0" i="1" smtClean="0">
                                      <a:latin typeface="Cambria Math" panose="02040503050406030204" pitchFamily="18" charset="0"/>
                                    </a:rPr>
                                    <m:t>0</m:t>
                                  </m:r>
                                </m:sub>
                              </m:sSub>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e>
                      </m:d>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𝑙𝑜𝑔</m:t>
                      </m:r>
                      <m:r>
                        <a:rPr lang="en-US" altLang="zh-TW" sz="2400" b="0" i="1" smtClean="0">
                          <a:latin typeface="Cambria Math" panose="02040503050406030204" pitchFamily="18" charset="0"/>
                        </a:rPr>
                        <m:t>2</m:t>
                      </m:r>
                    </m:oMath>
                  </m:oMathPara>
                </a14:m>
                <a:endParaRPr lang="zh-TW" altLang="en-US" sz="2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824874" y="4528201"/>
                <a:ext cx="1871602" cy="798873"/>
              </a:xfrm>
              <a:prstGeom prst="rect">
                <a:avLst/>
              </a:prstGeom>
              <a:blipFill>
                <a:blip r:embed="rId6"/>
                <a:stretch>
                  <a:fillRect b="-15267"/>
                </a:stretch>
              </a:blipFill>
            </p:spPr>
            <p:txBody>
              <a:bodyPr/>
              <a:lstStyle/>
              <a:p>
                <a:r>
                  <a:rPr lang="zh-TW" altLang="en-US">
                    <a:noFill/>
                  </a:rPr>
                  <a:t> </a:t>
                </a:r>
              </a:p>
            </p:txBody>
          </p:sp>
        </mc:Fallback>
      </mc:AlternateContent>
      <p:cxnSp>
        <p:nvCxnSpPr>
          <p:cNvPr id="14" name="直線接點 13"/>
          <p:cNvCxnSpPr>
            <a:cxnSpLocks/>
          </p:cNvCxnSpPr>
          <p:nvPr/>
        </p:nvCxnSpPr>
        <p:spPr>
          <a:xfrm flipH="1">
            <a:off x="7637563" y="3173900"/>
            <a:ext cx="0" cy="937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a:cxnSpLocks/>
          </p:cNvCxnSpPr>
          <p:nvPr/>
        </p:nvCxnSpPr>
        <p:spPr>
          <a:xfrm>
            <a:off x="7586417" y="3173900"/>
            <a:ext cx="0" cy="93712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文字方塊 15"/>
              <p:cNvSpPr txBox="1"/>
              <p:nvPr/>
            </p:nvSpPr>
            <p:spPr>
              <a:xfrm>
                <a:off x="7730240" y="3490884"/>
                <a:ext cx="7705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𝑑𝑎𝑡𝑎</m:t>
                          </m:r>
                        </m:sub>
                      </m:sSub>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7730240" y="3490884"/>
                <a:ext cx="770596" cy="369332"/>
              </a:xfrm>
              <a:prstGeom prst="rect">
                <a:avLst/>
              </a:prstGeom>
              <a:blipFill>
                <a:blip r:embed="rId7"/>
                <a:stretch>
                  <a:fillRect l="-8730" r="-3968"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6819371" y="3457092"/>
                <a:ext cx="715901" cy="403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𝑃</m:t>
                          </m:r>
                        </m:e>
                        <m:sub>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𝐺</m:t>
                              </m:r>
                            </m:e>
                            <m:sub>
                              <m:r>
                                <a:rPr lang="en-US" altLang="zh-TW" sz="2400" b="0" i="1" smtClean="0">
                                  <a:latin typeface="Cambria Math" panose="02040503050406030204" pitchFamily="18" charset="0"/>
                                </a:rPr>
                                <m:t>100</m:t>
                              </m:r>
                            </m:sub>
                          </m:sSub>
                        </m:sub>
                      </m:sSub>
                    </m:oMath>
                  </m:oMathPara>
                </a14:m>
                <a:endParaRPr lang="zh-TW" altLang="en-US" sz="24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6819371" y="3457092"/>
                <a:ext cx="715901" cy="403124"/>
              </a:xfrm>
              <a:prstGeom prst="rect">
                <a:avLst/>
              </a:prstGeom>
              <a:blipFill>
                <a:blip r:embed="rId8"/>
                <a:stretch>
                  <a:fillRect l="-10256" b="-12121"/>
                </a:stretch>
              </a:blipFill>
            </p:spPr>
            <p:txBody>
              <a:bodyPr/>
              <a:lstStyle/>
              <a:p>
                <a:r>
                  <a:rPr lang="zh-TW" altLang="en-US">
                    <a:noFill/>
                  </a:rPr>
                  <a:t> </a:t>
                </a:r>
              </a:p>
            </p:txBody>
          </p:sp>
        </mc:Fallback>
      </mc:AlternateContent>
      <p:sp>
        <p:nvSpPr>
          <p:cNvPr id="19" name="文字方塊 18"/>
          <p:cNvSpPr txBox="1"/>
          <p:nvPr/>
        </p:nvSpPr>
        <p:spPr>
          <a:xfrm rot="10800000">
            <a:off x="2989681" y="3543204"/>
            <a:ext cx="942536" cy="461665"/>
          </a:xfrm>
          <a:prstGeom prst="rect">
            <a:avLst/>
          </a:prstGeom>
          <a:noFill/>
        </p:spPr>
        <p:txBody>
          <a:bodyPr wrap="square" rtlCol="0">
            <a:spAutoFit/>
          </a:bodyPr>
          <a:lstStyle/>
          <a:p>
            <a:pPr algn="ctr"/>
            <a:r>
              <a:rPr lang="en-US" altLang="zh-TW" sz="2400" dirty="0"/>
              <a:t>……</a:t>
            </a:r>
            <a:endParaRPr lang="zh-TW" altLang="en-US" sz="2400" dirty="0"/>
          </a:p>
        </p:txBody>
      </p:sp>
      <p:sp>
        <p:nvSpPr>
          <p:cNvPr id="24" name="文字方塊 23"/>
          <p:cNvSpPr txBox="1"/>
          <p:nvPr/>
        </p:nvSpPr>
        <p:spPr>
          <a:xfrm rot="10800000">
            <a:off x="5897049" y="3518966"/>
            <a:ext cx="942536"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25" name="文字方塊 24"/>
              <p:cNvSpPr txBox="1"/>
              <p:nvPr/>
            </p:nvSpPr>
            <p:spPr>
              <a:xfrm>
                <a:off x="1459396" y="2726481"/>
                <a:ext cx="3894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𝑑</m:t>
                          </m:r>
                        </m:e>
                        <m:sub>
                          <m:r>
                            <a:rPr lang="en-US" altLang="zh-TW" sz="2400" i="1">
                              <a:latin typeface="Cambria Math" panose="02040503050406030204" pitchFamily="18" charset="0"/>
                            </a:rPr>
                            <m:t>0</m:t>
                          </m:r>
                        </m:sub>
                      </m:sSub>
                    </m:oMath>
                  </m:oMathPara>
                </a14:m>
                <a:endParaRPr lang="zh-TW" altLang="en-US" sz="24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1459396" y="2726481"/>
                <a:ext cx="389466" cy="369332"/>
              </a:xfrm>
              <a:prstGeom prst="rect">
                <a:avLst/>
              </a:prstGeom>
              <a:blipFill>
                <a:blip r:embed="rId9"/>
                <a:stretch>
                  <a:fillRect l="-18750" r="-6250"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4555707" y="2666784"/>
                <a:ext cx="51930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𝑑</m:t>
                          </m:r>
                        </m:e>
                        <m:sub>
                          <m:r>
                            <a:rPr lang="en-US" altLang="zh-TW" sz="2400" b="0" i="1" smtClean="0">
                              <a:latin typeface="Cambria Math" panose="02040503050406030204" pitchFamily="18" charset="0"/>
                            </a:rPr>
                            <m:t>5</m:t>
                          </m:r>
                          <m:r>
                            <a:rPr lang="en-US" altLang="zh-TW" sz="2400" i="1">
                              <a:latin typeface="Cambria Math" panose="02040503050406030204" pitchFamily="18" charset="0"/>
                            </a:rPr>
                            <m:t>0</m:t>
                          </m:r>
                        </m:sub>
                      </m:sSub>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4555707" y="2666784"/>
                <a:ext cx="519309" cy="369332"/>
              </a:xfrm>
              <a:prstGeom prst="rect">
                <a:avLst/>
              </a:prstGeom>
              <a:blipFill>
                <a:blip r:embed="rId10"/>
                <a:stretch>
                  <a:fillRect l="-13953" r="-3488" b="-14754"/>
                </a:stretch>
              </a:blipFill>
            </p:spPr>
            <p:txBody>
              <a:bodyPr/>
              <a:lstStyle/>
              <a:p>
                <a:r>
                  <a:rPr lang="zh-TW" altLang="en-US">
                    <a:noFill/>
                  </a:rPr>
                  <a:t> </a:t>
                </a:r>
              </a:p>
            </p:txBody>
          </p:sp>
        </mc:Fallback>
      </mc:AlternateContent>
      <p:cxnSp>
        <p:nvCxnSpPr>
          <p:cNvPr id="27" name="直線單箭頭接點 26"/>
          <p:cNvCxnSpPr>
            <a:cxnSpLocks/>
          </p:cNvCxnSpPr>
          <p:nvPr/>
        </p:nvCxnSpPr>
        <p:spPr>
          <a:xfrm>
            <a:off x="1097470" y="3620565"/>
            <a:ext cx="1130296" cy="0"/>
          </a:xfrm>
          <a:prstGeom prst="straightConnector1">
            <a:avLst/>
          </a:prstGeom>
          <a:ln w="381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cxnSpLocks/>
          </p:cNvCxnSpPr>
          <p:nvPr/>
        </p:nvCxnSpPr>
        <p:spPr>
          <a:xfrm>
            <a:off x="4586253" y="3230649"/>
            <a:ext cx="365473" cy="0"/>
          </a:xfrm>
          <a:prstGeom prst="straightConnector1">
            <a:avLst/>
          </a:prstGeom>
          <a:ln w="381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文字方塊 28"/>
              <p:cNvSpPr txBox="1"/>
              <p:nvPr/>
            </p:nvSpPr>
            <p:spPr>
              <a:xfrm>
                <a:off x="3743651" y="4555255"/>
                <a:ext cx="1982209" cy="798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𝐽𝑆</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b="0" i="1" smtClean="0">
                                      <a:latin typeface="Cambria Math" panose="02040503050406030204" pitchFamily="18" charset="0"/>
                                    </a:rPr>
                                    <m:t>50</m:t>
                                  </m:r>
                                </m:sub>
                              </m:sSub>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e>
                      </m:d>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𝑙𝑜𝑔</m:t>
                      </m:r>
                      <m:r>
                        <a:rPr lang="en-US" altLang="zh-TW" sz="2400" b="0" i="1" smtClean="0">
                          <a:latin typeface="Cambria Math" panose="02040503050406030204" pitchFamily="18" charset="0"/>
                        </a:rPr>
                        <m:t>2</m:t>
                      </m:r>
                    </m:oMath>
                  </m:oMathPara>
                </a14:m>
                <a:endParaRPr lang="zh-TW" altLang="en-US" sz="24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3743651" y="4555255"/>
                <a:ext cx="1982209" cy="798937"/>
              </a:xfrm>
              <a:prstGeom prst="rect">
                <a:avLst/>
              </a:prstGeom>
              <a:blipFill>
                <a:blip r:embed="rId11"/>
                <a:stretch>
                  <a:fillRect b="-160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6499132" y="4491858"/>
                <a:ext cx="2174570" cy="7988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𝐽𝑆</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i="1">
                                      <a:latin typeface="Cambria Math" panose="02040503050406030204" pitchFamily="18" charset="0"/>
                                    </a:rPr>
                                    <m:t>1</m:t>
                                  </m:r>
                                  <m:r>
                                    <a:rPr lang="en-US" altLang="zh-TW" sz="2400" b="0" i="1" smtClean="0">
                                      <a:latin typeface="Cambria Math" panose="02040503050406030204" pitchFamily="18" charset="0"/>
                                    </a:rPr>
                                    <m:t>00</m:t>
                                  </m:r>
                                </m:sub>
                              </m:sSub>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e>
                      </m:d>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=0</m:t>
                      </m:r>
                    </m:oMath>
                  </m:oMathPara>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6499132" y="4491858"/>
                <a:ext cx="2174570" cy="798873"/>
              </a:xfrm>
              <a:prstGeom prst="rect">
                <a:avLst/>
              </a:prstGeom>
              <a:blipFill>
                <a:blip r:embed="rId12"/>
                <a:stretch>
                  <a:fillRect b="-22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824874" y="5711824"/>
                <a:ext cx="1888850" cy="7988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𝑊</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b="0" i="1" smtClean="0">
                                      <a:latin typeface="Cambria Math" panose="02040503050406030204" pitchFamily="18" charset="0"/>
                                    </a:rPr>
                                    <m:t>0</m:t>
                                  </m:r>
                                </m:sub>
                              </m:sSub>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e>
                      </m:d>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𝑑</m:t>
                          </m:r>
                        </m:e>
                        <m:sub>
                          <m:r>
                            <a:rPr lang="en-US" altLang="zh-TW" sz="2400" i="1">
                              <a:latin typeface="Cambria Math" panose="02040503050406030204" pitchFamily="18" charset="0"/>
                            </a:rPr>
                            <m:t>0</m:t>
                          </m:r>
                        </m:sub>
                      </m:sSub>
                    </m:oMath>
                  </m:oMathPara>
                </a14:m>
                <a:endParaRPr lang="zh-TW" altLang="en-US" sz="24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824874" y="5711824"/>
                <a:ext cx="1888850" cy="798873"/>
              </a:xfrm>
              <a:prstGeom prst="rect">
                <a:avLst/>
              </a:prstGeom>
              <a:blipFill>
                <a:blip r:embed="rId13"/>
                <a:stretch>
                  <a:fillRect b="-610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文字方塊 31"/>
              <p:cNvSpPr txBox="1"/>
              <p:nvPr/>
            </p:nvSpPr>
            <p:spPr>
              <a:xfrm>
                <a:off x="3743651" y="5738878"/>
                <a:ext cx="1999458" cy="798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𝑊</m:t>
                      </m:r>
                      <m:d>
                        <m:dPr>
                          <m:ctrlPr>
                            <a:rPr lang="en-US" altLang="zh-TW" sz="2400" b="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𝑃</m:t>
                              </m:r>
                            </m:e>
                            <m: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b="0" i="1" smtClean="0">
                                      <a:latin typeface="Cambria Math" panose="02040503050406030204" pitchFamily="18" charset="0"/>
                                    </a:rPr>
                                    <m:t>50</m:t>
                                  </m:r>
                                </m:sub>
                              </m:sSub>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e>
                      </m:d>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𝑑</m:t>
                          </m:r>
                        </m:e>
                        <m:sub>
                          <m:r>
                            <a:rPr lang="en-US" altLang="zh-TW" sz="2400" i="1">
                              <a:latin typeface="Cambria Math" panose="02040503050406030204" pitchFamily="18" charset="0"/>
                            </a:rPr>
                            <m:t>50</m:t>
                          </m:r>
                        </m:sub>
                      </m:sSub>
                    </m:oMath>
                  </m:oMathPara>
                </a14:m>
                <a:endParaRPr lang="zh-TW" altLang="en-US" sz="2400"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3743651" y="5738878"/>
                <a:ext cx="1999458" cy="798937"/>
              </a:xfrm>
              <a:prstGeom prst="rect">
                <a:avLst/>
              </a:prstGeom>
              <a:blipFill>
                <a:blip r:embed="rId14"/>
                <a:stretch>
                  <a:fillRect b="-687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6499132" y="5675481"/>
                <a:ext cx="2174570" cy="7988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𝑊</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i="1">
                                      <a:latin typeface="Cambria Math" panose="02040503050406030204" pitchFamily="18" charset="0"/>
                                    </a:rPr>
                                    <m:t>1</m:t>
                                  </m:r>
                                  <m:r>
                                    <a:rPr lang="en-US" altLang="zh-TW" sz="2400" b="0" i="1" smtClean="0">
                                      <a:latin typeface="Cambria Math" panose="02040503050406030204" pitchFamily="18" charset="0"/>
                                    </a:rPr>
                                    <m:t>00</m:t>
                                  </m:r>
                                </m:sub>
                              </m:sSub>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e>
                      </m:d>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=0</m:t>
                      </m:r>
                    </m:oMath>
                  </m:oMathPara>
                </a14:m>
                <a:endParaRPr lang="zh-TW" altLang="en-US" sz="2400"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6499132" y="5675481"/>
                <a:ext cx="2174570" cy="798873"/>
              </a:xfrm>
              <a:prstGeom prst="rect">
                <a:avLst/>
              </a:prstGeom>
              <a:blipFill>
                <a:blip r:embed="rId15"/>
                <a:stretch>
                  <a:fillRect b="-3053"/>
                </a:stretch>
              </a:blipFill>
            </p:spPr>
            <p:txBody>
              <a:bodyPr/>
              <a:lstStyle/>
              <a:p>
                <a:r>
                  <a:rPr lang="zh-TW" altLang="en-US">
                    <a:noFill/>
                  </a:rPr>
                  <a:t> </a:t>
                </a:r>
              </a:p>
            </p:txBody>
          </p:sp>
        </mc:Fallback>
      </mc:AlternateContent>
      <p:pic>
        <p:nvPicPr>
          <p:cNvPr id="34" name="內容版面配置區 5"/>
          <p:cNvPicPr>
            <a:picLocks noGrp="1" noChangeAspect="1"/>
          </p:cNvPicPr>
          <p:nvPr>
            <p:ph idx="1"/>
          </p:nvPr>
        </p:nvPicPr>
        <p:blipFill>
          <a:blip r:embed="rId16">
            <a:extLst>
              <a:ext uri="{28A0092B-C50C-407E-A947-70E740481C1C}">
                <a14:useLocalDpi xmlns:a14="http://schemas.microsoft.com/office/drawing/2010/main" val="0"/>
              </a:ext>
            </a:extLst>
          </a:blip>
          <a:stretch>
            <a:fillRect/>
          </a:stretch>
        </p:blipFill>
        <p:spPr>
          <a:xfrm>
            <a:off x="4555707" y="502714"/>
            <a:ext cx="4322250" cy="2037006"/>
          </a:xfrm>
        </p:spPr>
      </p:pic>
      <p:sp>
        <p:nvSpPr>
          <p:cNvPr id="3" name="矩形 2"/>
          <p:cNvSpPr/>
          <p:nvPr/>
        </p:nvSpPr>
        <p:spPr>
          <a:xfrm>
            <a:off x="110942" y="117728"/>
            <a:ext cx="4557979" cy="523220"/>
          </a:xfrm>
          <a:prstGeom prst="rect">
            <a:avLst/>
          </a:prstGeom>
        </p:spPr>
        <p:txBody>
          <a:bodyPr wrap="none">
            <a:spAutoFit/>
          </a:bodyPr>
          <a:lstStyle/>
          <a:p>
            <a:r>
              <a:rPr lang="en-US" altLang="zh-TW" sz="2800" b="1" i="1" u="sng" dirty="0"/>
              <a:t>Why Earth Mover’s Distance?</a:t>
            </a:r>
            <a:endParaRPr lang="zh-TW" altLang="en-US" sz="2800" b="1" i="1" u="sng" dirty="0"/>
          </a:p>
        </p:txBody>
      </p:sp>
      <mc:AlternateContent xmlns:mc="http://schemas.openxmlformats.org/markup-compatibility/2006" xmlns:a14="http://schemas.microsoft.com/office/drawing/2010/main">
        <mc:Choice Requires="a14">
          <p:sp>
            <p:nvSpPr>
              <p:cNvPr id="35" name="文字方塊 34"/>
              <p:cNvSpPr txBox="1"/>
              <p:nvPr/>
            </p:nvSpPr>
            <p:spPr>
              <a:xfrm>
                <a:off x="884357" y="915390"/>
                <a:ext cx="2190471" cy="4653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𝐷</m:t>
                          </m:r>
                        </m:e>
                        <m:sub>
                          <m:r>
                            <a:rPr lang="en-US" altLang="zh-TW" sz="2800" b="0" i="1" smtClean="0">
                              <a:latin typeface="Cambria Math" panose="02040503050406030204" pitchFamily="18" charset="0"/>
                            </a:rPr>
                            <m:t>𝑓</m:t>
                          </m:r>
                        </m:sub>
                      </m:sSub>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884357" y="915390"/>
                <a:ext cx="2190471" cy="465384"/>
              </a:xfrm>
              <a:prstGeom prst="rect">
                <a:avLst/>
              </a:prstGeom>
              <a:blipFill>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946008" y="1832888"/>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946008" y="1832888"/>
                <a:ext cx="2067168" cy="430887"/>
              </a:xfrm>
              <a:prstGeom prst="rect">
                <a:avLst/>
              </a:prstGeom>
              <a:blipFill>
                <a:blip r:embed="rId18"/>
                <a:stretch>
                  <a:fillRect/>
                </a:stretch>
              </a:blipFill>
            </p:spPr>
            <p:txBody>
              <a:bodyPr/>
              <a:lstStyle/>
              <a:p>
                <a:r>
                  <a:rPr lang="zh-TW" altLang="en-US">
                    <a:noFill/>
                  </a:rPr>
                  <a:t> </a:t>
                </a:r>
              </a:p>
            </p:txBody>
          </p:sp>
        </mc:Fallback>
      </mc:AlternateContent>
      <p:sp>
        <p:nvSpPr>
          <p:cNvPr id="37" name="箭號: 向右 36"/>
          <p:cNvSpPr/>
          <p:nvPr/>
        </p:nvSpPr>
        <p:spPr>
          <a:xfrm rot="5400000">
            <a:off x="1673592" y="1463915"/>
            <a:ext cx="492990" cy="461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237439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6" grpId="0"/>
      <p:bldP spid="17" grpId="0"/>
      <p:bldP spid="19" grpId="0"/>
      <p:bldP spid="24" grpId="0"/>
      <p:bldP spid="25" grpId="0"/>
      <p:bldP spid="26" grpId="0"/>
      <p:bldP spid="29" grpId="0"/>
      <p:bldP spid="30" grpId="0"/>
      <p:bldP spid="31"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Back to the GAN framework</a:t>
            </a:r>
            <a:endParaRPr lang="zh-TW" altLang="en-US" dirty="0"/>
          </a:p>
        </p:txBody>
      </p:sp>
      <mc:AlternateContent xmlns:mc="http://schemas.openxmlformats.org/markup-compatibility/2006" xmlns:a14="http://schemas.microsoft.com/office/drawing/2010/main">
        <mc:Choice Requires="a14">
          <p:sp>
            <p:nvSpPr>
              <p:cNvPr id="7" name="文字方塊 6"/>
              <p:cNvSpPr txBox="1"/>
              <p:nvPr/>
            </p:nvSpPr>
            <p:spPr>
              <a:xfrm>
                <a:off x="640694" y="1467386"/>
                <a:ext cx="2190471" cy="4653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𝐷</m:t>
                          </m:r>
                        </m:e>
                        <m:sub>
                          <m:r>
                            <a:rPr lang="en-US" altLang="zh-TW" sz="2800" b="0" i="1" smtClean="0">
                              <a:latin typeface="Cambria Math" panose="02040503050406030204" pitchFamily="18" charset="0"/>
                            </a:rPr>
                            <m:t>𝑓</m:t>
                          </m:r>
                        </m:sub>
                      </m:sSub>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40694" y="1467386"/>
                <a:ext cx="2190471" cy="465384"/>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596230" y="2146157"/>
                <a:ext cx="6705554" cy="5922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max</m:t>
                              </m:r>
                            </m:e>
                            <m:lim>
                              <m:r>
                                <a:rPr lang="en-US" altLang="zh-TW" sz="2800" b="0" i="1" smtClean="0">
                                  <a:latin typeface="Cambria Math" panose="02040503050406030204" pitchFamily="18" charset="0"/>
                                </a:rPr>
                                <m:t>𝐷</m:t>
                              </m:r>
                            </m:lim>
                          </m:limLow>
                        </m:fName>
                        <m:e>
                          <m:d>
                            <m:dPr>
                              <m:begChr m:val="{"/>
                              <m:endChr m:val="}"/>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𝑥</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𝑑𝑎𝑡𝑎</m:t>
                                      </m:r>
                                    </m:sub>
                                  </m:sSub>
                                </m:sub>
                              </m:sSub>
                              <m:d>
                                <m:dPr>
                                  <m:begChr m:val="["/>
                                  <m:endChr m:val="]"/>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𝐷</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𝑥</m:t>
                                      </m:r>
                                    </m:e>
                                  </m:d>
                                </m:e>
                              </m:d>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𝑓</m:t>
                                      </m:r>
                                    </m:e>
                                    <m:sup>
                                      <m:r>
                                        <a:rPr lang="en-US" altLang="zh-TW" sz="2800" b="0" i="1" smtClean="0">
                                          <a:latin typeface="Cambria Math" panose="02040503050406030204" pitchFamily="18" charset="0"/>
                                        </a:rPr>
                                        <m:t>∗</m:t>
                                      </m:r>
                                    </m:sup>
                                  </m:sSup>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e>
                              </m:d>
                            </m:e>
                          </m:d>
                        </m:e>
                      </m:func>
                    </m:oMath>
                  </m:oMathPara>
                </a14:m>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596230" y="2146157"/>
                <a:ext cx="6705554" cy="592213"/>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675947" y="2845113"/>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675947" y="2845113"/>
                <a:ext cx="2067168" cy="43088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596230" y="3207693"/>
                <a:ext cx="7247048" cy="6408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max</m:t>
                              </m:r>
                            </m:e>
                            <m:lim>
                              <m:r>
                                <a:rPr lang="en-US" altLang="zh-TW" sz="2800" b="0" i="1" smtClean="0">
                                  <a:latin typeface="Cambria Math" panose="02040503050406030204" pitchFamily="18" charset="0"/>
                                </a:rPr>
                                <m:t>𝐷</m:t>
                              </m:r>
                              <m:r>
                                <a:rPr lang="en-US" altLang="zh-TW" sz="2800" b="0" i="1" smtClean="0">
                                  <a:latin typeface="Cambria Math" panose="02040503050406030204" pitchFamily="18" charset="0"/>
                                  <a:ea typeface="Cambria Math" panose="02040503050406030204" pitchFamily="18" charset="0"/>
                                </a:rPr>
                                <m:t>∈1−</m:t>
                              </m:r>
                              <m:r>
                                <a:rPr lang="en-US" altLang="zh-TW" sz="2800" b="0" i="1" smtClean="0">
                                  <a:latin typeface="Cambria Math" panose="02040503050406030204" pitchFamily="18" charset="0"/>
                                  <a:ea typeface="Cambria Math" panose="02040503050406030204" pitchFamily="18" charset="0"/>
                                </a:rPr>
                                <m:t>𝐿𝑖𝑝𝑠𝑐h𝑖𝑡𝑧</m:t>
                              </m:r>
                            </m:lim>
                          </m:limLow>
                        </m:fName>
                        <m:e>
                          <m:d>
                            <m:dPr>
                              <m:begChr m:val="{"/>
                              <m:endChr m:val="}"/>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𝑥</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𝑑𝑎𝑡𝑎</m:t>
                                      </m:r>
                                    </m:sub>
                                  </m:sSub>
                                </m:sub>
                              </m:sSub>
                              <m:d>
                                <m:dPr>
                                  <m:begChr m:val="["/>
                                  <m:endChr m:val="]"/>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𝐷</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𝑥</m:t>
                                      </m:r>
                                    </m:e>
                                  </m:d>
                                </m:e>
                              </m:d>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e>
                          </m:d>
                        </m:e>
                      </m:func>
                    </m:oMath>
                  </m:oMathPara>
                </a14:m>
                <a:endParaRPr lang="zh-TW" altLang="en-US" sz="28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596230" y="3207693"/>
                <a:ext cx="7247048" cy="640881"/>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19615" y="4498169"/>
                <a:ext cx="422481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b="0" i="1" smtClean="0">
                              <a:latin typeface="Cambria Math" panose="02040503050406030204" pitchFamily="18" charset="0"/>
                            </a:rPr>
                          </m:ctrlPr>
                        </m:dPr>
                        <m:e>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e>
                          </m:d>
                          <m:r>
                            <a:rPr lang="en-US" altLang="zh-TW" sz="2400" b="0" i="1" smtClean="0">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e>
                      </m:d>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𝐾</m:t>
                      </m:r>
                      <m:d>
                        <m:dPr>
                          <m:begChr m:val="‖"/>
                          <m:endChr m:val="‖"/>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619615" y="4498169"/>
                <a:ext cx="4224811" cy="369332"/>
              </a:xfrm>
              <a:prstGeom prst="rect">
                <a:avLst/>
              </a:prstGeom>
              <a:blipFill>
                <a:blip r:embed="rId7"/>
                <a:stretch>
                  <a:fillRect b="-35000"/>
                </a:stretch>
              </a:blipFill>
            </p:spPr>
            <p:txBody>
              <a:bodyPr/>
              <a:lstStyle/>
              <a:p>
                <a:r>
                  <a:rPr lang="zh-TW" altLang="en-US">
                    <a:noFill/>
                  </a:rPr>
                  <a:t> </a:t>
                </a:r>
              </a:p>
            </p:txBody>
          </p:sp>
        </mc:Fallback>
      </mc:AlternateContent>
      <p:sp>
        <p:nvSpPr>
          <p:cNvPr id="12" name="文字方塊 11"/>
          <p:cNvSpPr txBox="1"/>
          <p:nvPr/>
        </p:nvSpPr>
        <p:spPr>
          <a:xfrm>
            <a:off x="640694" y="3961458"/>
            <a:ext cx="3857625" cy="523220"/>
          </a:xfrm>
          <a:prstGeom prst="rect">
            <a:avLst/>
          </a:prstGeom>
          <a:noFill/>
        </p:spPr>
        <p:txBody>
          <a:bodyPr wrap="square" rtlCol="0">
            <a:spAutoFit/>
          </a:bodyPr>
          <a:lstStyle/>
          <a:p>
            <a:r>
              <a:rPr lang="en-US" altLang="zh-TW" sz="2800" b="1" i="1" u="sng" dirty="0"/>
              <a:t>Lipschitz Function</a:t>
            </a:r>
            <a:endParaRPr lang="zh-TW" altLang="en-US" sz="2800" b="1" i="1" u="sng" dirty="0"/>
          </a:p>
        </p:txBody>
      </p:sp>
      <mc:AlternateContent xmlns:mc="http://schemas.openxmlformats.org/markup-compatibility/2006" xmlns:a14="http://schemas.microsoft.com/office/drawing/2010/main">
        <mc:Choice Requires="a14">
          <p:sp>
            <p:nvSpPr>
              <p:cNvPr id="4" name="文字方塊 3"/>
              <p:cNvSpPr txBox="1"/>
              <p:nvPr/>
            </p:nvSpPr>
            <p:spPr>
              <a:xfrm>
                <a:off x="678545" y="5689600"/>
                <a:ext cx="3326566" cy="461665"/>
              </a:xfrm>
              <a:prstGeom prst="rect">
                <a:avLst/>
              </a:prstGeom>
              <a:noFill/>
            </p:spPr>
            <p:txBody>
              <a:bodyPr wrap="square" rtlCol="0">
                <a:spAutoFit/>
              </a:bodyPr>
              <a:lstStyle/>
              <a:p>
                <a:r>
                  <a:rPr lang="en-US" altLang="zh-TW" sz="2400" dirty="0"/>
                  <a:t>K=1 for </a:t>
                </a:r>
                <a14:m>
                  <m:oMath xmlns:m="http://schemas.openxmlformats.org/officeDocument/2006/math">
                    <m:r>
                      <a:rPr lang="en-US" altLang="zh-TW" sz="2400" b="0" i="0" smtClean="0">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1−</m:t>
                    </m:r>
                    <m:r>
                      <a:rPr lang="en-US" altLang="zh-TW" sz="2400" i="1">
                        <a:latin typeface="Cambria Math" panose="02040503050406030204" pitchFamily="18" charset="0"/>
                        <a:ea typeface="Cambria Math" panose="02040503050406030204" pitchFamily="18" charset="0"/>
                      </a:rPr>
                      <m:t>𝐿𝑖𝑝𝑠𝑐h𝑖𝑡𝑧</m:t>
                    </m:r>
                    <m:r>
                      <a:rPr lang="en-US" altLang="zh-TW" sz="2400" b="0" i="1" smtClean="0">
                        <a:latin typeface="Cambria Math" panose="02040503050406030204" pitchFamily="18" charset="0"/>
                        <a:ea typeface="Cambria Math" panose="02040503050406030204" pitchFamily="18" charset="0"/>
                      </a:rPr>
                      <m:t>"</m:t>
                    </m:r>
                  </m:oMath>
                </a14:m>
                <a:r>
                  <a:rPr lang="en-US" altLang="zh-TW" sz="2400" dirty="0"/>
                  <a:t> </a:t>
                </a:r>
                <a:endParaRPr lang="zh-TW" altLang="en-US" sz="24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78545" y="5689600"/>
                <a:ext cx="3326566" cy="461665"/>
              </a:xfrm>
              <a:prstGeom prst="rect">
                <a:avLst/>
              </a:prstGeom>
              <a:blipFill>
                <a:blip r:embed="rId8"/>
                <a:stretch>
                  <a:fillRect l="-2747"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3499988" y="1514220"/>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3499988" y="1514220"/>
                <a:ext cx="2067168" cy="430887"/>
              </a:xfrm>
              <a:prstGeom prst="rect">
                <a:avLst/>
              </a:prstGeom>
              <a:blipFill>
                <a:blip r:embed="rId9"/>
                <a:stretch>
                  <a:fillRect/>
                </a:stretch>
              </a:blipFill>
            </p:spPr>
            <p:txBody>
              <a:bodyPr/>
              <a:lstStyle/>
              <a:p>
                <a:r>
                  <a:rPr lang="zh-TW" altLang="en-US">
                    <a:noFill/>
                  </a:rPr>
                  <a:t> </a:t>
                </a:r>
              </a:p>
            </p:txBody>
          </p:sp>
        </mc:Fallback>
      </mc:AlternateContent>
      <p:sp>
        <p:nvSpPr>
          <p:cNvPr id="6" name="箭號: 向右 5"/>
          <p:cNvSpPr/>
          <p:nvPr/>
        </p:nvSpPr>
        <p:spPr>
          <a:xfrm>
            <a:off x="2903601" y="1514220"/>
            <a:ext cx="492990" cy="461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826406" y="4841995"/>
            <a:ext cx="1829679" cy="830997"/>
          </a:xfrm>
          <a:prstGeom prst="rect">
            <a:avLst/>
          </a:prstGeom>
          <a:noFill/>
        </p:spPr>
        <p:txBody>
          <a:bodyPr wrap="square" rtlCol="0">
            <a:spAutoFit/>
          </a:bodyPr>
          <a:lstStyle/>
          <a:p>
            <a:pPr algn="ctr"/>
            <a:r>
              <a:rPr lang="en-US" altLang="zh-TW" sz="2400" dirty="0">
                <a:solidFill>
                  <a:srgbClr val="0000FF"/>
                </a:solidFill>
              </a:rPr>
              <a:t>Output change</a:t>
            </a:r>
            <a:endParaRPr lang="zh-TW" altLang="en-US" sz="2400" dirty="0">
              <a:solidFill>
                <a:srgbClr val="0000FF"/>
              </a:solidFill>
            </a:endParaRPr>
          </a:p>
        </p:txBody>
      </p:sp>
      <p:sp>
        <p:nvSpPr>
          <p:cNvPr id="16" name="文字方塊 15"/>
          <p:cNvSpPr txBox="1"/>
          <p:nvPr/>
        </p:nvSpPr>
        <p:spPr>
          <a:xfrm>
            <a:off x="3164448" y="4841996"/>
            <a:ext cx="1829679" cy="830997"/>
          </a:xfrm>
          <a:prstGeom prst="rect">
            <a:avLst/>
          </a:prstGeom>
          <a:noFill/>
        </p:spPr>
        <p:txBody>
          <a:bodyPr wrap="square" rtlCol="0">
            <a:spAutoFit/>
          </a:bodyPr>
          <a:lstStyle/>
          <a:p>
            <a:pPr algn="ctr"/>
            <a:r>
              <a:rPr lang="en-US" altLang="zh-TW" sz="2400" dirty="0">
                <a:solidFill>
                  <a:srgbClr val="0000FF"/>
                </a:solidFill>
              </a:rPr>
              <a:t>Input </a:t>
            </a:r>
          </a:p>
          <a:p>
            <a:pPr algn="ctr"/>
            <a:r>
              <a:rPr lang="en-US" altLang="zh-TW" sz="2400" dirty="0">
                <a:solidFill>
                  <a:srgbClr val="0000FF"/>
                </a:solidFill>
              </a:rPr>
              <a:t>change</a:t>
            </a:r>
            <a:endParaRPr lang="zh-TW" altLang="en-US" sz="2400" dirty="0">
              <a:solidFill>
                <a:srgbClr val="0000FF"/>
              </a:solidFill>
            </a:endParaRPr>
          </a:p>
        </p:txBody>
      </p:sp>
      <p:cxnSp>
        <p:nvCxnSpPr>
          <p:cNvPr id="17" name="直線接點 16"/>
          <p:cNvCxnSpPr>
            <a:cxnSpLocks/>
          </p:cNvCxnSpPr>
          <p:nvPr/>
        </p:nvCxnSpPr>
        <p:spPr>
          <a:xfrm>
            <a:off x="5316782" y="6298587"/>
            <a:ext cx="33146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手繪多邊形: 圖案 21"/>
          <p:cNvSpPr/>
          <p:nvPr/>
        </p:nvSpPr>
        <p:spPr>
          <a:xfrm>
            <a:off x="5965380" y="3848574"/>
            <a:ext cx="2017486" cy="2817843"/>
          </a:xfrm>
          <a:custGeom>
            <a:avLst/>
            <a:gdLst>
              <a:gd name="connsiteX0" fmla="*/ 0 w 3120571"/>
              <a:gd name="connsiteY0" fmla="*/ 2467428 h 2704959"/>
              <a:gd name="connsiteX1" fmla="*/ 58057 w 3120571"/>
              <a:gd name="connsiteY1" fmla="*/ 2540000 h 2704959"/>
              <a:gd name="connsiteX2" fmla="*/ 333828 w 3120571"/>
              <a:gd name="connsiteY2" fmla="*/ 2670628 h 2704959"/>
              <a:gd name="connsiteX3" fmla="*/ 798286 w 3120571"/>
              <a:gd name="connsiteY3" fmla="*/ 1843314 h 2704959"/>
              <a:gd name="connsiteX4" fmla="*/ 1074057 w 3120571"/>
              <a:gd name="connsiteY4" fmla="*/ 2017485 h 2704959"/>
              <a:gd name="connsiteX5" fmla="*/ 1378857 w 3120571"/>
              <a:gd name="connsiteY5" fmla="*/ 1828800 h 2704959"/>
              <a:gd name="connsiteX6" fmla="*/ 1857828 w 3120571"/>
              <a:gd name="connsiteY6" fmla="*/ 1030514 h 2704959"/>
              <a:gd name="connsiteX7" fmla="*/ 2061028 w 3120571"/>
              <a:gd name="connsiteY7" fmla="*/ 1088571 h 2704959"/>
              <a:gd name="connsiteX8" fmla="*/ 2641600 w 3120571"/>
              <a:gd name="connsiteY8" fmla="*/ 566057 h 2704959"/>
              <a:gd name="connsiteX9" fmla="*/ 3120571 w 3120571"/>
              <a:gd name="connsiteY9" fmla="*/ 0 h 270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571" h="2704959">
                <a:moveTo>
                  <a:pt x="0" y="2467428"/>
                </a:moveTo>
                <a:cubicBezTo>
                  <a:pt x="1209" y="2486780"/>
                  <a:pt x="2419" y="2506133"/>
                  <a:pt x="58057" y="2540000"/>
                </a:cubicBezTo>
                <a:cubicBezTo>
                  <a:pt x="113695" y="2573867"/>
                  <a:pt x="210457" y="2786742"/>
                  <a:pt x="333828" y="2670628"/>
                </a:cubicBezTo>
                <a:cubicBezTo>
                  <a:pt x="457200" y="2554514"/>
                  <a:pt x="674915" y="1952171"/>
                  <a:pt x="798286" y="1843314"/>
                </a:cubicBezTo>
                <a:cubicBezTo>
                  <a:pt x="921658" y="1734457"/>
                  <a:pt x="977295" y="2019904"/>
                  <a:pt x="1074057" y="2017485"/>
                </a:cubicBezTo>
                <a:cubicBezTo>
                  <a:pt x="1170819" y="2015066"/>
                  <a:pt x="1248229" y="1993295"/>
                  <a:pt x="1378857" y="1828800"/>
                </a:cubicBezTo>
                <a:cubicBezTo>
                  <a:pt x="1509485" y="1664305"/>
                  <a:pt x="1744133" y="1153885"/>
                  <a:pt x="1857828" y="1030514"/>
                </a:cubicBezTo>
                <a:cubicBezTo>
                  <a:pt x="1971523" y="907143"/>
                  <a:pt x="1930399" y="1165980"/>
                  <a:pt x="2061028" y="1088571"/>
                </a:cubicBezTo>
                <a:cubicBezTo>
                  <a:pt x="2191657" y="1011161"/>
                  <a:pt x="2465010" y="747485"/>
                  <a:pt x="2641600" y="566057"/>
                </a:cubicBezTo>
                <a:cubicBezTo>
                  <a:pt x="2818191" y="384628"/>
                  <a:pt x="2969381" y="192314"/>
                  <a:pt x="3120571"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5" name="直線接點 24"/>
          <p:cNvCxnSpPr/>
          <p:nvPr/>
        </p:nvCxnSpPr>
        <p:spPr>
          <a:xfrm flipV="1">
            <a:off x="5219754" y="5257495"/>
            <a:ext cx="3623524" cy="4321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字方塊 26"/>
              <p:cNvSpPr txBox="1"/>
              <p:nvPr/>
            </p:nvSpPr>
            <p:spPr>
              <a:xfrm>
                <a:off x="5067838" y="5077061"/>
                <a:ext cx="1926478" cy="461665"/>
              </a:xfrm>
              <a:prstGeom prst="rect">
                <a:avLst/>
              </a:prstGeom>
              <a:noFill/>
            </p:spPr>
            <p:txBody>
              <a:bodyPr wrap="square" rtlCol="0">
                <a:spAutoFit/>
              </a:bodyPr>
              <a:lstStyle/>
              <a:p>
                <a14:m>
                  <m:oMath xmlns:m="http://schemas.openxmlformats.org/officeDocument/2006/math">
                    <m:r>
                      <m:rPr>
                        <m:nor/>
                      </m:rPr>
                      <a:rPr lang="en-US" altLang="zh-TW" sz="2400" i="0" smtClean="0">
                        <a:latin typeface="Cambria Math" panose="02040503050406030204" pitchFamily="18" charset="0"/>
                        <a:ea typeface="Cambria Math" panose="02040503050406030204" pitchFamily="18" charset="0"/>
                      </a:rPr>
                      <m:t>1−</m:t>
                    </m:r>
                    <m:r>
                      <m:rPr>
                        <m:nor/>
                      </m:rPr>
                      <a:rPr lang="en-US" altLang="zh-TW" sz="2400" i="0" smtClean="0">
                        <a:latin typeface="Cambria Math" panose="02040503050406030204" pitchFamily="18" charset="0"/>
                        <a:ea typeface="Cambria Math" panose="02040503050406030204" pitchFamily="18" charset="0"/>
                      </a:rPr>
                      <m:t>Lipschitz</m:t>
                    </m:r>
                    <m:r>
                      <a:rPr lang="en-US" altLang="zh-TW" sz="2400" b="0" i="1" smtClean="0">
                        <a:latin typeface="Cambria Math" panose="02040503050406030204" pitchFamily="18" charset="0"/>
                        <a:ea typeface="Cambria Math" panose="02040503050406030204" pitchFamily="18" charset="0"/>
                      </a:rPr>
                      <m:t>?</m:t>
                    </m:r>
                  </m:oMath>
                </a14:m>
                <a:r>
                  <a:rPr lang="en-US" altLang="zh-TW" sz="2400" dirty="0"/>
                  <a:t> </a:t>
                </a:r>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5067838" y="5077061"/>
                <a:ext cx="1926478" cy="461665"/>
              </a:xfrm>
              <a:prstGeom prst="rect">
                <a:avLst/>
              </a:prstGeom>
              <a:blipFill>
                <a:blip r:embed="rId10"/>
                <a:stretch>
                  <a:fillRect l="-633" b="-171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6068277" y="3974515"/>
                <a:ext cx="1926478" cy="461665"/>
              </a:xfrm>
              <a:prstGeom prst="rect">
                <a:avLst/>
              </a:prstGeom>
              <a:noFill/>
            </p:spPr>
            <p:txBody>
              <a:bodyPr wrap="square" rtlCol="0">
                <a:spAutoFit/>
              </a:bodyPr>
              <a:lstStyle/>
              <a:p>
                <a14:m>
                  <m:oMath xmlns:m="http://schemas.openxmlformats.org/officeDocument/2006/math">
                    <m:r>
                      <m:rPr>
                        <m:nor/>
                      </m:rPr>
                      <a:rPr lang="en-US" altLang="zh-TW" sz="2400" i="0" smtClean="0">
                        <a:latin typeface="Cambria Math" panose="02040503050406030204" pitchFamily="18" charset="0"/>
                        <a:ea typeface="Cambria Math" panose="02040503050406030204" pitchFamily="18" charset="0"/>
                      </a:rPr>
                      <m:t>1−</m:t>
                    </m:r>
                    <m:r>
                      <m:rPr>
                        <m:nor/>
                      </m:rPr>
                      <a:rPr lang="en-US" altLang="zh-TW" sz="2400" i="0" smtClean="0">
                        <a:latin typeface="Cambria Math" panose="02040503050406030204" pitchFamily="18" charset="0"/>
                        <a:ea typeface="Cambria Math" panose="02040503050406030204" pitchFamily="18" charset="0"/>
                      </a:rPr>
                      <m:t>Lipschitz</m:t>
                    </m:r>
                    <m:r>
                      <a:rPr lang="en-US" altLang="zh-TW" sz="2400" b="0" i="1" smtClean="0">
                        <a:latin typeface="Cambria Math" panose="02040503050406030204" pitchFamily="18" charset="0"/>
                        <a:ea typeface="Cambria Math" panose="02040503050406030204" pitchFamily="18" charset="0"/>
                      </a:rPr>
                      <m:t>?</m:t>
                    </m:r>
                  </m:oMath>
                </a14:m>
                <a:r>
                  <a:rPr lang="en-US" altLang="zh-TW" sz="2400" dirty="0"/>
                  <a:t> </a:t>
                </a:r>
                <a:endParaRPr lang="zh-TW" altLang="en-US" sz="24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6068277" y="3974515"/>
                <a:ext cx="1926478" cy="461665"/>
              </a:xfrm>
              <a:prstGeom prst="rect">
                <a:avLst/>
              </a:prstGeom>
              <a:blipFill>
                <a:blip r:embed="rId11"/>
                <a:stretch>
                  <a:fillRect l="-633" b="-17105"/>
                </a:stretch>
              </a:blipFill>
            </p:spPr>
            <p:txBody>
              <a:bodyPr/>
              <a:lstStyle/>
              <a:p>
                <a:r>
                  <a:rPr lang="zh-TW" altLang="en-US">
                    <a:noFill/>
                  </a:rPr>
                  <a:t> </a:t>
                </a:r>
              </a:p>
            </p:txBody>
          </p:sp>
        </mc:Fallback>
      </mc:AlternateContent>
      <p:sp>
        <p:nvSpPr>
          <p:cNvPr id="29" name="文字方塊 28"/>
          <p:cNvSpPr txBox="1"/>
          <p:nvPr/>
        </p:nvSpPr>
        <p:spPr>
          <a:xfrm>
            <a:off x="1968424" y="6151265"/>
            <a:ext cx="2529895" cy="461665"/>
          </a:xfrm>
          <a:prstGeom prst="rect">
            <a:avLst/>
          </a:prstGeom>
          <a:noFill/>
        </p:spPr>
        <p:txBody>
          <a:bodyPr wrap="square" rtlCol="0">
            <a:spAutoFit/>
          </a:bodyPr>
          <a:lstStyle/>
          <a:p>
            <a:pPr algn="ctr"/>
            <a:r>
              <a:rPr lang="en-US" altLang="zh-TW" sz="2400" dirty="0">
                <a:solidFill>
                  <a:srgbClr val="FF0000"/>
                </a:solidFill>
              </a:rPr>
              <a:t>Do not change fast</a:t>
            </a:r>
            <a:endParaRPr lang="zh-TW" altLang="en-US" sz="2400" dirty="0">
              <a:solidFill>
                <a:srgbClr val="FF0000"/>
              </a:solidFill>
            </a:endParaRPr>
          </a:p>
        </p:txBody>
      </p:sp>
    </p:spTree>
    <p:extLst>
      <p:ext uri="{BB962C8B-B14F-4D97-AF65-F5344CB8AC3E}">
        <p14:creationId xmlns:p14="http://schemas.microsoft.com/office/powerpoint/2010/main" val="9903388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12" grpId="0"/>
      <p:bldP spid="4" grpId="0"/>
      <p:bldP spid="14" grpId="0"/>
      <p:bldP spid="16" grpId="0"/>
      <p:bldP spid="22" grpId="0" animBg="1"/>
      <p:bldP spid="27" grpId="0"/>
      <p:bldP spid="28"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22246" y="2836489"/>
            <a:ext cx="3949119" cy="38255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Back to the GAN framework</a:t>
            </a:r>
            <a:endParaRPr lang="zh-TW" altLang="en-US" dirty="0"/>
          </a:p>
        </p:txBody>
      </p:sp>
      <mc:AlternateContent xmlns:mc="http://schemas.openxmlformats.org/markup-compatibility/2006" xmlns:a14="http://schemas.microsoft.com/office/drawing/2010/main">
        <mc:Choice Requires="a14">
          <p:sp>
            <p:nvSpPr>
              <p:cNvPr id="4" name="文字方塊 3"/>
              <p:cNvSpPr txBox="1"/>
              <p:nvPr/>
            </p:nvSpPr>
            <p:spPr>
              <a:xfrm>
                <a:off x="651859" y="1556875"/>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51859" y="1556875"/>
                <a:ext cx="2067168" cy="430887"/>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1607395" y="2091685"/>
                <a:ext cx="7247048" cy="6408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max</m:t>
                              </m:r>
                            </m:e>
                            <m:lim>
                              <m:r>
                                <a:rPr lang="en-US" altLang="zh-TW" sz="2800" b="0" i="1" smtClean="0">
                                  <a:latin typeface="Cambria Math" panose="02040503050406030204" pitchFamily="18" charset="0"/>
                                </a:rPr>
                                <m:t>𝐷</m:t>
                              </m:r>
                              <m:r>
                                <a:rPr lang="en-US" altLang="zh-TW" sz="2800" b="0" i="1" smtClean="0">
                                  <a:latin typeface="Cambria Math" panose="02040503050406030204" pitchFamily="18" charset="0"/>
                                  <a:ea typeface="Cambria Math" panose="02040503050406030204" pitchFamily="18" charset="0"/>
                                </a:rPr>
                                <m:t>∈1−</m:t>
                              </m:r>
                              <m:r>
                                <a:rPr lang="en-US" altLang="zh-TW" sz="2800" b="0" i="1" smtClean="0">
                                  <a:latin typeface="Cambria Math" panose="02040503050406030204" pitchFamily="18" charset="0"/>
                                  <a:ea typeface="Cambria Math" panose="02040503050406030204" pitchFamily="18" charset="0"/>
                                </a:rPr>
                                <m:t>𝐿𝑖𝑝𝑠𝑐h𝑖𝑡𝑧</m:t>
                              </m:r>
                            </m:lim>
                          </m:limLow>
                        </m:fName>
                        <m:e>
                          <m:d>
                            <m:dPr>
                              <m:begChr m:val="{"/>
                              <m:endChr m:val="}"/>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𝑥</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𝑑𝑎𝑡𝑎</m:t>
                                      </m:r>
                                    </m:sub>
                                  </m:sSub>
                                </m:sub>
                              </m:sSub>
                              <m:d>
                                <m:dPr>
                                  <m:begChr m:val="["/>
                                  <m:endChr m:val="]"/>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𝐷</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𝑥</m:t>
                                      </m:r>
                                    </m:e>
                                  </m:d>
                                </m:e>
                              </m:d>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e>
                          </m:d>
                        </m:e>
                      </m:func>
                    </m:oMath>
                  </m:oMathPara>
                </a14:m>
                <a:endParaRPr lang="zh-TW" altLang="en-US" sz="28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1607395" y="2091685"/>
                <a:ext cx="7247048" cy="640881"/>
              </a:xfrm>
              <a:prstGeom prst="rect">
                <a:avLst/>
              </a:prstGeom>
              <a:blipFill>
                <a:blip r:embed="rId3"/>
                <a:stretch>
                  <a:fillRect/>
                </a:stretch>
              </a:blipFill>
            </p:spPr>
            <p:txBody>
              <a:bodyPr/>
              <a:lstStyle/>
              <a:p>
                <a:r>
                  <a:rPr lang="zh-TW" altLang="en-US">
                    <a:noFill/>
                  </a:rPr>
                  <a:t> </a:t>
                </a:r>
              </a:p>
            </p:txBody>
          </p:sp>
        </mc:Fallback>
      </mc:AlternateContent>
      <p:cxnSp>
        <p:nvCxnSpPr>
          <p:cNvPr id="11" name="直線接點 10"/>
          <p:cNvCxnSpPr/>
          <p:nvPr/>
        </p:nvCxnSpPr>
        <p:spPr>
          <a:xfrm>
            <a:off x="763956" y="5293684"/>
            <a:ext cx="36426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438513" y="3948316"/>
            <a:ext cx="164892" cy="1345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479674" y="3948316"/>
            <a:ext cx="164892" cy="13453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6" name="文字方塊 15"/>
          <p:cNvSpPr txBox="1"/>
          <p:nvPr/>
        </p:nvSpPr>
        <p:spPr>
          <a:xfrm>
            <a:off x="2168768" y="4792501"/>
            <a:ext cx="754743" cy="461665"/>
          </a:xfrm>
          <a:prstGeom prst="rect">
            <a:avLst/>
          </a:prstGeom>
          <a:noFill/>
        </p:spPr>
        <p:txBody>
          <a:bodyPr wrap="square" rtlCol="0">
            <a:spAutoFit/>
          </a:bodyPr>
          <a:lstStyle/>
          <a:p>
            <a:pPr algn="ctr"/>
            <a:r>
              <a:rPr lang="en-US" altLang="zh-TW" sz="2400" dirty="0"/>
              <a:t>d</a:t>
            </a:r>
            <a:endParaRPr lang="zh-TW" altLang="en-US" sz="2400" dirty="0"/>
          </a:p>
        </p:txBody>
      </p:sp>
      <p:cxnSp>
        <p:nvCxnSpPr>
          <p:cNvPr id="17" name="直線單箭頭接點 16"/>
          <p:cNvCxnSpPr>
            <a:cxnSpLocks/>
          </p:cNvCxnSpPr>
          <p:nvPr/>
        </p:nvCxnSpPr>
        <p:spPr>
          <a:xfrm>
            <a:off x="1677637" y="5214648"/>
            <a:ext cx="1717322" cy="0"/>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字方塊 17"/>
              <p:cNvSpPr txBox="1"/>
              <p:nvPr/>
            </p:nvSpPr>
            <p:spPr>
              <a:xfrm>
                <a:off x="651247" y="6178966"/>
                <a:ext cx="40073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2</m:t>
                                  </m:r>
                                </m:sub>
                              </m:sSub>
                            </m:e>
                          </m:d>
                        </m:e>
                      </m:d>
                      <m:r>
                        <a:rPr lang="en-US" altLang="zh-TW" sz="2400" b="0" i="1" smtClean="0">
                          <a:latin typeface="Cambria Math" panose="02040503050406030204" pitchFamily="18" charset="0"/>
                          <a:ea typeface="Cambria Math" panose="02040503050406030204" pitchFamily="18" charset="0"/>
                        </a:rPr>
                        <m:t>≤</m:t>
                      </m:r>
                      <m:d>
                        <m:dPr>
                          <m:begChr m:val="‖"/>
                          <m:endChr m:val="‖"/>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2</m:t>
                              </m:r>
                            </m:sub>
                          </m:sSub>
                        </m:e>
                      </m:d>
                    </m:oMath>
                  </m:oMathPara>
                </a14:m>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51247" y="6178966"/>
                <a:ext cx="4007315" cy="369332"/>
              </a:xfrm>
              <a:prstGeom prst="rect">
                <a:avLst/>
              </a:prstGeom>
              <a:blipFill>
                <a:blip r:embed="rId4"/>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1083884" y="3068986"/>
                <a:ext cx="874150"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𝐷</m:t>
                      </m:r>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e>
                      </m:d>
                    </m:oMath>
                  </m:oMathPara>
                </a14:m>
                <a:endParaRPr lang="en-US" altLang="zh-TW"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083884" y="3068986"/>
                <a:ext cx="874150" cy="738664"/>
              </a:xfrm>
              <a:prstGeom prst="rect">
                <a:avLst/>
              </a:prstGeom>
              <a:blipFill>
                <a:blip r:embed="rId5"/>
                <a:stretch>
                  <a:fillRect l="-6294" r="-4895"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1375842" y="5254166"/>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1375842" y="5254166"/>
                <a:ext cx="364907" cy="369332"/>
              </a:xfrm>
              <a:prstGeom prst="rect">
                <a:avLst/>
              </a:prstGeom>
              <a:blipFill>
                <a:blip r:embed="rId6"/>
                <a:stretch>
                  <a:fillRect l="-11667" r="-8333"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3394959" y="525416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3394959" y="5254166"/>
                <a:ext cx="372025" cy="369332"/>
              </a:xfrm>
              <a:prstGeom prst="rect">
                <a:avLst/>
              </a:prstGeom>
              <a:blipFill>
                <a:blip r:embed="rId7"/>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483251" y="4178350"/>
                <a:ext cx="9552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oMath>
                  </m:oMathPara>
                </a14:m>
                <a:endParaRPr lang="zh-TW" altLang="en-US" sz="2400" dirty="0"/>
              </a:p>
            </p:txBody>
          </p:sp>
        </mc:Choice>
        <mc:Fallback xmlns="">
          <p:sp>
            <p:nvSpPr>
              <p:cNvPr id="22" name="矩形 21"/>
              <p:cNvSpPr>
                <a:spLocks noRot="1" noChangeAspect="1" noMove="1" noResize="1" noEditPoints="1" noAdjustHandles="1" noChangeArrowheads="1" noChangeShapeType="1" noTextEdit="1"/>
              </p:cNvSpPr>
              <p:nvPr/>
            </p:nvSpPr>
            <p:spPr>
              <a:xfrm>
                <a:off x="483251" y="4178350"/>
                <a:ext cx="955262" cy="461665"/>
              </a:xfrm>
              <a:prstGeom prst="rect">
                <a:avLst/>
              </a:prstGeom>
              <a:blipFill>
                <a:blip r:embed="rId8"/>
                <a:stretch>
                  <a:fillRect b="-263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3644566" y="4178350"/>
                <a:ext cx="58137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b="0" i="1" smtClean="0">
                              <a:latin typeface="Cambria Math" panose="02040503050406030204" pitchFamily="18" charset="0"/>
                            </a:rPr>
                            <m:t>𝐺</m:t>
                          </m:r>
                        </m:sub>
                      </m:sSub>
                    </m:oMath>
                  </m:oMathPara>
                </a14:m>
                <a:endParaRPr lang="zh-TW" altLang="en-US" sz="2400" dirty="0"/>
              </a:p>
            </p:txBody>
          </p:sp>
        </mc:Choice>
        <mc:Fallback xmlns="">
          <p:sp>
            <p:nvSpPr>
              <p:cNvPr id="23" name="矩形 22"/>
              <p:cNvSpPr>
                <a:spLocks noRot="1" noChangeAspect="1" noMove="1" noResize="1" noEditPoints="1" noAdjustHandles="1" noChangeArrowheads="1" noChangeShapeType="1" noTextEdit="1"/>
              </p:cNvSpPr>
              <p:nvPr/>
            </p:nvSpPr>
            <p:spPr>
              <a:xfrm>
                <a:off x="3644566" y="4178350"/>
                <a:ext cx="581378" cy="461665"/>
              </a:xfrm>
              <a:prstGeom prst="rect">
                <a:avLst/>
              </a:prstGeom>
              <a:blipFill>
                <a:blip r:embed="rId9"/>
                <a:stretch>
                  <a:fillRect b="-13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3143896" y="3105498"/>
                <a:ext cx="874149"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𝐷</m:t>
                      </m:r>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e>
                      </m:d>
                    </m:oMath>
                  </m:oMathPara>
                </a14:m>
                <a:endParaRPr lang="en-US" altLang="zh-TW"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3143896" y="3105498"/>
                <a:ext cx="874149" cy="738664"/>
              </a:xfrm>
              <a:prstGeom prst="rect">
                <a:avLst/>
              </a:prstGeom>
              <a:blipFill>
                <a:blip r:embed="rId10"/>
                <a:stretch>
                  <a:fillRect l="-6993" r="-4895"/>
                </a:stretch>
              </a:blipFill>
            </p:spPr>
            <p:txBody>
              <a:bodyPr/>
              <a:lstStyle/>
              <a:p>
                <a:r>
                  <a:rPr lang="zh-TW" altLang="en-US">
                    <a:noFill/>
                  </a:rPr>
                  <a:t> </a:t>
                </a:r>
              </a:p>
            </p:txBody>
          </p:sp>
        </mc:Fallback>
      </mc:AlternateContent>
      <p:cxnSp>
        <p:nvCxnSpPr>
          <p:cNvPr id="27" name="直線接點 26"/>
          <p:cNvCxnSpPr>
            <a:cxnSpLocks/>
          </p:cNvCxnSpPr>
          <p:nvPr/>
        </p:nvCxnSpPr>
        <p:spPr>
          <a:xfrm>
            <a:off x="1375842" y="3482232"/>
            <a:ext cx="582192" cy="27849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a:cxnSpLocks/>
          </p:cNvCxnSpPr>
          <p:nvPr/>
        </p:nvCxnSpPr>
        <p:spPr>
          <a:xfrm>
            <a:off x="3394959" y="3546680"/>
            <a:ext cx="582192" cy="27849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文字方塊 29"/>
              <p:cNvSpPr txBox="1"/>
              <p:nvPr/>
            </p:nvSpPr>
            <p:spPr>
              <a:xfrm>
                <a:off x="4018046" y="3406037"/>
                <a:ext cx="29104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rgbClr val="0000FF"/>
                          </a:solidFill>
                          <a:latin typeface="Cambria Math" panose="02040503050406030204" pitchFamily="18" charset="0"/>
                        </a:rPr>
                        <m:t>𝑘</m:t>
                      </m:r>
                    </m:oMath>
                  </m:oMathPara>
                </a14:m>
                <a:endParaRPr lang="zh-TW" altLang="en-US" sz="2800" dirty="0">
                  <a:solidFill>
                    <a:srgbClr val="0000FF"/>
                  </a:solidFill>
                </a:endParaRPr>
              </a:p>
            </p:txBody>
          </p:sp>
        </mc:Choice>
        <mc:Fallback xmlns="">
          <p:sp>
            <p:nvSpPr>
              <p:cNvPr id="30" name="文字方塊 29"/>
              <p:cNvSpPr txBox="1">
                <a:spLocks noRot="1" noChangeAspect="1" noMove="1" noResize="1" noEditPoints="1" noAdjustHandles="1" noChangeArrowheads="1" noChangeShapeType="1" noTextEdit="1"/>
              </p:cNvSpPr>
              <p:nvPr/>
            </p:nvSpPr>
            <p:spPr>
              <a:xfrm>
                <a:off x="4018046" y="3406037"/>
                <a:ext cx="291042" cy="430887"/>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1967396" y="3404638"/>
                <a:ext cx="9380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rgbClr val="0000FF"/>
                          </a:solidFill>
                          <a:latin typeface="Cambria Math" panose="02040503050406030204" pitchFamily="18" charset="0"/>
                        </a:rPr>
                        <m:t>𝑘</m:t>
                      </m:r>
                      <m:r>
                        <a:rPr lang="en-US" altLang="zh-TW" sz="2800" b="0" i="1" smtClean="0">
                          <a:solidFill>
                            <a:srgbClr val="0000FF"/>
                          </a:solidFill>
                          <a:latin typeface="Cambria Math" panose="02040503050406030204" pitchFamily="18" charset="0"/>
                        </a:rPr>
                        <m:t>+</m:t>
                      </m:r>
                      <m:r>
                        <a:rPr lang="en-US" altLang="zh-TW" sz="2800" b="0" i="1" smtClean="0">
                          <a:solidFill>
                            <a:srgbClr val="0000FF"/>
                          </a:solidFill>
                          <a:latin typeface="Cambria Math" panose="02040503050406030204" pitchFamily="18" charset="0"/>
                        </a:rPr>
                        <m:t>𝑑</m:t>
                      </m:r>
                    </m:oMath>
                  </m:oMathPara>
                </a14:m>
                <a:endParaRPr lang="zh-TW" altLang="en-US" sz="2800" dirty="0">
                  <a:solidFill>
                    <a:srgbClr val="0000FF"/>
                  </a:solidFill>
                </a:endParaRPr>
              </a:p>
            </p:txBody>
          </p:sp>
        </mc:Choice>
        <mc:Fallback xmlns="">
          <p:sp>
            <p:nvSpPr>
              <p:cNvPr id="31" name="文字方塊 30"/>
              <p:cNvSpPr txBox="1">
                <a:spLocks noRot="1" noChangeAspect="1" noMove="1" noResize="1" noEditPoints="1" noAdjustHandles="1" noChangeArrowheads="1" noChangeShapeType="1" noTextEdit="1"/>
              </p:cNvSpPr>
              <p:nvPr/>
            </p:nvSpPr>
            <p:spPr>
              <a:xfrm>
                <a:off x="1967396" y="3404638"/>
                <a:ext cx="938077" cy="430887"/>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文字方塊 31"/>
              <p:cNvSpPr txBox="1"/>
              <p:nvPr/>
            </p:nvSpPr>
            <p:spPr>
              <a:xfrm>
                <a:off x="7505510" y="1695026"/>
                <a:ext cx="29104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rgbClr val="0000FF"/>
                          </a:solidFill>
                          <a:latin typeface="Cambria Math" panose="02040503050406030204" pitchFamily="18" charset="0"/>
                        </a:rPr>
                        <m:t>𝑘</m:t>
                      </m:r>
                    </m:oMath>
                  </m:oMathPara>
                </a14:m>
                <a:endParaRPr lang="zh-TW" altLang="en-US" sz="2800" dirty="0">
                  <a:solidFill>
                    <a:srgbClr val="0000FF"/>
                  </a:solidFill>
                </a:endParaRPr>
              </a:p>
            </p:txBody>
          </p:sp>
        </mc:Choice>
        <mc:Fallback xmlns="">
          <p:sp>
            <p:nvSpPr>
              <p:cNvPr id="32" name="文字方塊 31"/>
              <p:cNvSpPr txBox="1">
                <a:spLocks noRot="1" noChangeAspect="1" noMove="1" noResize="1" noEditPoints="1" noAdjustHandles="1" noChangeArrowheads="1" noChangeShapeType="1" noTextEdit="1"/>
              </p:cNvSpPr>
              <p:nvPr/>
            </p:nvSpPr>
            <p:spPr>
              <a:xfrm>
                <a:off x="7505510" y="1695026"/>
                <a:ext cx="291042" cy="430887"/>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4788751" y="1726564"/>
                <a:ext cx="9380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rgbClr val="0000FF"/>
                          </a:solidFill>
                          <a:latin typeface="Cambria Math" panose="02040503050406030204" pitchFamily="18" charset="0"/>
                        </a:rPr>
                        <m:t>𝑘</m:t>
                      </m:r>
                      <m:r>
                        <a:rPr lang="en-US" altLang="zh-TW" sz="2800" b="0" i="1" smtClean="0">
                          <a:solidFill>
                            <a:srgbClr val="0000FF"/>
                          </a:solidFill>
                          <a:latin typeface="Cambria Math" panose="02040503050406030204" pitchFamily="18" charset="0"/>
                        </a:rPr>
                        <m:t>+</m:t>
                      </m:r>
                      <m:r>
                        <a:rPr lang="en-US" altLang="zh-TW" sz="2800" b="0" i="1" smtClean="0">
                          <a:solidFill>
                            <a:srgbClr val="0000FF"/>
                          </a:solidFill>
                          <a:latin typeface="Cambria Math" panose="02040503050406030204" pitchFamily="18" charset="0"/>
                        </a:rPr>
                        <m:t>𝑑</m:t>
                      </m:r>
                    </m:oMath>
                  </m:oMathPara>
                </a14:m>
                <a:endParaRPr lang="zh-TW" altLang="en-US" sz="2800" dirty="0">
                  <a:solidFill>
                    <a:srgbClr val="0000FF"/>
                  </a:solidFill>
                </a:endParaRPr>
              </a:p>
            </p:txBody>
          </p:sp>
        </mc:Choice>
        <mc:Fallback xmlns="">
          <p:sp>
            <p:nvSpPr>
              <p:cNvPr id="33" name="文字方塊 32"/>
              <p:cNvSpPr txBox="1">
                <a:spLocks noRot="1" noChangeAspect="1" noMove="1" noResize="1" noEditPoints="1" noAdjustHandles="1" noChangeArrowheads="1" noChangeShapeType="1" noTextEdit="1"/>
              </p:cNvSpPr>
              <p:nvPr/>
            </p:nvSpPr>
            <p:spPr>
              <a:xfrm>
                <a:off x="4788751" y="1726564"/>
                <a:ext cx="938077" cy="430887"/>
              </a:xfrm>
              <a:prstGeom prst="rect">
                <a:avLst/>
              </a:prstGeom>
              <a:blipFill>
                <a:blip r:embed="rId14"/>
                <a:stretch>
                  <a:fillRect/>
                </a:stretch>
              </a:blipFill>
            </p:spPr>
            <p:txBody>
              <a:bodyPr/>
              <a:lstStyle/>
              <a:p>
                <a:r>
                  <a:rPr lang="zh-TW" altLang="en-US">
                    <a:noFill/>
                  </a:rPr>
                  <a:t> </a:t>
                </a:r>
              </a:p>
            </p:txBody>
          </p:sp>
        </mc:Fallback>
      </mc:AlternateContent>
      <p:cxnSp>
        <p:nvCxnSpPr>
          <p:cNvPr id="34" name="直線接點 33"/>
          <p:cNvCxnSpPr/>
          <p:nvPr/>
        </p:nvCxnSpPr>
        <p:spPr>
          <a:xfrm>
            <a:off x="4850821" y="5293684"/>
            <a:ext cx="36426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525378" y="3948316"/>
            <a:ext cx="164892" cy="1345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7566539" y="3948316"/>
            <a:ext cx="164892" cy="13453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3" name="手繪多邊形: 圖案 42"/>
          <p:cNvSpPr/>
          <p:nvPr/>
        </p:nvSpPr>
        <p:spPr>
          <a:xfrm>
            <a:off x="4919436" y="3858799"/>
            <a:ext cx="3367314" cy="1390908"/>
          </a:xfrm>
          <a:custGeom>
            <a:avLst/>
            <a:gdLst>
              <a:gd name="connsiteX0" fmla="*/ 0 w 3367314"/>
              <a:gd name="connsiteY0" fmla="*/ 22346 h 1576661"/>
              <a:gd name="connsiteX1" fmla="*/ 1248228 w 3367314"/>
              <a:gd name="connsiteY1" fmla="*/ 22346 h 1576661"/>
              <a:gd name="connsiteX2" fmla="*/ 1582057 w 3367314"/>
              <a:gd name="connsiteY2" fmla="*/ 254575 h 1576661"/>
              <a:gd name="connsiteX3" fmla="*/ 1698171 w 3367314"/>
              <a:gd name="connsiteY3" fmla="*/ 806118 h 1576661"/>
              <a:gd name="connsiteX4" fmla="*/ 1770742 w 3367314"/>
              <a:gd name="connsiteY4" fmla="*/ 1256061 h 1576661"/>
              <a:gd name="connsiteX5" fmla="*/ 1828800 w 3367314"/>
              <a:gd name="connsiteY5" fmla="*/ 1401204 h 1576661"/>
              <a:gd name="connsiteX6" fmla="*/ 2032000 w 3367314"/>
              <a:gd name="connsiteY6" fmla="*/ 1531832 h 1576661"/>
              <a:gd name="connsiteX7" fmla="*/ 3120571 w 3367314"/>
              <a:gd name="connsiteY7" fmla="*/ 1575375 h 1576661"/>
              <a:gd name="connsiteX8" fmla="*/ 3367314 w 3367314"/>
              <a:gd name="connsiteY8" fmla="*/ 1560861 h 157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314" h="1576661">
                <a:moveTo>
                  <a:pt x="0" y="22346"/>
                </a:moveTo>
                <a:cubicBezTo>
                  <a:pt x="492276" y="2993"/>
                  <a:pt x="984552" y="-16359"/>
                  <a:pt x="1248228" y="22346"/>
                </a:cubicBezTo>
                <a:cubicBezTo>
                  <a:pt x="1511904" y="61051"/>
                  <a:pt x="1507067" y="123946"/>
                  <a:pt x="1582057" y="254575"/>
                </a:cubicBezTo>
                <a:cubicBezTo>
                  <a:pt x="1657047" y="385204"/>
                  <a:pt x="1666724" y="639204"/>
                  <a:pt x="1698171" y="806118"/>
                </a:cubicBezTo>
                <a:cubicBezTo>
                  <a:pt x="1729619" y="973032"/>
                  <a:pt x="1748971" y="1156880"/>
                  <a:pt x="1770742" y="1256061"/>
                </a:cubicBezTo>
                <a:cubicBezTo>
                  <a:pt x="1792513" y="1355242"/>
                  <a:pt x="1785257" y="1355242"/>
                  <a:pt x="1828800" y="1401204"/>
                </a:cubicBezTo>
                <a:cubicBezTo>
                  <a:pt x="1872343" y="1447166"/>
                  <a:pt x="1816705" y="1502803"/>
                  <a:pt x="2032000" y="1531832"/>
                </a:cubicBezTo>
                <a:cubicBezTo>
                  <a:pt x="2247295" y="1560861"/>
                  <a:pt x="2898019" y="1570537"/>
                  <a:pt x="3120571" y="1575375"/>
                </a:cubicBezTo>
                <a:cubicBezTo>
                  <a:pt x="3343123" y="1580213"/>
                  <a:pt x="3355218" y="1570537"/>
                  <a:pt x="3367314" y="1560861"/>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5" name="直線接點 44"/>
          <p:cNvCxnSpPr>
            <a:cxnSpLocks/>
          </p:cNvCxnSpPr>
          <p:nvPr/>
        </p:nvCxnSpPr>
        <p:spPr>
          <a:xfrm>
            <a:off x="4946264" y="3507469"/>
            <a:ext cx="3170850" cy="211602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946264" y="5713015"/>
            <a:ext cx="3725101" cy="830997"/>
          </a:xfrm>
          <a:prstGeom prst="rect">
            <a:avLst/>
          </a:prstGeom>
          <a:noFill/>
        </p:spPr>
        <p:txBody>
          <a:bodyPr wrap="square" rtlCol="0">
            <a:spAutoFit/>
          </a:bodyPr>
          <a:lstStyle/>
          <a:p>
            <a:r>
              <a:rPr lang="en-US" altLang="zh-TW" sz="2400" dirty="0"/>
              <a:t>WGAN will provide gradient to push P</a:t>
            </a:r>
            <a:r>
              <a:rPr lang="en-US" altLang="zh-TW" sz="2400" baseline="-25000" dirty="0"/>
              <a:t>G</a:t>
            </a:r>
            <a:r>
              <a:rPr lang="en-US" altLang="zh-TW" sz="2400" dirty="0"/>
              <a:t> towards </a:t>
            </a:r>
            <a:r>
              <a:rPr lang="en-US" altLang="zh-TW" sz="2400" dirty="0" err="1"/>
              <a:t>P</a:t>
            </a:r>
            <a:r>
              <a:rPr lang="en-US" altLang="zh-TW" sz="2400" baseline="-25000" dirty="0" err="1"/>
              <a:t>data</a:t>
            </a:r>
            <a:r>
              <a:rPr lang="en-US" altLang="zh-TW" sz="2400" dirty="0"/>
              <a:t> </a:t>
            </a:r>
            <a:endParaRPr lang="zh-TW" altLang="en-US" sz="2400" dirty="0"/>
          </a:p>
        </p:txBody>
      </p:sp>
      <p:sp>
        <p:nvSpPr>
          <p:cNvPr id="49" name="文字方塊 48"/>
          <p:cNvSpPr txBox="1"/>
          <p:nvPr/>
        </p:nvSpPr>
        <p:spPr>
          <a:xfrm>
            <a:off x="5194126" y="2882438"/>
            <a:ext cx="3539686" cy="461665"/>
          </a:xfrm>
          <a:prstGeom prst="rect">
            <a:avLst/>
          </a:prstGeom>
          <a:noFill/>
        </p:spPr>
        <p:txBody>
          <a:bodyPr wrap="square" rtlCol="0">
            <a:spAutoFit/>
          </a:bodyPr>
          <a:lstStyle/>
          <a:p>
            <a:r>
              <a:rPr lang="en-US" altLang="zh-TW" sz="2400" dirty="0">
                <a:solidFill>
                  <a:srgbClr val="0000FF"/>
                </a:solidFill>
              </a:rPr>
              <a:t>Blue</a:t>
            </a:r>
            <a:r>
              <a:rPr lang="en-US" altLang="zh-TW" sz="2400" dirty="0"/>
              <a:t>: D(x) for original GAN</a:t>
            </a:r>
            <a:endParaRPr lang="zh-TW" altLang="en-US" sz="2400" dirty="0"/>
          </a:p>
        </p:txBody>
      </p:sp>
      <p:sp>
        <p:nvSpPr>
          <p:cNvPr id="50" name="文字方塊 49"/>
          <p:cNvSpPr txBox="1"/>
          <p:nvPr/>
        </p:nvSpPr>
        <p:spPr>
          <a:xfrm>
            <a:off x="5203908" y="3224264"/>
            <a:ext cx="3539686" cy="461665"/>
          </a:xfrm>
          <a:prstGeom prst="rect">
            <a:avLst/>
          </a:prstGeom>
          <a:noFill/>
        </p:spPr>
        <p:txBody>
          <a:bodyPr wrap="square" rtlCol="0">
            <a:spAutoFit/>
          </a:bodyPr>
          <a:lstStyle/>
          <a:p>
            <a:r>
              <a:rPr lang="en-US" altLang="zh-TW" sz="2400" dirty="0">
                <a:solidFill>
                  <a:srgbClr val="00B050"/>
                </a:solidFill>
              </a:rPr>
              <a:t>Green</a:t>
            </a:r>
            <a:r>
              <a:rPr lang="en-US" altLang="zh-TW" sz="2400" dirty="0"/>
              <a:t>: D(x) for WGAN</a:t>
            </a:r>
            <a:endParaRPr lang="zh-TW" altLang="en-US" sz="2400" dirty="0"/>
          </a:p>
        </p:txBody>
      </p:sp>
      <mc:AlternateContent xmlns:mc="http://schemas.openxmlformats.org/markup-compatibility/2006" xmlns:a14="http://schemas.microsoft.com/office/drawing/2010/main">
        <mc:Choice Requires="a14">
          <p:sp>
            <p:nvSpPr>
              <p:cNvPr id="37" name="文字方塊 36"/>
              <p:cNvSpPr txBox="1"/>
              <p:nvPr/>
            </p:nvSpPr>
            <p:spPr>
              <a:xfrm>
                <a:off x="1269826" y="5675609"/>
                <a:ext cx="24971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𝑊</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r>
                            <m:rPr>
                              <m:nor/>
                            </m:rPr>
                            <a:rPr lang="zh-TW" altLang="en-US" sz="2400" dirty="0"/>
                            <m:t> </m:t>
                          </m:r>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𝐺</m:t>
                              </m:r>
                            </m:sub>
                          </m:sSub>
                          <m:r>
                            <m:rPr>
                              <m:nor/>
                            </m:rPr>
                            <a:rPr lang="zh-TW" altLang="en-US" sz="2400" dirty="0"/>
                            <m:t> </m:t>
                          </m:r>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𝑑</m:t>
                      </m:r>
                    </m:oMath>
                  </m:oMathPara>
                </a14:m>
                <a:endParaRPr lang="zh-TW" altLang="en-US" sz="24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1269826" y="5675609"/>
                <a:ext cx="2497158" cy="369332"/>
              </a:xfrm>
              <a:prstGeom prst="rect">
                <a:avLst/>
              </a:prstGeom>
              <a:blipFill>
                <a:blip r:embed="rId15"/>
                <a:stretch>
                  <a:fillRect l="-2195" r="-2195" b="-1475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459704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19" grpId="0"/>
      <p:bldP spid="25" grpId="0"/>
      <p:bldP spid="30" grpId="0"/>
      <p:bldP spid="31" grpId="0"/>
      <p:bldP spid="32" grpId="0"/>
      <p:bldP spid="33" grpId="0"/>
      <p:bldP spid="35" grpId="0" animBg="1"/>
      <p:bldP spid="36" grpId="0" animBg="1"/>
      <p:bldP spid="43" grpId="0" animBg="1"/>
      <p:bldP spid="48" grpId="0"/>
      <p:bldP spid="49" grpId="0"/>
      <p:bldP spid="5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Back to the GAN framework</a:t>
            </a:r>
            <a:endParaRPr lang="zh-TW" altLang="en-US" dirty="0"/>
          </a:p>
        </p:txBody>
      </p:sp>
      <mc:AlternateContent xmlns:mc="http://schemas.openxmlformats.org/markup-compatibility/2006" xmlns:a14="http://schemas.microsoft.com/office/drawing/2010/main">
        <mc:Choice Requires="a14">
          <p:sp>
            <p:nvSpPr>
              <p:cNvPr id="9" name="文字方塊 8"/>
              <p:cNvSpPr txBox="1"/>
              <p:nvPr/>
            </p:nvSpPr>
            <p:spPr>
              <a:xfrm>
                <a:off x="651859" y="1556875"/>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651859" y="1556875"/>
                <a:ext cx="2067168" cy="430887"/>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607395" y="2091685"/>
                <a:ext cx="7247048" cy="6408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max</m:t>
                              </m:r>
                            </m:e>
                            <m:lim>
                              <m:r>
                                <a:rPr lang="en-US" altLang="zh-TW" sz="2800" b="0" i="1" smtClean="0">
                                  <a:latin typeface="Cambria Math" panose="02040503050406030204" pitchFamily="18" charset="0"/>
                                </a:rPr>
                                <m:t>𝐷</m:t>
                              </m:r>
                              <m:r>
                                <a:rPr lang="en-US" altLang="zh-TW" sz="2800" b="0" i="1" smtClean="0">
                                  <a:latin typeface="Cambria Math" panose="02040503050406030204" pitchFamily="18" charset="0"/>
                                  <a:ea typeface="Cambria Math" panose="02040503050406030204" pitchFamily="18" charset="0"/>
                                </a:rPr>
                                <m:t>∈1−</m:t>
                              </m:r>
                              <m:r>
                                <a:rPr lang="en-US" altLang="zh-TW" sz="2800" b="0" i="1" smtClean="0">
                                  <a:latin typeface="Cambria Math" panose="02040503050406030204" pitchFamily="18" charset="0"/>
                                  <a:ea typeface="Cambria Math" panose="02040503050406030204" pitchFamily="18" charset="0"/>
                                </a:rPr>
                                <m:t>𝐿𝑖𝑝𝑠𝑐h𝑖𝑡𝑧</m:t>
                              </m:r>
                            </m:lim>
                          </m:limLow>
                        </m:fName>
                        <m:e>
                          <m:d>
                            <m:dPr>
                              <m:begChr m:val="{"/>
                              <m:endChr m:val="}"/>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𝑥</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𝑑𝑎𝑡𝑎</m:t>
                                      </m:r>
                                    </m:sub>
                                  </m:sSub>
                                </m:sub>
                              </m:sSub>
                              <m:d>
                                <m:dPr>
                                  <m:begChr m:val="["/>
                                  <m:endChr m:val="]"/>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𝐷</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𝑥</m:t>
                                      </m:r>
                                    </m:e>
                                  </m:d>
                                </m:e>
                              </m:d>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e>
                          </m:d>
                        </m:e>
                      </m:func>
                    </m:oMath>
                  </m:oMathPara>
                </a14:m>
                <a:endParaRPr lang="zh-TW" altLang="en-US" sz="28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607395" y="2091685"/>
                <a:ext cx="7247048" cy="640881"/>
              </a:xfrm>
              <a:prstGeom prst="rect">
                <a:avLst/>
              </a:prstGeom>
              <a:blipFill>
                <a:blip r:embed="rId3"/>
                <a:stretch>
                  <a:fillRect/>
                </a:stretch>
              </a:blipFill>
            </p:spPr>
            <p:txBody>
              <a:bodyPr/>
              <a:lstStyle/>
              <a:p>
                <a:r>
                  <a:rPr lang="zh-TW" altLang="en-US">
                    <a:noFill/>
                  </a:rPr>
                  <a:t> </a:t>
                </a:r>
              </a:p>
            </p:txBody>
          </p:sp>
        </mc:Fallback>
      </mc:AlternateContent>
      <p:sp>
        <p:nvSpPr>
          <p:cNvPr id="11" name="文字方塊 10"/>
          <p:cNvSpPr txBox="1"/>
          <p:nvPr/>
        </p:nvSpPr>
        <p:spPr>
          <a:xfrm>
            <a:off x="1897967" y="2912966"/>
            <a:ext cx="5601505" cy="461665"/>
          </a:xfrm>
          <a:prstGeom prst="rect">
            <a:avLst/>
          </a:prstGeom>
          <a:noFill/>
        </p:spPr>
        <p:txBody>
          <a:bodyPr wrap="square" rtlCol="0">
            <a:spAutoFit/>
          </a:bodyPr>
          <a:lstStyle/>
          <a:p>
            <a:r>
              <a:rPr lang="en-US" altLang="zh-TW" sz="2400" dirty="0">
                <a:solidFill>
                  <a:srgbClr val="0000FF"/>
                </a:solidFill>
              </a:rPr>
              <a:t>How to use gradient descent to optimize?</a:t>
            </a:r>
            <a:endParaRPr lang="zh-TW" altLang="en-US" sz="2400" dirty="0">
              <a:solidFill>
                <a:srgbClr val="0000FF"/>
              </a:solidFill>
            </a:endParaRPr>
          </a:p>
        </p:txBody>
      </p:sp>
      <p:sp>
        <p:nvSpPr>
          <p:cNvPr id="12" name="文字方塊 11"/>
          <p:cNvSpPr txBox="1"/>
          <p:nvPr/>
        </p:nvSpPr>
        <p:spPr>
          <a:xfrm>
            <a:off x="468605" y="3380692"/>
            <a:ext cx="5273448" cy="830997"/>
          </a:xfrm>
          <a:prstGeom prst="rect">
            <a:avLst/>
          </a:prstGeom>
          <a:noFill/>
        </p:spPr>
        <p:txBody>
          <a:bodyPr wrap="square" rtlCol="0">
            <a:spAutoFit/>
          </a:bodyPr>
          <a:lstStyle/>
          <a:p>
            <a:r>
              <a:rPr lang="en-US" altLang="zh-TW" sz="2400" b="1" i="1" u="sng" dirty="0">
                <a:solidFill>
                  <a:srgbClr val="0000FF"/>
                </a:solidFill>
              </a:rPr>
              <a:t>Weight clipping:</a:t>
            </a:r>
          </a:p>
          <a:p>
            <a:r>
              <a:rPr lang="en-US" altLang="zh-TW" sz="2400" dirty="0"/>
              <a:t>Force the weights w between c and -c</a:t>
            </a:r>
            <a:endParaRPr lang="zh-TW" altLang="en-US" sz="2400" dirty="0"/>
          </a:p>
        </p:txBody>
      </p:sp>
      <p:sp>
        <p:nvSpPr>
          <p:cNvPr id="13" name="文字方塊 12"/>
          <p:cNvSpPr txBox="1"/>
          <p:nvPr/>
        </p:nvSpPr>
        <p:spPr>
          <a:xfrm>
            <a:off x="471300" y="4233297"/>
            <a:ext cx="4832151" cy="830997"/>
          </a:xfrm>
          <a:prstGeom prst="rect">
            <a:avLst/>
          </a:prstGeom>
          <a:noFill/>
        </p:spPr>
        <p:txBody>
          <a:bodyPr wrap="square" rtlCol="0">
            <a:spAutoFit/>
          </a:bodyPr>
          <a:lstStyle/>
          <a:p>
            <a:r>
              <a:rPr lang="en-US" altLang="zh-TW" sz="2400" dirty="0"/>
              <a:t>After parameter update, </a:t>
            </a:r>
          </a:p>
          <a:p>
            <a:r>
              <a:rPr lang="en-US" altLang="zh-TW" sz="2400" dirty="0"/>
              <a:t>if w &gt; c, then w=c; if w&lt;-</a:t>
            </a:r>
            <a:r>
              <a:rPr lang="en-US" altLang="zh-TW" sz="2400" b="1" dirty="0"/>
              <a:t>c</a:t>
            </a:r>
            <a:r>
              <a:rPr lang="en-US" altLang="zh-TW" sz="2400" dirty="0"/>
              <a:t>, then w=-c</a:t>
            </a:r>
            <a:endParaRPr lang="zh-TW" altLang="en-US" sz="2400" dirty="0"/>
          </a:p>
        </p:txBody>
      </p:sp>
      <p:cxnSp>
        <p:nvCxnSpPr>
          <p:cNvPr id="14" name="直線接點 13"/>
          <p:cNvCxnSpPr>
            <a:cxnSpLocks/>
          </p:cNvCxnSpPr>
          <p:nvPr/>
        </p:nvCxnSpPr>
        <p:spPr>
          <a:xfrm>
            <a:off x="5742053" y="6051142"/>
            <a:ext cx="2964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6054897" y="4705774"/>
            <a:ext cx="164892" cy="1345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8096058" y="4705774"/>
            <a:ext cx="164892" cy="13453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cxnSp>
        <p:nvCxnSpPr>
          <p:cNvPr id="17" name="直線接點 16"/>
          <p:cNvCxnSpPr>
            <a:cxnSpLocks/>
          </p:cNvCxnSpPr>
          <p:nvPr/>
        </p:nvCxnSpPr>
        <p:spPr>
          <a:xfrm>
            <a:off x="6938193" y="3994516"/>
            <a:ext cx="530492" cy="26416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文字方塊 22"/>
              <p:cNvSpPr txBox="1"/>
              <p:nvPr/>
            </p:nvSpPr>
            <p:spPr>
              <a:xfrm>
                <a:off x="758515" y="5498159"/>
                <a:ext cx="42314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e>
                          </m:d>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𝐷</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e>
                      </m:d>
                      <m:r>
                        <a:rPr lang="en-US" altLang="zh-TW" sz="2400" b="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𝐾</m:t>
                      </m:r>
                      <m:d>
                        <m:dPr>
                          <m:begChr m:val="‖"/>
                          <m:endChr m:val="‖"/>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e>
                      </m:d>
                    </m:oMath>
                  </m:oMathPara>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758515" y="5498159"/>
                <a:ext cx="4231415" cy="369332"/>
              </a:xfrm>
              <a:prstGeom prst="rect">
                <a:avLst/>
              </a:prstGeom>
              <a:blipFill>
                <a:blip r:embed="rId4"/>
                <a:stretch>
                  <a:fillRect b="-13115"/>
                </a:stretch>
              </a:blipFill>
            </p:spPr>
            <p:txBody>
              <a:bodyPr/>
              <a:lstStyle/>
              <a:p>
                <a:r>
                  <a:rPr lang="zh-TW" altLang="en-US">
                    <a:noFill/>
                  </a:rPr>
                  <a:t> </a:t>
                </a:r>
              </a:p>
            </p:txBody>
          </p:sp>
        </mc:Fallback>
      </mc:AlternateContent>
      <p:sp>
        <p:nvSpPr>
          <p:cNvPr id="24" name="文字方塊 23"/>
          <p:cNvSpPr txBox="1"/>
          <p:nvPr/>
        </p:nvSpPr>
        <p:spPr>
          <a:xfrm>
            <a:off x="467775" y="5085903"/>
            <a:ext cx="2952982" cy="461665"/>
          </a:xfrm>
          <a:prstGeom prst="rect">
            <a:avLst/>
          </a:prstGeom>
          <a:noFill/>
        </p:spPr>
        <p:txBody>
          <a:bodyPr wrap="square" rtlCol="0">
            <a:spAutoFit/>
          </a:bodyPr>
          <a:lstStyle/>
          <a:p>
            <a:r>
              <a:rPr lang="en-US" altLang="zh-TW" sz="2400" dirty="0"/>
              <a:t>We only ensure that</a:t>
            </a:r>
            <a:endParaRPr lang="zh-TW" altLang="en-US" sz="2400" dirty="0"/>
          </a:p>
        </p:txBody>
      </p:sp>
      <p:sp>
        <p:nvSpPr>
          <p:cNvPr id="25" name="文字方塊 24"/>
          <p:cNvSpPr txBox="1"/>
          <p:nvPr/>
        </p:nvSpPr>
        <p:spPr>
          <a:xfrm>
            <a:off x="3919151" y="5820309"/>
            <a:ext cx="1673656" cy="461665"/>
          </a:xfrm>
          <a:prstGeom prst="rect">
            <a:avLst/>
          </a:prstGeom>
          <a:noFill/>
        </p:spPr>
        <p:txBody>
          <a:bodyPr wrap="square" rtlCol="0">
            <a:spAutoFit/>
          </a:bodyPr>
          <a:lstStyle/>
          <a:p>
            <a:r>
              <a:rPr lang="en-US" altLang="zh-TW" sz="2400" dirty="0"/>
              <a:t>For some K</a:t>
            </a:r>
            <a:endParaRPr lang="zh-TW" altLang="en-US" sz="2400" dirty="0"/>
          </a:p>
        </p:txBody>
      </p:sp>
      <p:cxnSp>
        <p:nvCxnSpPr>
          <p:cNvPr id="30" name="直線接點 29"/>
          <p:cNvCxnSpPr>
            <a:cxnSpLocks/>
          </p:cNvCxnSpPr>
          <p:nvPr/>
        </p:nvCxnSpPr>
        <p:spPr>
          <a:xfrm>
            <a:off x="6054897" y="4604200"/>
            <a:ext cx="2206053" cy="14737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2340608" y="2576060"/>
            <a:ext cx="348343" cy="461665"/>
          </a:xfrm>
          <a:prstGeom prst="rect">
            <a:avLst/>
          </a:prstGeom>
          <a:noFill/>
        </p:spPr>
        <p:txBody>
          <a:bodyPr wrap="square" rtlCol="0">
            <a:spAutoFit/>
          </a:bodyPr>
          <a:lstStyle/>
          <a:p>
            <a:r>
              <a:rPr lang="en-US" altLang="zh-TW" sz="2400" dirty="0">
                <a:solidFill>
                  <a:srgbClr val="FF0000"/>
                </a:solidFill>
              </a:rPr>
              <a:t>K</a:t>
            </a:r>
            <a:endParaRPr lang="zh-TW" altLang="en-US" sz="2400" dirty="0">
              <a:solidFill>
                <a:srgbClr val="FF0000"/>
              </a:solidFill>
            </a:endParaRPr>
          </a:p>
        </p:txBody>
      </p:sp>
      <p:sp>
        <p:nvSpPr>
          <p:cNvPr id="36" name="文字方塊 35"/>
          <p:cNvSpPr txBox="1"/>
          <p:nvPr/>
        </p:nvSpPr>
        <p:spPr>
          <a:xfrm>
            <a:off x="320323" y="1526097"/>
            <a:ext cx="348343" cy="461665"/>
          </a:xfrm>
          <a:prstGeom prst="rect">
            <a:avLst/>
          </a:prstGeom>
          <a:noFill/>
        </p:spPr>
        <p:txBody>
          <a:bodyPr wrap="square" rtlCol="0">
            <a:spAutoFit/>
          </a:bodyPr>
          <a:lstStyle/>
          <a:p>
            <a:r>
              <a:rPr lang="en-US" altLang="zh-TW" sz="2400" dirty="0">
                <a:solidFill>
                  <a:srgbClr val="FF0000"/>
                </a:solidFill>
              </a:rPr>
              <a:t>K</a:t>
            </a:r>
            <a:endParaRPr lang="zh-TW" altLang="en-US" sz="2400" dirty="0">
              <a:solidFill>
                <a:srgbClr val="FF0000"/>
              </a:solidFill>
            </a:endParaRPr>
          </a:p>
        </p:txBody>
      </p:sp>
      <p:sp>
        <p:nvSpPr>
          <p:cNvPr id="37" name="文字方塊 36"/>
          <p:cNvSpPr txBox="1"/>
          <p:nvPr/>
        </p:nvSpPr>
        <p:spPr>
          <a:xfrm>
            <a:off x="6458537" y="3488337"/>
            <a:ext cx="1802413" cy="461665"/>
          </a:xfrm>
          <a:prstGeom prst="rect">
            <a:avLst/>
          </a:prstGeom>
          <a:noFill/>
        </p:spPr>
        <p:txBody>
          <a:bodyPr wrap="square" rtlCol="0">
            <a:spAutoFit/>
          </a:bodyPr>
          <a:lstStyle/>
          <a:p>
            <a:r>
              <a:rPr lang="en-US" altLang="zh-TW" sz="2400" dirty="0"/>
              <a:t>No clipping</a:t>
            </a:r>
            <a:endParaRPr lang="zh-TW" altLang="en-US" sz="2400" dirty="0"/>
          </a:p>
        </p:txBody>
      </p:sp>
      <p:sp>
        <p:nvSpPr>
          <p:cNvPr id="38" name="文字方塊 37"/>
          <p:cNvSpPr txBox="1"/>
          <p:nvPr/>
        </p:nvSpPr>
        <p:spPr>
          <a:xfrm>
            <a:off x="5520981" y="4091050"/>
            <a:ext cx="1802413" cy="461665"/>
          </a:xfrm>
          <a:prstGeom prst="rect">
            <a:avLst/>
          </a:prstGeom>
          <a:noFill/>
        </p:spPr>
        <p:txBody>
          <a:bodyPr wrap="square" rtlCol="0">
            <a:spAutoFit/>
          </a:bodyPr>
          <a:lstStyle/>
          <a:p>
            <a:r>
              <a:rPr lang="en-US" altLang="zh-TW" sz="2400" dirty="0"/>
              <a:t>clipping</a:t>
            </a:r>
            <a:endParaRPr lang="zh-TW" altLang="en-US" sz="2400" dirty="0"/>
          </a:p>
        </p:txBody>
      </p:sp>
      <p:sp>
        <p:nvSpPr>
          <p:cNvPr id="5" name="箭號: 弧形下彎 4"/>
          <p:cNvSpPr/>
          <p:nvPr/>
        </p:nvSpPr>
        <p:spPr>
          <a:xfrm rot="19465420">
            <a:off x="6770230" y="4196390"/>
            <a:ext cx="901207" cy="2564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文字方塊 25"/>
          <p:cNvSpPr txBox="1"/>
          <p:nvPr/>
        </p:nvSpPr>
        <p:spPr>
          <a:xfrm>
            <a:off x="472139" y="6231542"/>
            <a:ext cx="6712432" cy="461665"/>
          </a:xfrm>
          <a:prstGeom prst="rect">
            <a:avLst/>
          </a:prstGeom>
          <a:noFill/>
        </p:spPr>
        <p:txBody>
          <a:bodyPr wrap="square" rtlCol="0">
            <a:spAutoFit/>
          </a:bodyPr>
          <a:lstStyle/>
          <a:p>
            <a:r>
              <a:rPr lang="en-US" altLang="zh-TW" sz="2400" dirty="0"/>
              <a:t>Do not truly find function D maximizing the function </a:t>
            </a:r>
            <a:endParaRPr lang="zh-TW" altLang="en-US" sz="2400" dirty="0"/>
          </a:p>
        </p:txBody>
      </p:sp>
    </p:spTree>
    <p:extLst>
      <p:ext uri="{BB962C8B-B14F-4D97-AF65-F5344CB8AC3E}">
        <p14:creationId xmlns:p14="http://schemas.microsoft.com/office/powerpoint/2010/main" val="32426796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6" grpId="0" animBg="1"/>
      <p:bldP spid="23" grpId="0"/>
      <p:bldP spid="24" grpId="0"/>
      <p:bldP spid="25" grpId="0"/>
      <p:bldP spid="35" grpId="0"/>
      <p:bldP spid="36" grpId="0"/>
      <p:bldP spid="37" grpId="0"/>
      <p:bldP spid="38" grpId="0"/>
      <p:bldP spid="5"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907085" y="720857"/>
                <a:ext cx="8236915" cy="5988944"/>
              </a:xfrm>
            </p:spPr>
            <p:txBody>
              <a:bodyPr>
                <a:noAutofit/>
              </a:bodyPr>
              <a:lstStyle/>
              <a:p>
                <a:r>
                  <a:rPr lang="en-US" altLang="zh-TW" sz="2400" dirty="0"/>
                  <a:t>In each training iteration:</a:t>
                </a:r>
              </a:p>
              <a:p>
                <a:pPr lvl="1"/>
                <a:r>
                  <a:rPr lang="en-US" altLang="zh-TW" dirty="0"/>
                  <a:t>Sample m examples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i="1">
                                <a:latin typeface="Cambria Math" panose="02040503050406030204" pitchFamily="18" charset="0"/>
                              </a:rPr>
                              <m:t>𝑚</m:t>
                            </m:r>
                          </m:sup>
                        </m:sSup>
                      </m:e>
                    </m:d>
                  </m:oMath>
                </a14:m>
                <a:r>
                  <a:rPr lang="en-US" altLang="zh-TW" dirty="0"/>
                  <a:t> from data distribution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b="0" i="1" smtClean="0">
                            <a:latin typeface="Cambria Math" panose="02040503050406030204" pitchFamily="18" charset="0"/>
                          </a:rPr>
                          <m:t>𝑑𝑎𝑡𝑎</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𝑥</m:t>
                        </m:r>
                      </m:e>
                    </m:d>
                  </m:oMath>
                </a14:m>
                <a:endParaRPr lang="en-US" altLang="zh-TW" dirty="0"/>
              </a:p>
              <a:p>
                <a:pPr lvl="1"/>
                <a:r>
                  <a:rPr lang="en-US" altLang="zh-TW" dirty="0"/>
                  <a:t>Sample m noise samples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𝑚</m:t>
                            </m:r>
                          </m:sup>
                        </m:sSup>
                      </m:e>
                    </m:d>
                  </m:oMath>
                </a14:m>
                <a:r>
                  <a:rPr lang="en-US" altLang="zh-TW" dirty="0"/>
                  <a:t> from the prior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𝑝𝑟𝑖𝑜𝑟</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𝑧</m:t>
                        </m:r>
                      </m:e>
                    </m:d>
                  </m:oMath>
                </a14:m>
                <a:endParaRPr lang="en-US" altLang="zh-TW" dirty="0"/>
              </a:p>
              <a:p>
                <a:pPr lvl="1"/>
                <a:r>
                  <a:rPr lang="en-US" altLang="zh-TW" dirty="0"/>
                  <a:t>Obtaining generated data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𝑚</m:t>
                            </m:r>
                          </m:sup>
                        </m:sSup>
                      </m:e>
                    </m:d>
                  </m:oMath>
                </a14:m>
                <a:r>
                  <a:rPr lang="en-US" altLang="zh-TW" dirty="0"/>
                  <a:t>,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e>
                      <m:sup>
                        <m:r>
                          <a:rPr lang="en-US" altLang="zh-TW" i="1">
                            <a:latin typeface="Cambria Math" panose="02040503050406030204" pitchFamily="18" charset="0"/>
                          </a:rPr>
                          <m:t>𝑖</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𝐺</m:t>
                    </m:r>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b="0" i="1" smtClean="0">
                                <a:latin typeface="Cambria Math" panose="02040503050406030204" pitchFamily="18" charset="0"/>
                              </a:rPr>
                              <m:t>𝑖</m:t>
                            </m:r>
                          </m:sup>
                        </m:sSup>
                      </m:e>
                    </m:d>
                  </m:oMath>
                </a14:m>
                <a:endParaRPr lang="en-US" altLang="zh-TW" dirty="0"/>
              </a:p>
              <a:p>
                <a:pPr lvl="1"/>
                <a:r>
                  <a:rPr lang="en-US" altLang="zh-TW" dirty="0"/>
                  <a:t>Update discriminator parameters </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panose="02040503050406030204" pitchFamily="18" charset="0"/>
                          </a:rPr>
                          <m:t>𝜃</m:t>
                        </m:r>
                      </m:e>
                      <m:sub>
                        <m:r>
                          <a:rPr lang="en-US" altLang="zh-TW" b="0" i="1" smtClean="0">
                            <a:latin typeface="Cambria Math" panose="02040503050406030204" pitchFamily="18" charset="0"/>
                          </a:rPr>
                          <m:t>𝑑</m:t>
                        </m:r>
                      </m:sub>
                    </m:sSub>
                  </m:oMath>
                </a14:m>
                <a:r>
                  <a:rPr lang="en-US" altLang="zh-TW" dirty="0"/>
                  <a:t> to maximize </a:t>
                </a:r>
              </a:p>
              <a:p>
                <a:pPr lvl="2"/>
                <a14:m>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r>
                      <a:rPr lang="en-US" altLang="zh-TW" sz="2400" b="0" i="1" smtClean="0">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e>
                        </m:d>
                      </m:e>
                    </m:nary>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1−</m:t>
                            </m:r>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𝑥</m:t>
                                        </m:r>
                                      </m:e>
                                    </m:acc>
                                  </m:e>
                                  <m:sup>
                                    <m:r>
                                      <a:rPr lang="en-US" altLang="zh-TW" sz="2400" i="1">
                                        <a:latin typeface="Cambria Math" panose="02040503050406030204" pitchFamily="18" charset="0"/>
                                      </a:rPr>
                                      <m:t>𝑖</m:t>
                                    </m:r>
                                  </m:sup>
                                </m:sSup>
                              </m:e>
                            </m:d>
                          </m:e>
                        </m:d>
                      </m:e>
                    </m:nary>
                  </m:oMath>
                </a14:m>
                <a:endParaRPr lang="en-US" altLang="zh-TW" sz="2400" b="0" dirty="0"/>
              </a:p>
              <a:p>
                <a:pPr lvl="2"/>
                <a14:m>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𝑑</m:t>
                        </m:r>
                      </m:sub>
                    </m:sSub>
                    <m:r>
                      <a:rPr lang="en-US" altLang="zh-TW" sz="2400" i="1" smtClean="0">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i="1">
                            <a:latin typeface="Cambria Math" panose="02040503050406030204" pitchFamily="18" charset="0"/>
                          </a:rPr>
                          <m:t>𝑑</m:t>
                        </m:r>
                      </m:sub>
                    </m:sSub>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zh-TW" altLang="en-US" sz="2400" i="1" smtClean="0">
                                <a:latin typeface="Cambria Math" panose="02040503050406030204" pitchFamily="18" charset="0"/>
                              </a:rPr>
                              <m:t>𝜃</m:t>
                            </m:r>
                          </m:e>
                          <m:sub>
                            <m:r>
                              <a:rPr lang="en-US" altLang="zh-TW" sz="2400" b="0" i="1" smtClean="0">
                                <a:latin typeface="Cambria Math" panose="02040503050406030204" pitchFamily="18" charset="0"/>
                              </a:rPr>
                              <m:t>𝑑</m:t>
                            </m:r>
                          </m:sub>
                        </m:sSub>
                      </m:e>
                    </m:d>
                  </m:oMath>
                </a14:m>
                <a:endParaRPr lang="en-US" altLang="zh-TW" sz="2400" dirty="0"/>
              </a:p>
              <a:p>
                <a:pPr lvl="1"/>
                <a:r>
                  <a:rPr lang="en-US" altLang="zh-TW" dirty="0"/>
                  <a:t>Sample another m noise samples </a:t>
                </a:r>
                <a14:m>
                  <m:oMath xmlns:m="http://schemas.openxmlformats.org/officeDocument/2006/math">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panose="02040503050406030204" pitchFamily="18" charset="0"/>
                              </a:rPr>
                              <m:t>𝑚</m:t>
                            </m:r>
                          </m:sup>
                        </m:sSup>
                      </m:e>
                    </m:d>
                  </m:oMath>
                </a14:m>
                <a:r>
                  <a:rPr lang="en-US" altLang="zh-TW" dirty="0"/>
                  <a:t> from the prior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𝑝𝑟𝑖𝑜𝑟</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𝑧</m:t>
                        </m:r>
                      </m:e>
                    </m:d>
                  </m:oMath>
                </a14:m>
                <a:endParaRPr lang="en-US" altLang="zh-TW" dirty="0"/>
              </a:p>
              <a:p>
                <a:pPr lvl="1"/>
                <a:r>
                  <a:rPr lang="en-US" altLang="zh-TW" dirty="0"/>
                  <a:t>Update generator parameters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b="0" i="1" smtClean="0">
                            <a:latin typeface="Cambria Math" panose="02040503050406030204" pitchFamily="18" charset="0"/>
                          </a:rPr>
                          <m:t>𝑔</m:t>
                        </m:r>
                      </m:sub>
                    </m:sSub>
                  </m:oMath>
                </a14:m>
                <a:r>
                  <a:rPr lang="en-US" altLang="zh-TW" dirty="0"/>
                  <a:t> to minimize</a:t>
                </a:r>
              </a:p>
              <a:p>
                <a:pPr lvl="2"/>
                <a14:m>
                  <m:oMath xmlns:m="http://schemas.openxmlformats.org/officeDocument/2006/math">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e>
                        </m:d>
                      </m:e>
                    </m:nary>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𝑚</m:t>
                        </m:r>
                      </m:den>
                    </m:f>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𝑖</m:t>
                        </m:r>
                        <m:r>
                          <a:rPr lang="en-US" altLang="zh-TW" sz="2400" i="1">
                            <a:latin typeface="Cambria Math" panose="02040503050406030204" pitchFamily="18" charset="0"/>
                          </a:rPr>
                          <m:t>=1</m:t>
                        </m:r>
                      </m:sub>
                      <m:sup>
                        <m:r>
                          <a:rPr lang="en-US" altLang="zh-TW" sz="2400" i="1">
                            <a:latin typeface="Cambria Math" panose="02040503050406030204" pitchFamily="18" charset="0"/>
                          </a:rPr>
                          <m:t>𝑚</m:t>
                        </m:r>
                      </m:sup>
                      <m:e>
                        <m:r>
                          <a:rPr lang="en-US" altLang="zh-TW" sz="2400" i="1">
                            <a:latin typeface="Cambria Math" panose="02040503050406030204" pitchFamily="18" charset="0"/>
                          </a:rPr>
                          <m:t>𝑙𝑜𝑔</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1−</m:t>
                            </m:r>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𝐺</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𝑖</m:t>
                                        </m:r>
                                      </m:sup>
                                    </m:sSup>
                                  </m:e>
                                </m:d>
                              </m:e>
                            </m:d>
                          </m:e>
                        </m:d>
                      </m:e>
                    </m:nary>
                  </m:oMath>
                </a14:m>
                <a:endParaRPr lang="en-US" altLang="zh-TW" sz="2400" dirty="0"/>
              </a:p>
              <a:p>
                <a:pPr lvl="2"/>
                <a14:m>
                  <m:oMath xmlns:m="http://schemas.openxmlformats.org/officeDocument/2006/math">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𝑔</m:t>
                        </m:r>
                      </m:sub>
                    </m:sSub>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𝑔</m:t>
                        </m:r>
                      </m:sub>
                    </m:sSub>
                    <m:r>
                      <a:rPr lang="en-US" altLang="zh-TW" sz="2400" i="1">
                        <a:latin typeface="Cambria Math" panose="02040503050406030204" pitchFamily="18" charset="0"/>
                      </a:rPr>
                      <m:t>−</m:t>
                    </m:r>
                    <m:r>
                      <a:rPr lang="zh-TW" altLang="en-US" sz="2400" i="1">
                        <a:latin typeface="Cambria Math" panose="02040503050406030204" pitchFamily="18" charset="0"/>
                      </a:rPr>
                      <m:t>𝜂𝛻</m:t>
                    </m:r>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𝑉</m:t>
                        </m:r>
                      </m:e>
                    </m:acc>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𝜃</m:t>
                            </m:r>
                          </m:e>
                          <m:sub>
                            <m:r>
                              <a:rPr lang="en-US" altLang="zh-TW" sz="2400" b="0" i="1" smtClean="0">
                                <a:latin typeface="Cambria Math" panose="02040503050406030204" pitchFamily="18" charset="0"/>
                              </a:rPr>
                              <m:t>𝑔</m:t>
                            </m:r>
                          </m:sub>
                        </m:sSub>
                      </m:e>
                    </m:d>
                  </m:oMath>
                </a14:m>
                <a:endParaRPr lang="en-US" altLang="zh-TW" sz="2400" dirty="0"/>
              </a:p>
              <a:p>
                <a:pPr lvl="2"/>
                <a:endParaRPr lang="zh-TW" altLang="en-US" sz="24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907085" y="720857"/>
                <a:ext cx="8236915" cy="5988944"/>
              </a:xfrm>
              <a:blipFill>
                <a:blip r:embed="rId3"/>
                <a:stretch>
                  <a:fillRect l="-1036" t="-1424"/>
                </a:stretch>
              </a:blipFill>
            </p:spPr>
            <p:txBody>
              <a:bodyPr/>
              <a:lstStyle/>
              <a:p>
                <a:r>
                  <a:rPr lang="zh-TW" altLang="en-US">
                    <a:noFill/>
                  </a:rPr>
                  <a:t> </a:t>
                </a:r>
              </a:p>
            </p:txBody>
          </p:sp>
        </mc:Fallback>
      </mc:AlternateContent>
      <p:sp>
        <p:nvSpPr>
          <p:cNvPr id="7" name="文字方塊 6"/>
          <p:cNvSpPr txBox="1"/>
          <p:nvPr/>
        </p:nvSpPr>
        <p:spPr>
          <a:xfrm>
            <a:off x="121858" y="42066"/>
            <a:ext cx="5466142" cy="584775"/>
          </a:xfrm>
          <a:prstGeom prst="rect">
            <a:avLst/>
          </a:prstGeom>
          <a:noFill/>
        </p:spPr>
        <p:txBody>
          <a:bodyPr wrap="square" rtlCol="0">
            <a:spAutoFit/>
          </a:bodyPr>
          <a:lstStyle/>
          <a:p>
            <a:r>
              <a:rPr lang="en-US" altLang="zh-TW" sz="3200" b="1" i="1" u="sng" dirty="0"/>
              <a:t>Algorithm of Original GAN</a:t>
            </a:r>
            <a:endParaRPr lang="zh-TW" altLang="en-US" sz="3200" b="1" i="1" u="sng" dirty="0"/>
          </a:p>
        </p:txBody>
      </p:sp>
      <p:sp>
        <p:nvSpPr>
          <p:cNvPr id="8" name="矩形 7"/>
          <p:cNvSpPr/>
          <p:nvPr/>
        </p:nvSpPr>
        <p:spPr>
          <a:xfrm>
            <a:off x="1640112" y="1117600"/>
            <a:ext cx="7297411" cy="329474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63748" y="3260295"/>
            <a:ext cx="1119011" cy="830997"/>
          </a:xfrm>
          <a:prstGeom prst="rect">
            <a:avLst/>
          </a:prstGeom>
          <a:noFill/>
          <a:ln w="38100">
            <a:solidFill>
              <a:srgbClr val="0000FF"/>
            </a:solidFill>
          </a:ln>
        </p:spPr>
        <p:txBody>
          <a:bodyPr wrap="square" rtlCol="0">
            <a:spAutoFit/>
          </a:bodyPr>
          <a:lstStyle/>
          <a:p>
            <a:pPr algn="ctr"/>
            <a:r>
              <a:rPr lang="en-US" altLang="zh-TW" sz="2400" dirty="0">
                <a:solidFill>
                  <a:srgbClr val="0070C0"/>
                </a:solidFill>
              </a:rPr>
              <a:t>Repeat k times</a:t>
            </a:r>
            <a:endParaRPr lang="zh-TW" altLang="en-US" sz="2400" dirty="0">
              <a:solidFill>
                <a:srgbClr val="0070C0"/>
              </a:solidFill>
            </a:endParaRPr>
          </a:p>
        </p:txBody>
      </p:sp>
      <p:sp>
        <p:nvSpPr>
          <p:cNvPr id="11" name="文字方塊 10"/>
          <p:cNvSpPr txBox="1"/>
          <p:nvPr/>
        </p:nvSpPr>
        <p:spPr>
          <a:xfrm>
            <a:off x="110699" y="2349472"/>
            <a:ext cx="1425110" cy="830997"/>
          </a:xfrm>
          <a:prstGeom prst="rect">
            <a:avLst/>
          </a:prstGeom>
          <a:noFill/>
        </p:spPr>
        <p:txBody>
          <a:bodyPr wrap="square" rtlCol="0">
            <a:spAutoFit/>
          </a:bodyPr>
          <a:lstStyle/>
          <a:p>
            <a:pPr algn="ctr"/>
            <a:r>
              <a:rPr lang="en-US" altLang="zh-TW" sz="2400" dirty="0">
                <a:solidFill>
                  <a:srgbClr val="0070C0"/>
                </a:solidFill>
              </a:rPr>
              <a:t>Learning </a:t>
            </a:r>
          </a:p>
          <a:p>
            <a:pPr algn="ctr"/>
            <a:r>
              <a:rPr lang="en-US" altLang="zh-TW" sz="2400" dirty="0">
                <a:solidFill>
                  <a:srgbClr val="0070C0"/>
                </a:solidFill>
              </a:rPr>
              <a:t>D</a:t>
            </a:r>
            <a:endParaRPr lang="zh-TW" altLang="en-US" sz="2400" dirty="0">
              <a:solidFill>
                <a:srgbClr val="0070C0"/>
              </a:solidFill>
            </a:endParaRPr>
          </a:p>
        </p:txBody>
      </p:sp>
      <p:sp>
        <p:nvSpPr>
          <p:cNvPr id="13" name="矩形 12"/>
          <p:cNvSpPr/>
          <p:nvPr/>
        </p:nvSpPr>
        <p:spPr>
          <a:xfrm>
            <a:off x="1640112" y="4427246"/>
            <a:ext cx="7297411" cy="22825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110699" y="5015561"/>
            <a:ext cx="1425110" cy="830997"/>
          </a:xfrm>
          <a:prstGeom prst="rect">
            <a:avLst/>
          </a:prstGeom>
          <a:noFill/>
        </p:spPr>
        <p:txBody>
          <a:bodyPr wrap="square" rtlCol="0">
            <a:spAutoFit/>
          </a:bodyPr>
          <a:lstStyle/>
          <a:p>
            <a:pPr algn="ctr"/>
            <a:r>
              <a:rPr lang="en-US" altLang="zh-TW" sz="2400" dirty="0">
                <a:solidFill>
                  <a:srgbClr val="FF0000"/>
                </a:solidFill>
              </a:rPr>
              <a:t>Learning </a:t>
            </a:r>
          </a:p>
          <a:p>
            <a:pPr algn="ctr"/>
            <a:r>
              <a:rPr lang="en-US" altLang="zh-TW" sz="2400" dirty="0">
                <a:solidFill>
                  <a:srgbClr val="FF0000"/>
                </a:solidFill>
              </a:rPr>
              <a:t>G</a:t>
            </a:r>
            <a:endParaRPr lang="zh-TW" altLang="en-US" sz="2400" dirty="0">
              <a:solidFill>
                <a:srgbClr val="FF0000"/>
              </a:solidFill>
            </a:endParaRPr>
          </a:p>
        </p:txBody>
      </p:sp>
      <p:cxnSp>
        <p:nvCxnSpPr>
          <p:cNvPr id="4" name="直線接點 3"/>
          <p:cNvCxnSpPr/>
          <p:nvPr/>
        </p:nvCxnSpPr>
        <p:spPr>
          <a:xfrm>
            <a:off x="2698954" y="5897000"/>
            <a:ext cx="216801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263747" y="5822473"/>
            <a:ext cx="1119011" cy="830997"/>
          </a:xfrm>
          <a:prstGeom prst="rect">
            <a:avLst/>
          </a:prstGeom>
          <a:noFill/>
          <a:ln w="38100">
            <a:solidFill>
              <a:srgbClr val="FF0000"/>
            </a:solidFill>
          </a:ln>
        </p:spPr>
        <p:txBody>
          <a:bodyPr wrap="square" rtlCol="0">
            <a:spAutoFit/>
          </a:bodyPr>
          <a:lstStyle/>
          <a:p>
            <a:pPr algn="ctr"/>
            <a:r>
              <a:rPr lang="en-US" altLang="zh-TW" sz="2400" dirty="0">
                <a:solidFill>
                  <a:srgbClr val="FF0000"/>
                </a:solidFill>
              </a:rPr>
              <a:t>Only Once</a:t>
            </a:r>
            <a:endParaRPr lang="zh-TW" altLang="en-US" sz="2400" dirty="0">
              <a:solidFill>
                <a:srgbClr val="FF0000"/>
              </a:solidFill>
            </a:endParaRPr>
          </a:p>
        </p:txBody>
      </p:sp>
      <mc:AlternateContent xmlns:mc="http://schemas.openxmlformats.org/markup-compatibility/2006" xmlns:a14="http://schemas.microsoft.com/office/drawing/2010/main">
        <mc:Choice Requires="a14">
          <p:sp>
            <p:nvSpPr>
              <p:cNvPr id="6" name="矩形 5"/>
              <p:cNvSpPr/>
              <p:nvPr/>
            </p:nvSpPr>
            <p:spPr>
              <a:xfrm>
                <a:off x="3670560" y="3437780"/>
                <a:ext cx="1133667" cy="50917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e>
                      </m:d>
                    </m:oMath>
                  </m:oMathPara>
                </a14:m>
                <a:endParaRPr lang="zh-TW" altLang="en-US" sz="2400" dirty="0"/>
              </a:p>
            </p:txBody>
          </p:sp>
        </mc:Choice>
        <mc:Fallback xmlns="">
          <p:sp>
            <p:nvSpPr>
              <p:cNvPr id="6" name="矩形 5"/>
              <p:cNvSpPr>
                <a:spLocks noRot="1" noChangeAspect="1" noMove="1" noResize="1" noEditPoints="1" noAdjustHandles="1" noChangeArrowheads="1" noChangeShapeType="1" noTextEdit="1"/>
              </p:cNvSpPr>
              <p:nvPr/>
            </p:nvSpPr>
            <p:spPr>
              <a:xfrm>
                <a:off x="3670560" y="3437780"/>
                <a:ext cx="1133667" cy="509178"/>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6087449" y="3437780"/>
                <a:ext cx="2171440" cy="50917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𝑥</m:t>
                                  </m:r>
                                </m:e>
                              </m:acc>
                            </m:e>
                            <m:sup>
                              <m:r>
                                <a:rPr lang="en-US" altLang="zh-TW" sz="2400" i="1">
                                  <a:latin typeface="Cambria Math" panose="02040503050406030204" pitchFamily="18" charset="0"/>
                                </a:rPr>
                                <m:t>𝑖</m:t>
                              </m:r>
                            </m:sup>
                          </m:sSup>
                        </m:e>
                      </m:d>
                    </m:oMath>
                  </m:oMathPara>
                </a14:m>
                <a:endParaRPr lang="zh-TW" altLang="en-US" sz="2400" dirty="0"/>
              </a:p>
            </p:txBody>
          </p:sp>
        </mc:Choice>
        <mc:Fallback xmlns="">
          <p:sp>
            <p:nvSpPr>
              <p:cNvPr id="17" name="矩形 16"/>
              <p:cNvSpPr>
                <a:spLocks noRot="1" noChangeAspect="1" noMove="1" noResize="1" noEditPoints="1" noAdjustHandles="1" noChangeArrowheads="1" noChangeShapeType="1" noTextEdit="1"/>
              </p:cNvSpPr>
              <p:nvPr/>
            </p:nvSpPr>
            <p:spPr>
              <a:xfrm>
                <a:off x="6087449" y="3437780"/>
                <a:ext cx="2171440" cy="509178"/>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4724919" y="3461536"/>
                <a:ext cx="480526" cy="46166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oMath>
                  </m:oMathPara>
                </a14:m>
                <a:endParaRPr lang="zh-TW" altLang="en-US" sz="2400" dirty="0"/>
              </a:p>
            </p:txBody>
          </p:sp>
        </mc:Choice>
        <mc:Fallback xmlns="">
          <p:sp>
            <p:nvSpPr>
              <p:cNvPr id="18" name="矩形 17"/>
              <p:cNvSpPr>
                <a:spLocks noRot="1" noChangeAspect="1" noMove="1" noResize="1" noEditPoints="1" noAdjustHandles="1" noChangeArrowheads="1" noChangeShapeType="1" noTextEdit="1"/>
              </p:cNvSpPr>
              <p:nvPr/>
            </p:nvSpPr>
            <p:spPr>
              <a:xfrm>
                <a:off x="4724919" y="3461536"/>
                <a:ext cx="480526" cy="461665"/>
              </a:xfrm>
              <a:prstGeom prst="rect">
                <a:avLst/>
              </a:prstGeom>
              <a:blipFill>
                <a:blip r:embed="rId6"/>
                <a:stretch>
                  <a:fillRect/>
                </a:stretch>
              </a:blipFill>
            </p:spPr>
            <p:txBody>
              <a:bodyPr/>
              <a:lstStyle/>
              <a:p>
                <a:r>
                  <a:rPr lang="zh-TW" altLang="en-US">
                    <a:noFill/>
                  </a:rPr>
                  <a:t> </a:t>
                </a:r>
              </a:p>
            </p:txBody>
          </p:sp>
        </mc:Fallback>
      </mc:AlternateContent>
      <p:sp>
        <p:nvSpPr>
          <p:cNvPr id="19" name="矩形 18"/>
          <p:cNvSpPr/>
          <p:nvPr/>
        </p:nvSpPr>
        <p:spPr>
          <a:xfrm>
            <a:off x="4866967" y="691446"/>
            <a:ext cx="4070556" cy="4083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sz="2400" dirty="0"/>
              <a:t>No sigmoid for the output of D</a:t>
            </a:r>
            <a:endParaRPr lang="zh-TW" altLang="en-US" sz="2400" dirty="0"/>
          </a:p>
        </p:txBody>
      </p:sp>
      <p:sp>
        <p:nvSpPr>
          <p:cNvPr id="21" name="矩形 20"/>
          <p:cNvSpPr/>
          <p:nvPr/>
        </p:nvSpPr>
        <p:spPr>
          <a:xfrm>
            <a:off x="2472110" y="22463"/>
            <a:ext cx="2252809" cy="604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sz="3200" dirty="0"/>
              <a:t>WGAN</a:t>
            </a:r>
            <a:endParaRPr lang="zh-TW" altLang="en-US" sz="3200" dirty="0"/>
          </a:p>
        </p:txBody>
      </p:sp>
      <p:sp>
        <p:nvSpPr>
          <p:cNvPr id="23" name="矩形 22"/>
          <p:cNvSpPr/>
          <p:nvPr/>
        </p:nvSpPr>
        <p:spPr>
          <a:xfrm>
            <a:off x="4866967" y="4011563"/>
            <a:ext cx="2130001" cy="32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Weight clipping</a:t>
            </a:r>
            <a:endParaRPr lang="zh-TW" altLang="en-US" sz="2400" dirty="0"/>
          </a:p>
        </p:txBody>
      </p:sp>
      <mc:AlternateContent xmlns:mc="http://schemas.openxmlformats.org/markup-compatibility/2006" xmlns:a14="http://schemas.microsoft.com/office/drawing/2010/main">
        <mc:Choice Requires="a14">
          <p:sp>
            <p:nvSpPr>
              <p:cNvPr id="24" name="矩形 23"/>
              <p:cNvSpPr/>
              <p:nvPr/>
            </p:nvSpPr>
            <p:spPr>
              <a:xfrm>
                <a:off x="6087449" y="5547270"/>
                <a:ext cx="2679440" cy="64504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𝐺</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𝑖</m:t>
                                  </m:r>
                                </m:sup>
                              </m:sSup>
                            </m:e>
                          </m:d>
                        </m:e>
                      </m:d>
                    </m:oMath>
                  </m:oMathPara>
                </a14:m>
                <a:endParaRPr lang="zh-TW" altLang="en-US" sz="2400" dirty="0"/>
              </a:p>
            </p:txBody>
          </p:sp>
        </mc:Choice>
        <mc:Fallback xmlns="">
          <p:sp>
            <p:nvSpPr>
              <p:cNvPr id="24" name="矩形 23"/>
              <p:cNvSpPr>
                <a:spLocks noRot="1" noChangeAspect="1" noMove="1" noResize="1" noEditPoints="1" noAdjustHandles="1" noChangeArrowheads="1" noChangeShapeType="1" noTextEdit="1"/>
              </p:cNvSpPr>
              <p:nvPr/>
            </p:nvSpPr>
            <p:spPr>
              <a:xfrm>
                <a:off x="6087449" y="5547270"/>
                <a:ext cx="2679440" cy="645048"/>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4753808" y="5615725"/>
                <a:ext cx="480526" cy="46166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oMath>
                  </m:oMathPara>
                </a14:m>
                <a:endParaRPr lang="zh-TW" altLang="en-US" sz="2400" dirty="0"/>
              </a:p>
            </p:txBody>
          </p:sp>
        </mc:Choice>
        <mc:Fallback xmlns="">
          <p:sp>
            <p:nvSpPr>
              <p:cNvPr id="25" name="矩形 24"/>
              <p:cNvSpPr>
                <a:spLocks noRot="1" noChangeAspect="1" noMove="1" noResize="1" noEditPoints="1" noAdjustHandles="1" noChangeArrowheads="1" noChangeShapeType="1" noTextEdit="1"/>
              </p:cNvSpPr>
              <p:nvPr/>
            </p:nvSpPr>
            <p:spPr>
              <a:xfrm>
                <a:off x="4753808" y="5615725"/>
                <a:ext cx="480526" cy="461665"/>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669634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1" grpId="0"/>
      <p:bldP spid="13" grpId="0" animBg="1"/>
      <p:bldP spid="14" grpId="0"/>
      <p:bldP spid="16" grpId="0" animBg="1"/>
      <p:bldP spid="6" grpId="0" animBg="1"/>
      <p:bldP spid="17" grpId="0" animBg="1"/>
      <p:bldP spid="18" grpId="0" animBg="1"/>
      <p:bldP spid="19" grpId="0" animBg="1"/>
      <p:bldP spid="21" grpId="0" animBg="1"/>
      <p:bldP spid="23" grpId="0" animBg="1"/>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328781" y="1038747"/>
            <a:ext cx="8610600" cy="1209675"/>
          </a:xfrm>
          <a:prstGeom prst="rect">
            <a:avLst/>
          </a:prstGeom>
        </p:spPr>
      </p:pic>
      <p:sp>
        <p:nvSpPr>
          <p:cNvPr id="8" name="文字方塊 7"/>
          <p:cNvSpPr txBox="1"/>
          <p:nvPr/>
        </p:nvSpPr>
        <p:spPr>
          <a:xfrm>
            <a:off x="328781" y="597149"/>
            <a:ext cx="3149600" cy="461665"/>
          </a:xfrm>
          <a:prstGeom prst="rect">
            <a:avLst/>
          </a:prstGeom>
          <a:noFill/>
        </p:spPr>
        <p:txBody>
          <a:bodyPr wrap="square" rtlCol="0">
            <a:spAutoFit/>
          </a:bodyPr>
          <a:lstStyle/>
          <a:p>
            <a:r>
              <a:rPr lang="en-US" altLang="zh-TW" sz="2400" dirty="0"/>
              <a:t>CNN generator:</a:t>
            </a:r>
            <a:endParaRPr lang="zh-TW" altLang="en-US" sz="2400" dirty="0"/>
          </a:p>
        </p:txBody>
      </p:sp>
      <p:sp>
        <p:nvSpPr>
          <p:cNvPr id="9" name="文字方塊 8"/>
          <p:cNvSpPr txBox="1"/>
          <p:nvPr/>
        </p:nvSpPr>
        <p:spPr>
          <a:xfrm>
            <a:off x="966956" y="2173133"/>
            <a:ext cx="3149600" cy="461665"/>
          </a:xfrm>
          <a:prstGeom prst="rect">
            <a:avLst/>
          </a:prstGeom>
          <a:noFill/>
        </p:spPr>
        <p:txBody>
          <a:bodyPr wrap="square" rtlCol="0">
            <a:spAutoFit/>
          </a:bodyPr>
          <a:lstStyle/>
          <a:p>
            <a:pPr algn="ctr"/>
            <a:r>
              <a:rPr lang="en-US" altLang="zh-TW" sz="2400" dirty="0"/>
              <a:t>W-GAN</a:t>
            </a:r>
            <a:endParaRPr lang="zh-TW" altLang="en-US" sz="2400" dirty="0"/>
          </a:p>
        </p:txBody>
      </p:sp>
      <p:sp>
        <p:nvSpPr>
          <p:cNvPr id="10" name="文字方塊 9"/>
          <p:cNvSpPr txBox="1"/>
          <p:nvPr/>
        </p:nvSpPr>
        <p:spPr>
          <a:xfrm>
            <a:off x="5081756" y="2173133"/>
            <a:ext cx="3149600" cy="461665"/>
          </a:xfrm>
          <a:prstGeom prst="rect">
            <a:avLst/>
          </a:prstGeom>
          <a:noFill/>
        </p:spPr>
        <p:txBody>
          <a:bodyPr wrap="square" rtlCol="0">
            <a:spAutoFit/>
          </a:bodyPr>
          <a:lstStyle/>
          <a:p>
            <a:pPr algn="ctr"/>
            <a:r>
              <a:rPr lang="en-US" altLang="zh-TW" sz="2400" dirty="0"/>
              <a:t>GAN</a:t>
            </a:r>
            <a:endParaRPr lang="zh-TW" altLang="en-US" sz="2400" dirty="0"/>
          </a:p>
        </p:txBody>
      </p:sp>
      <p:sp>
        <p:nvSpPr>
          <p:cNvPr id="11" name="矩形 10"/>
          <p:cNvSpPr/>
          <p:nvPr/>
        </p:nvSpPr>
        <p:spPr>
          <a:xfrm>
            <a:off x="5831298" y="57256"/>
            <a:ext cx="3312702" cy="369332"/>
          </a:xfrm>
          <a:prstGeom prst="rect">
            <a:avLst/>
          </a:prstGeom>
        </p:spPr>
        <p:txBody>
          <a:bodyPr wrap="none">
            <a:spAutoFit/>
          </a:bodyPr>
          <a:lstStyle/>
          <a:p>
            <a:r>
              <a:rPr lang="zh-TW" altLang="en-US" dirty="0"/>
              <a:t>https://arxiv.org/abs/1701.07875</a:t>
            </a:r>
          </a:p>
        </p:txBody>
      </p:sp>
      <p:pic>
        <p:nvPicPr>
          <p:cNvPr id="12" name="圖片 11"/>
          <p:cNvPicPr>
            <a:picLocks noChangeAspect="1"/>
          </p:cNvPicPr>
          <p:nvPr/>
        </p:nvPicPr>
        <p:blipFill>
          <a:blip r:embed="rId3"/>
          <a:stretch>
            <a:fillRect/>
          </a:stretch>
        </p:blipFill>
        <p:spPr>
          <a:xfrm>
            <a:off x="328781" y="3094916"/>
            <a:ext cx="8610600" cy="1133475"/>
          </a:xfrm>
          <a:prstGeom prst="rect">
            <a:avLst/>
          </a:prstGeom>
        </p:spPr>
      </p:pic>
      <p:sp>
        <p:nvSpPr>
          <p:cNvPr id="13" name="文字方塊 12"/>
          <p:cNvSpPr txBox="1"/>
          <p:nvPr/>
        </p:nvSpPr>
        <p:spPr>
          <a:xfrm>
            <a:off x="370055" y="2633251"/>
            <a:ext cx="7591425" cy="461665"/>
          </a:xfrm>
          <a:prstGeom prst="rect">
            <a:avLst/>
          </a:prstGeom>
          <a:noFill/>
        </p:spPr>
        <p:txBody>
          <a:bodyPr wrap="square" rtlCol="0">
            <a:spAutoFit/>
          </a:bodyPr>
          <a:lstStyle/>
          <a:p>
            <a:r>
              <a:rPr lang="en-US" altLang="zh-TW" sz="2400" dirty="0"/>
              <a:t>CNN generator (no batch normalization, bad structure):</a:t>
            </a:r>
            <a:endParaRPr lang="zh-TW" altLang="en-US" sz="2400" dirty="0"/>
          </a:p>
        </p:txBody>
      </p:sp>
      <p:sp>
        <p:nvSpPr>
          <p:cNvPr id="14" name="文字方塊 13"/>
          <p:cNvSpPr txBox="1"/>
          <p:nvPr/>
        </p:nvSpPr>
        <p:spPr>
          <a:xfrm>
            <a:off x="966956" y="4208825"/>
            <a:ext cx="3149600" cy="461665"/>
          </a:xfrm>
          <a:prstGeom prst="rect">
            <a:avLst/>
          </a:prstGeom>
          <a:noFill/>
        </p:spPr>
        <p:txBody>
          <a:bodyPr wrap="square" rtlCol="0">
            <a:spAutoFit/>
          </a:bodyPr>
          <a:lstStyle/>
          <a:p>
            <a:pPr algn="ctr"/>
            <a:r>
              <a:rPr lang="en-US" altLang="zh-TW" sz="2400" dirty="0"/>
              <a:t>W-GAN</a:t>
            </a:r>
            <a:endParaRPr lang="zh-TW" altLang="en-US" sz="2400" dirty="0"/>
          </a:p>
        </p:txBody>
      </p:sp>
      <p:sp>
        <p:nvSpPr>
          <p:cNvPr id="15" name="文字方塊 14"/>
          <p:cNvSpPr txBox="1"/>
          <p:nvPr/>
        </p:nvSpPr>
        <p:spPr>
          <a:xfrm>
            <a:off x="5081756" y="4208825"/>
            <a:ext cx="3149600" cy="461665"/>
          </a:xfrm>
          <a:prstGeom prst="rect">
            <a:avLst/>
          </a:prstGeom>
          <a:noFill/>
        </p:spPr>
        <p:txBody>
          <a:bodyPr wrap="square" rtlCol="0">
            <a:spAutoFit/>
          </a:bodyPr>
          <a:lstStyle/>
          <a:p>
            <a:pPr algn="ctr"/>
            <a:r>
              <a:rPr lang="en-US" altLang="zh-TW" sz="2400" dirty="0"/>
              <a:t>GAN</a:t>
            </a:r>
            <a:endParaRPr lang="zh-TW" altLang="en-US" sz="2400" dirty="0"/>
          </a:p>
        </p:txBody>
      </p:sp>
      <p:sp>
        <p:nvSpPr>
          <p:cNvPr id="16" name="文字方塊 15"/>
          <p:cNvSpPr txBox="1"/>
          <p:nvPr/>
        </p:nvSpPr>
        <p:spPr>
          <a:xfrm>
            <a:off x="370054" y="4596240"/>
            <a:ext cx="7591425" cy="461665"/>
          </a:xfrm>
          <a:prstGeom prst="rect">
            <a:avLst/>
          </a:prstGeom>
          <a:noFill/>
        </p:spPr>
        <p:txBody>
          <a:bodyPr wrap="square" rtlCol="0">
            <a:spAutoFit/>
          </a:bodyPr>
          <a:lstStyle/>
          <a:p>
            <a:r>
              <a:rPr lang="en-US" altLang="zh-TW" sz="2400" dirty="0"/>
              <a:t>MLP generator:</a:t>
            </a:r>
            <a:endParaRPr lang="zh-TW" altLang="en-US" sz="2400" dirty="0"/>
          </a:p>
        </p:txBody>
      </p:sp>
      <p:pic>
        <p:nvPicPr>
          <p:cNvPr id="17" name="圖片 16"/>
          <p:cNvPicPr>
            <a:picLocks noChangeAspect="1"/>
          </p:cNvPicPr>
          <p:nvPr/>
        </p:nvPicPr>
        <p:blipFill>
          <a:blip r:embed="rId4"/>
          <a:stretch>
            <a:fillRect/>
          </a:stretch>
        </p:blipFill>
        <p:spPr>
          <a:xfrm>
            <a:off x="328781" y="5000635"/>
            <a:ext cx="8583781" cy="1120043"/>
          </a:xfrm>
          <a:prstGeom prst="rect">
            <a:avLst/>
          </a:prstGeom>
        </p:spPr>
      </p:pic>
      <p:sp>
        <p:nvSpPr>
          <p:cNvPr id="18" name="文字方塊 17"/>
          <p:cNvSpPr txBox="1"/>
          <p:nvPr/>
        </p:nvSpPr>
        <p:spPr>
          <a:xfrm>
            <a:off x="966956" y="6120678"/>
            <a:ext cx="3149600" cy="461665"/>
          </a:xfrm>
          <a:prstGeom prst="rect">
            <a:avLst/>
          </a:prstGeom>
          <a:noFill/>
        </p:spPr>
        <p:txBody>
          <a:bodyPr wrap="square" rtlCol="0">
            <a:spAutoFit/>
          </a:bodyPr>
          <a:lstStyle/>
          <a:p>
            <a:pPr algn="ctr"/>
            <a:r>
              <a:rPr lang="en-US" altLang="zh-TW" sz="2400" dirty="0"/>
              <a:t>W-GAN</a:t>
            </a:r>
            <a:endParaRPr lang="zh-TW" altLang="en-US" sz="2400" dirty="0"/>
          </a:p>
        </p:txBody>
      </p:sp>
      <p:sp>
        <p:nvSpPr>
          <p:cNvPr id="19" name="文字方塊 18"/>
          <p:cNvSpPr txBox="1"/>
          <p:nvPr/>
        </p:nvSpPr>
        <p:spPr>
          <a:xfrm>
            <a:off x="5081756" y="6120678"/>
            <a:ext cx="3149600" cy="461665"/>
          </a:xfrm>
          <a:prstGeom prst="rect">
            <a:avLst/>
          </a:prstGeom>
          <a:noFill/>
        </p:spPr>
        <p:txBody>
          <a:bodyPr wrap="square" rtlCol="0">
            <a:spAutoFit/>
          </a:bodyPr>
          <a:lstStyle/>
          <a:p>
            <a:pPr algn="ctr"/>
            <a:r>
              <a:rPr lang="en-US" altLang="zh-TW" sz="2400" dirty="0"/>
              <a:t>GAN</a:t>
            </a:r>
            <a:endParaRPr lang="zh-TW" altLang="en-US" sz="2400" dirty="0"/>
          </a:p>
        </p:txBody>
      </p:sp>
    </p:spTree>
    <p:extLst>
      <p:ext uri="{BB962C8B-B14F-4D97-AF65-F5344CB8AC3E}">
        <p14:creationId xmlns:p14="http://schemas.microsoft.com/office/powerpoint/2010/main" val="40920622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Basic Idea of GAN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altLang="zh-TW" dirty="0"/>
                  <a:t>The data we want to generate has a distribution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𝑑𝑎𝑡𝑎</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1391" t="-2241"/>
                </a:stretch>
              </a:blipFill>
            </p:spPr>
            <p:txBody>
              <a:bodyPr/>
              <a:lstStyle/>
              <a:p>
                <a:r>
                  <a:rPr lang="zh-TW" altLang="en-US">
                    <a:noFill/>
                  </a:rPr>
                  <a:t> </a:t>
                </a:r>
              </a:p>
            </p:txBody>
          </p:sp>
        </mc:Fallback>
      </mc:AlternateContent>
      <p:pic>
        <p:nvPicPr>
          <p:cNvPr id="4" name="圖片 3"/>
          <p:cNvPicPr>
            <a:picLocks noChangeAspect="1"/>
          </p:cNvPicPr>
          <p:nvPr/>
        </p:nvPicPr>
        <p:blipFill>
          <a:blip r:embed="rId3"/>
          <a:stretch>
            <a:fillRect/>
          </a:stretch>
        </p:blipFill>
        <p:spPr>
          <a:xfrm>
            <a:off x="3562690" y="2621573"/>
            <a:ext cx="3586164" cy="3690326"/>
          </a:xfrm>
          <a:prstGeom prst="rect">
            <a:avLst/>
          </a:prstGeom>
        </p:spPr>
      </p:pic>
      <mc:AlternateContent xmlns:mc="http://schemas.openxmlformats.org/markup-compatibility/2006" xmlns:a14="http://schemas.microsoft.com/office/drawing/2010/main">
        <mc:Choice Requires="a14">
          <p:sp>
            <p:nvSpPr>
              <p:cNvPr id="5" name="文字方塊 4"/>
              <p:cNvSpPr txBox="1"/>
              <p:nvPr/>
            </p:nvSpPr>
            <p:spPr>
              <a:xfrm>
                <a:off x="3990271" y="2486637"/>
                <a:ext cx="219407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m:oMathPara>
                </a14:m>
                <a:endParaRPr lang="zh-TW" altLang="en-US" sz="24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3990271" y="2486637"/>
                <a:ext cx="2194076" cy="461665"/>
              </a:xfrm>
              <a:prstGeom prst="rect">
                <a:avLst/>
              </a:prstGeom>
              <a:blipFill>
                <a:blip r:embed="rId4"/>
                <a:stretch>
                  <a:fillRect b="-1316"/>
                </a:stretch>
              </a:blipFill>
            </p:spPr>
            <p:txBody>
              <a:bodyPr/>
              <a:lstStyle/>
              <a:p>
                <a:r>
                  <a:rPr lang="zh-TW" altLang="en-US">
                    <a:noFill/>
                  </a:rPr>
                  <a:t> </a:t>
                </a:r>
              </a:p>
            </p:txBody>
          </p:sp>
        </mc:Fallback>
      </mc:AlternateContent>
      <p:cxnSp>
        <p:nvCxnSpPr>
          <p:cNvPr id="7" name="直線單箭頭接點 6"/>
          <p:cNvCxnSpPr/>
          <p:nvPr/>
        </p:nvCxnSpPr>
        <p:spPr>
          <a:xfrm flipH="1">
            <a:off x="2976284" y="4097190"/>
            <a:ext cx="1335314" cy="465442"/>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1494971" y="4051237"/>
            <a:ext cx="1596572" cy="830997"/>
          </a:xfrm>
          <a:prstGeom prst="rect">
            <a:avLst/>
          </a:prstGeom>
          <a:noFill/>
        </p:spPr>
        <p:txBody>
          <a:bodyPr wrap="square" rtlCol="0">
            <a:spAutoFit/>
          </a:bodyPr>
          <a:lstStyle/>
          <a:p>
            <a:pPr algn="ctr"/>
            <a:r>
              <a:rPr lang="en-US" altLang="zh-TW" sz="2400" dirty="0"/>
              <a:t>High </a:t>
            </a:r>
          </a:p>
          <a:p>
            <a:pPr algn="ctr"/>
            <a:r>
              <a:rPr lang="en-US" altLang="zh-TW" sz="2400" dirty="0"/>
              <a:t>Probability</a:t>
            </a:r>
            <a:endParaRPr lang="zh-TW" altLang="en-US" sz="2400" dirty="0"/>
          </a:p>
        </p:txBody>
      </p:sp>
      <p:sp>
        <p:nvSpPr>
          <p:cNvPr id="9" name="文字方塊 8"/>
          <p:cNvSpPr txBox="1"/>
          <p:nvPr/>
        </p:nvSpPr>
        <p:spPr>
          <a:xfrm>
            <a:off x="6235530" y="5413434"/>
            <a:ext cx="1596572" cy="830997"/>
          </a:xfrm>
          <a:prstGeom prst="rect">
            <a:avLst/>
          </a:prstGeom>
          <a:noFill/>
        </p:spPr>
        <p:txBody>
          <a:bodyPr wrap="square" rtlCol="0">
            <a:spAutoFit/>
          </a:bodyPr>
          <a:lstStyle/>
          <a:p>
            <a:pPr algn="ctr"/>
            <a:r>
              <a:rPr lang="en-US" altLang="zh-TW" sz="2400" dirty="0"/>
              <a:t>Low </a:t>
            </a:r>
          </a:p>
          <a:p>
            <a:pPr algn="ctr"/>
            <a:r>
              <a:rPr lang="en-US" altLang="zh-TW" sz="2400" dirty="0"/>
              <a:t>Probability</a:t>
            </a:r>
            <a:endParaRPr lang="zh-TW" altLang="en-US" sz="2400" dirty="0"/>
          </a:p>
        </p:txBody>
      </p:sp>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566" y="2904356"/>
            <a:ext cx="968403" cy="968403"/>
          </a:xfrm>
          <a:prstGeom prst="rect">
            <a:avLst/>
          </a:prstGeom>
        </p:spPr>
      </p:pic>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9618" y="5228770"/>
            <a:ext cx="948193" cy="948193"/>
          </a:xfrm>
          <a:prstGeom prst="rect">
            <a:avLst/>
          </a:prstGeom>
        </p:spPr>
      </p:pic>
      <p:pic>
        <p:nvPicPr>
          <p:cNvPr id="12" name="圖片 11"/>
          <p:cNvPicPr>
            <a:picLocks noChangeAspect="1"/>
          </p:cNvPicPr>
          <p:nvPr/>
        </p:nvPicPr>
        <p:blipFill>
          <a:blip r:embed="rId7"/>
          <a:stretch>
            <a:fillRect/>
          </a:stretch>
        </p:blipFill>
        <p:spPr>
          <a:xfrm>
            <a:off x="7260211" y="2735610"/>
            <a:ext cx="969390" cy="953498"/>
          </a:xfrm>
          <a:prstGeom prst="rect">
            <a:avLst/>
          </a:prstGeom>
        </p:spPr>
      </p:pic>
      <p:sp>
        <p:nvSpPr>
          <p:cNvPr id="13" name="文字方塊 12"/>
          <p:cNvSpPr txBox="1"/>
          <p:nvPr/>
        </p:nvSpPr>
        <p:spPr>
          <a:xfrm>
            <a:off x="880174" y="5682872"/>
            <a:ext cx="1030618" cy="830997"/>
          </a:xfrm>
          <a:prstGeom prst="rect">
            <a:avLst/>
          </a:prstGeom>
          <a:noFill/>
        </p:spPr>
        <p:txBody>
          <a:bodyPr wrap="square" rtlCol="0">
            <a:spAutoFit/>
          </a:bodyPr>
          <a:lstStyle/>
          <a:p>
            <a:pPr algn="ctr"/>
            <a:r>
              <a:rPr lang="en-US" altLang="zh-TW" sz="2400" b="1" i="1" u="sng" dirty="0"/>
              <a:t>Image</a:t>
            </a:r>
          </a:p>
          <a:p>
            <a:pPr algn="ctr"/>
            <a:r>
              <a:rPr lang="en-US" altLang="zh-TW" sz="2400" b="1" i="1" u="sng" dirty="0"/>
              <a:t>Space</a:t>
            </a:r>
            <a:endParaRPr lang="zh-TW" altLang="en-US" sz="2400" b="1" i="1" u="sng" dirty="0"/>
          </a:p>
        </p:txBody>
      </p:sp>
      <p:cxnSp>
        <p:nvCxnSpPr>
          <p:cNvPr id="14" name="直線單箭頭接點 13"/>
          <p:cNvCxnSpPr>
            <a:cxnSpLocks/>
          </p:cNvCxnSpPr>
          <p:nvPr/>
        </p:nvCxnSpPr>
        <p:spPr>
          <a:xfrm flipH="1">
            <a:off x="3377812" y="4721260"/>
            <a:ext cx="1054405" cy="98160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cxnSpLocks/>
          </p:cNvCxnSpPr>
          <p:nvPr/>
        </p:nvCxnSpPr>
        <p:spPr>
          <a:xfrm flipH="1" flipV="1">
            <a:off x="2693330" y="3454153"/>
            <a:ext cx="1515813" cy="23495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cxnSpLocks/>
            <a:endCxn id="12" idx="2"/>
          </p:cNvCxnSpPr>
          <p:nvPr/>
        </p:nvCxnSpPr>
        <p:spPr>
          <a:xfrm flipV="1">
            <a:off x="6597515" y="3689108"/>
            <a:ext cx="1147391" cy="3744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5087309" y="4721260"/>
            <a:ext cx="78721" cy="71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1" name="橢圓 20"/>
          <p:cNvSpPr/>
          <p:nvPr/>
        </p:nvSpPr>
        <p:spPr>
          <a:xfrm rot="2935823">
            <a:off x="6489389" y="4060225"/>
            <a:ext cx="78721" cy="71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22" name="直線單箭頭接點 21"/>
          <p:cNvCxnSpPr>
            <a:cxnSpLocks/>
          </p:cNvCxnSpPr>
          <p:nvPr/>
        </p:nvCxnSpPr>
        <p:spPr>
          <a:xfrm>
            <a:off x="5144298" y="4746997"/>
            <a:ext cx="1437346" cy="1018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3544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959" y="229052"/>
            <a:ext cx="8765336" cy="5533119"/>
          </a:xfrm>
        </p:spPr>
      </p:pic>
      <p:sp>
        <p:nvSpPr>
          <p:cNvPr id="5" name="矩形 4"/>
          <p:cNvSpPr/>
          <p:nvPr/>
        </p:nvSpPr>
        <p:spPr>
          <a:xfrm>
            <a:off x="5570359" y="6311899"/>
            <a:ext cx="3312702" cy="369332"/>
          </a:xfrm>
          <a:prstGeom prst="rect">
            <a:avLst/>
          </a:prstGeom>
        </p:spPr>
        <p:txBody>
          <a:bodyPr wrap="none">
            <a:spAutoFit/>
          </a:bodyPr>
          <a:lstStyle/>
          <a:p>
            <a:r>
              <a:rPr lang="zh-TW" altLang="en-US" dirty="0"/>
              <a:t>https://arxiv.org/abs/1701.07875</a:t>
            </a:r>
          </a:p>
        </p:txBody>
      </p:sp>
      <p:grpSp>
        <p:nvGrpSpPr>
          <p:cNvPr id="14" name="群組 13"/>
          <p:cNvGrpSpPr/>
          <p:nvPr/>
        </p:nvGrpSpPr>
        <p:grpSpPr>
          <a:xfrm>
            <a:off x="4727181" y="3352235"/>
            <a:ext cx="4155880" cy="2560524"/>
            <a:chOff x="4813298" y="3337721"/>
            <a:chExt cx="4155880" cy="2560524"/>
          </a:xfrm>
        </p:grpSpPr>
        <p:pic>
          <p:nvPicPr>
            <p:cNvPr id="10" name="圖片 9"/>
            <p:cNvPicPr>
              <a:picLocks noChangeAspect="1"/>
            </p:cNvPicPr>
            <p:nvPr/>
          </p:nvPicPr>
          <p:blipFill>
            <a:blip r:embed="rId3"/>
            <a:stretch>
              <a:fillRect/>
            </a:stretch>
          </p:blipFill>
          <p:spPr>
            <a:xfrm>
              <a:off x="5687006" y="4044164"/>
              <a:ext cx="2162175" cy="457200"/>
            </a:xfrm>
            <a:prstGeom prst="rect">
              <a:avLst/>
            </a:prstGeom>
          </p:spPr>
        </p:pic>
        <p:pic>
          <p:nvPicPr>
            <p:cNvPr id="11" name="圖片 10"/>
            <p:cNvPicPr>
              <a:picLocks noChangeAspect="1"/>
            </p:cNvPicPr>
            <p:nvPr/>
          </p:nvPicPr>
          <p:blipFill>
            <a:blip r:embed="rId4"/>
            <a:stretch>
              <a:fillRect/>
            </a:stretch>
          </p:blipFill>
          <p:spPr>
            <a:xfrm>
              <a:off x="4813298" y="4593892"/>
              <a:ext cx="4155880" cy="581655"/>
            </a:xfrm>
            <a:prstGeom prst="rect">
              <a:avLst/>
            </a:prstGeom>
          </p:spPr>
        </p:pic>
        <p:pic>
          <p:nvPicPr>
            <p:cNvPr id="12" name="圖片 11"/>
            <p:cNvPicPr>
              <a:picLocks noChangeAspect="1"/>
            </p:cNvPicPr>
            <p:nvPr/>
          </p:nvPicPr>
          <p:blipFill>
            <a:blip r:embed="rId5"/>
            <a:stretch>
              <a:fillRect/>
            </a:stretch>
          </p:blipFill>
          <p:spPr>
            <a:xfrm>
              <a:off x="5810150" y="5107912"/>
              <a:ext cx="2361808" cy="790333"/>
            </a:xfrm>
            <a:prstGeom prst="rect">
              <a:avLst/>
            </a:prstGeom>
          </p:spPr>
        </p:pic>
        <p:sp>
          <p:nvSpPr>
            <p:cNvPr id="13" name="文字方塊 12"/>
            <p:cNvSpPr txBox="1"/>
            <p:nvPr/>
          </p:nvSpPr>
          <p:spPr>
            <a:xfrm>
              <a:off x="4813298" y="3337721"/>
              <a:ext cx="2190253" cy="523220"/>
            </a:xfrm>
            <a:prstGeom prst="rect">
              <a:avLst/>
            </a:prstGeom>
            <a:noFill/>
          </p:spPr>
          <p:txBody>
            <a:bodyPr wrap="square" rtlCol="0">
              <a:spAutoFit/>
            </a:bodyPr>
            <a:lstStyle/>
            <a:p>
              <a:r>
                <a:rPr lang="en-US" altLang="zh-TW" sz="2800" b="1" i="1" u="sng" dirty="0"/>
                <a:t>Vertical</a:t>
              </a:r>
              <a:endParaRPr lang="zh-TW" altLang="en-US" sz="2800" b="1" i="1" u="sng" dirty="0"/>
            </a:p>
          </p:txBody>
        </p:sp>
      </p:grpSp>
    </p:spTree>
    <p:extLst>
      <p:ext uri="{BB962C8B-B14F-4D97-AF65-F5344CB8AC3E}">
        <p14:creationId xmlns:p14="http://schemas.microsoft.com/office/powerpoint/2010/main" val="38779860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710434" y="3699953"/>
            <a:ext cx="1859167" cy="11152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6" name="資料庫圖表 25"/>
          <p:cNvGraphicFramePr/>
          <p:nvPr>
            <p:extLst/>
          </p:nvPr>
        </p:nvGraphicFramePr>
        <p:xfrm>
          <a:off x="5778356" y="2240192"/>
          <a:ext cx="3085013" cy="253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左大括弧 5"/>
          <p:cNvSpPr/>
          <p:nvPr/>
        </p:nvSpPr>
        <p:spPr>
          <a:xfrm>
            <a:off x="5824543" y="2152716"/>
            <a:ext cx="247739" cy="2668277"/>
          </a:xfrm>
          <a:prstGeom prst="leftBrace">
            <a:avLst>
              <a:gd name="adj1" fmla="val 100785"/>
              <a:gd name="adj2" fmla="val 7884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矩形 28"/>
          <p:cNvSpPr/>
          <p:nvPr/>
        </p:nvSpPr>
        <p:spPr>
          <a:xfrm>
            <a:off x="6116245" y="3756724"/>
            <a:ext cx="2437377" cy="10184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4486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字方塊 7"/>
              <p:cNvSpPr txBox="1"/>
              <p:nvPr/>
            </p:nvSpPr>
            <p:spPr>
              <a:xfrm>
                <a:off x="195328" y="698001"/>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95328" y="698001"/>
                <a:ext cx="2067168" cy="430887"/>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706505" y="1111374"/>
                <a:ext cx="7247048" cy="6408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max</m:t>
                              </m:r>
                            </m:e>
                            <m:lim>
                              <m:r>
                                <a:rPr lang="en-US" altLang="zh-TW" sz="2800" b="0" i="1" smtClean="0">
                                  <a:latin typeface="Cambria Math" panose="02040503050406030204" pitchFamily="18" charset="0"/>
                                </a:rPr>
                                <m:t>𝐷</m:t>
                              </m:r>
                              <m:r>
                                <a:rPr lang="en-US" altLang="zh-TW" sz="2800" b="0" i="1" smtClean="0">
                                  <a:latin typeface="Cambria Math" panose="02040503050406030204" pitchFamily="18" charset="0"/>
                                  <a:ea typeface="Cambria Math" panose="02040503050406030204" pitchFamily="18" charset="0"/>
                                </a:rPr>
                                <m:t>∈1−</m:t>
                              </m:r>
                              <m:r>
                                <a:rPr lang="en-US" altLang="zh-TW" sz="2800" b="0" i="1" smtClean="0">
                                  <a:latin typeface="Cambria Math" panose="02040503050406030204" pitchFamily="18" charset="0"/>
                                  <a:ea typeface="Cambria Math" panose="02040503050406030204" pitchFamily="18" charset="0"/>
                                </a:rPr>
                                <m:t>𝐿𝑖𝑝𝑠𝑐h𝑖𝑡𝑧</m:t>
                              </m:r>
                            </m:lim>
                          </m:limLow>
                        </m:fName>
                        <m:e>
                          <m:d>
                            <m:dPr>
                              <m:begChr m:val="{"/>
                              <m:endChr m:val="}"/>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𝑥</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𝑑𝑎𝑡𝑎</m:t>
                                      </m:r>
                                    </m:sub>
                                  </m:sSub>
                                </m:sub>
                              </m:sSub>
                              <m:d>
                                <m:dPr>
                                  <m:begChr m:val="["/>
                                  <m:endChr m:val="]"/>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𝐷</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𝑥</m:t>
                                      </m:r>
                                    </m:e>
                                  </m:d>
                                </m:e>
                              </m:d>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e>
                          </m:d>
                        </m:e>
                      </m:func>
                    </m:oMath>
                  </m:oMathPara>
                </a14:m>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706505" y="1111374"/>
                <a:ext cx="7247048" cy="64088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262496" y="3493123"/>
                <a:ext cx="5876417" cy="561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limLow>
                        <m:limLowPr>
                          <m:ctrlPr>
                            <a:rPr lang="en-US" altLang="zh-TW" sz="2800" i="1">
                              <a:latin typeface="Cambria Math" panose="02040503050406030204" pitchFamily="18" charset="0"/>
                            </a:rPr>
                          </m:ctrlPr>
                        </m:limLowPr>
                        <m:e>
                          <m:r>
                            <m:rPr>
                              <m:sty m:val="p"/>
                            </m:rPr>
                            <a:rPr lang="en-US" altLang="zh-TW" sz="2800">
                              <a:latin typeface="Cambria Math" panose="02040503050406030204" pitchFamily="18" charset="0"/>
                            </a:rPr>
                            <m:t>max</m:t>
                          </m:r>
                        </m:e>
                        <m:lim>
                          <m:r>
                            <a:rPr lang="en-US" altLang="zh-TW" sz="2800" i="1">
                              <a:latin typeface="Cambria Math" panose="02040503050406030204" pitchFamily="18" charset="0"/>
                            </a:rPr>
                            <m:t>𝐷</m:t>
                          </m:r>
                        </m:lim>
                      </m:limLow>
                      <m:r>
                        <a:rPr lang="en-US" altLang="zh-TW" sz="2800" i="1">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𝑑𝑎𝑡𝑎</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oMath>
                  </m:oMathPara>
                </a14:m>
                <a:endParaRPr lang="zh-TW" altLang="en-US" sz="28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262496" y="3493123"/>
                <a:ext cx="5876417" cy="56137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3973664" y="4119757"/>
                <a:ext cx="4979889" cy="622927"/>
              </a:xfrm>
              <a:prstGeom prst="rect">
                <a:avLst/>
              </a:prstGeom>
              <a:noFill/>
            </p:spPr>
            <p:txBody>
              <a:bodyPr wrap="none" lIns="0" tIns="0" rIns="0" bIns="0" rtlCol="0">
                <a:spAutoFit/>
              </a:bodyPr>
              <a:lstStyle/>
              <a:p>
                <a14:m>
                  <m:oMath xmlns:m="http://schemas.openxmlformats.org/officeDocument/2006/math">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𝜆</m:t>
                    </m:r>
                    <m:nary>
                      <m:naryPr>
                        <m:limLoc m:val="undOvr"/>
                        <m:ctrlPr>
                          <a:rPr lang="zh-TW" altLang="en-US" sz="2800" i="1">
                            <a:latin typeface="Cambria Math" panose="02040503050406030204" pitchFamily="18" charset="0"/>
                          </a:rPr>
                        </m:ctrlPr>
                      </m:naryPr>
                      <m:sub>
                        <m:r>
                          <m:rPr>
                            <m:brk m:alnAt="24"/>
                          </m:rPr>
                          <a:rPr lang="en-US" altLang="zh-TW" sz="2800" i="1">
                            <a:latin typeface="Cambria Math" panose="02040503050406030204" pitchFamily="18" charset="0"/>
                          </a:rPr>
                          <m:t>𝑥</m:t>
                        </m:r>
                      </m:sub>
                      <m:sup/>
                      <m:e>
                        <m:r>
                          <a:rPr lang="en-US" altLang="zh-TW" sz="2800" i="1">
                            <a:latin typeface="Cambria Math" panose="02040503050406030204" pitchFamily="18" charset="0"/>
                          </a:rPr>
                          <m:t>𝑚𝑎𝑥</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0,</m:t>
                            </m:r>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−1</m:t>
                            </m:r>
                          </m:e>
                        </m:d>
                        <m:r>
                          <a:rPr lang="en-US" altLang="zh-TW" sz="2800" i="1">
                            <a:latin typeface="Cambria Math" panose="02040503050406030204" pitchFamily="18" charset="0"/>
                          </a:rPr>
                          <m:t>𝑑𝑥</m:t>
                        </m:r>
                      </m:e>
                    </m:nary>
                  </m:oMath>
                </a14:m>
                <a:r>
                  <a:rPr lang="en-US" altLang="zh-TW" sz="2800" dirty="0"/>
                  <a:t>}</a:t>
                </a:r>
                <a:endParaRPr lang="zh-TW" altLang="en-US" sz="2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3973664" y="4119757"/>
                <a:ext cx="4979889" cy="622927"/>
              </a:xfrm>
              <a:prstGeom prst="rect">
                <a:avLst/>
              </a:prstGeom>
              <a:blipFill>
                <a:blip r:embed="rId5"/>
                <a:stretch>
                  <a:fillRect r="-3305" b="-25490"/>
                </a:stretch>
              </a:blipFill>
            </p:spPr>
            <p:txBody>
              <a:bodyPr/>
              <a:lstStyle/>
              <a:p>
                <a:r>
                  <a:rPr lang="zh-TW" altLang="en-US">
                    <a:noFill/>
                  </a:rPr>
                  <a:t> </a:t>
                </a:r>
              </a:p>
            </p:txBody>
          </p:sp>
        </mc:Fallback>
      </mc:AlternateContent>
      <p:cxnSp>
        <p:nvCxnSpPr>
          <p:cNvPr id="16" name="直線接點 15"/>
          <p:cNvCxnSpPr>
            <a:cxnSpLocks/>
          </p:cNvCxnSpPr>
          <p:nvPr/>
        </p:nvCxnSpPr>
        <p:spPr>
          <a:xfrm>
            <a:off x="3893205" y="4476660"/>
            <a:ext cx="50603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矩形 9"/>
              <p:cNvSpPr/>
              <p:nvPr/>
            </p:nvSpPr>
            <p:spPr>
              <a:xfrm>
                <a:off x="2967432" y="5377491"/>
                <a:ext cx="6079293" cy="606961"/>
              </a:xfrm>
              <a:prstGeom prst="rect">
                <a:avLst/>
              </a:prstGeom>
            </p:spPr>
            <p:txBody>
              <a:bodyPr wrap="none">
                <a:spAutoFit/>
              </a:bodyPr>
              <a:lstStyle/>
              <a:p>
                <a14:m>
                  <m:oMath xmlns:m="http://schemas.openxmlformats.org/officeDocument/2006/math">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𝜆</m:t>
                        </m:r>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𝑝𝑒𝑛𝑎𝑙𝑡𝑦</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𝑚𝑎𝑥</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0,</m:t>
                            </m:r>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−1</m:t>
                            </m:r>
                          </m:e>
                        </m:d>
                      </m:e>
                    </m:d>
                  </m:oMath>
                </a14:m>
                <a:r>
                  <a:rPr lang="en-US" altLang="zh-TW" sz="2800" dirty="0"/>
                  <a:t>}</a:t>
                </a:r>
                <a:endParaRPr lang="zh-TW" altLang="en-US" sz="2800" dirty="0"/>
              </a:p>
            </p:txBody>
          </p:sp>
        </mc:Choice>
        <mc:Fallback xmlns="">
          <p:sp>
            <p:nvSpPr>
              <p:cNvPr id="10" name="矩形 9"/>
              <p:cNvSpPr>
                <a:spLocks noRot="1" noChangeAspect="1" noMove="1" noResize="1" noEditPoints="1" noAdjustHandles="1" noChangeArrowheads="1" noChangeShapeType="1" noTextEdit="1"/>
              </p:cNvSpPr>
              <p:nvPr/>
            </p:nvSpPr>
            <p:spPr>
              <a:xfrm>
                <a:off x="2967432" y="5377491"/>
                <a:ext cx="6079293" cy="606961"/>
              </a:xfrm>
              <a:prstGeom prst="rect">
                <a:avLst/>
              </a:prstGeom>
              <a:blipFill>
                <a:blip r:embed="rId6"/>
                <a:stretch>
                  <a:fillRect t="-9000" r="-1003" b="-14000"/>
                </a:stretch>
              </a:blipFill>
            </p:spPr>
            <p:txBody>
              <a:bodyPr/>
              <a:lstStyle/>
              <a:p>
                <a:r>
                  <a:rPr lang="zh-TW" altLang="en-US">
                    <a:noFill/>
                  </a:rPr>
                  <a:t> </a:t>
                </a:r>
              </a:p>
            </p:txBody>
          </p:sp>
        </mc:Fallback>
      </mc:AlternateContent>
      <p:sp>
        <p:nvSpPr>
          <p:cNvPr id="11" name="矩形 10"/>
          <p:cNvSpPr/>
          <p:nvPr/>
        </p:nvSpPr>
        <p:spPr>
          <a:xfrm>
            <a:off x="129891" y="1916509"/>
            <a:ext cx="7609538" cy="830997"/>
          </a:xfrm>
          <a:prstGeom prst="rect">
            <a:avLst/>
          </a:prstGeom>
        </p:spPr>
        <p:txBody>
          <a:bodyPr wrap="square">
            <a:spAutoFit/>
          </a:bodyPr>
          <a:lstStyle/>
          <a:p>
            <a:r>
              <a:rPr lang="en-US" altLang="zh-TW" sz="2400" dirty="0">
                <a:latin typeface="NimbusRomNo9L-Regu"/>
              </a:rPr>
              <a:t>A differentiable function is 1-Lipschitz if and only if it has gradients with norm less than or equal to 1 everywhere.</a:t>
            </a:r>
            <a:endParaRPr lang="zh-TW" altLang="en-US" sz="2400" dirty="0"/>
          </a:p>
        </p:txBody>
      </p:sp>
      <mc:AlternateContent xmlns:mc="http://schemas.openxmlformats.org/markup-compatibility/2006" xmlns:a14="http://schemas.microsoft.com/office/drawing/2010/main">
        <mc:Choice Requires="a14">
          <p:sp>
            <p:nvSpPr>
              <p:cNvPr id="23" name="文字方塊 22"/>
              <p:cNvSpPr txBox="1"/>
              <p:nvPr/>
            </p:nvSpPr>
            <p:spPr>
              <a:xfrm>
                <a:off x="5674199" y="2781482"/>
                <a:ext cx="33725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1 </m:t>
                      </m:r>
                      <m:r>
                        <m:rPr>
                          <m:nor/>
                        </m:rPr>
                        <a:rPr lang="en-US" altLang="zh-TW" sz="2800" dirty="0"/>
                        <m:t>for</m:t>
                      </m:r>
                      <m:r>
                        <m:rPr>
                          <m:nor/>
                        </m:rPr>
                        <a:rPr lang="en-US" altLang="zh-TW" sz="2800" dirty="0"/>
                        <m:t> </m:t>
                      </m:r>
                      <m:r>
                        <m:rPr>
                          <m:nor/>
                        </m:rPr>
                        <a:rPr lang="en-US" altLang="zh-TW" sz="2800" dirty="0"/>
                        <m:t>all</m:t>
                      </m:r>
                      <m:r>
                        <m:rPr>
                          <m:nor/>
                        </m:rPr>
                        <a:rPr lang="en-US" altLang="zh-TW" sz="2800" dirty="0"/>
                        <m:t> </m:t>
                      </m:r>
                      <m:r>
                        <m:rPr>
                          <m:nor/>
                        </m:rPr>
                        <a:rPr lang="en-US" altLang="zh-TW" sz="2800" dirty="0"/>
                        <m:t>x</m:t>
                      </m:r>
                    </m:oMath>
                  </m:oMathPara>
                </a14:m>
                <a:endParaRPr lang="zh-TW" altLang="en-US" sz="28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5674199" y="2781482"/>
                <a:ext cx="3372526" cy="430887"/>
              </a:xfrm>
              <a:prstGeom prst="rect">
                <a:avLst/>
              </a:prstGeom>
              <a:blipFill>
                <a:blip r:embed="rId7"/>
                <a:stretch>
                  <a:fillRect/>
                </a:stretch>
              </a:blipFill>
            </p:spPr>
            <p:txBody>
              <a:bodyPr/>
              <a:lstStyle/>
              <a:p>
                <a:r>
                  <a:rPr lang="zh-TW" altLang="en-US">
                    <a:noFill/>
                  </a:rPr>
                  <a:t> </a:t>
                </a:r>
              </a:p>
            </p:txBody>
          </p:sp>
        </mc:Fallback>
      </mc:AlternateContent>
      <p:sp>
        <p:nvSpPr>
          <p:cNvPr id="14" name="矩形 13"/>
          <p:cNvSpPr/>
          <p:nvPr/>
        </p:nvSpPr>
        <p:spPr>
          <a:xfrm>
            <a:off x="129891" y="57867"/>
            <a:ext cx="3064685" cy="584775"/>
          </a:xfrm>
          <a:prstGeom prst="rect">
            <a:avLst/>
          </a:prstGeom>
        </p:spPr>
        <p:txBody>
          <a:bodyPr wrap="none">
            <a:spAutoFit/>
          </a:bodyPr>
          <a:lstStyle/>
          <a:p>
            <a:r>
              <a:rPr lang="en-US" altLang="zh-TW" sz="3200" b="1" i="1" u="sng" dirty="0"/>
              <a:t>Improved WGAN</a:t>
            </a:r>
            <a:endParaRPr lang="zh-TW" altLang="en-US" sz="3200" b="1" i="1" u="sng" dirty="0"/>
          </a:p>
        </p:txBody>
      </p:sp>
      <mc:AlternateContent xmlns:mc="http://schemas.openxmlformats.org/markup-compatibility/2006" xmlns:a14="http://schemas.microsoft.com/office/drawing/2010/main">
        <mc:Choice Requires="a14">
          <p:sp>
            <p:nvSpPr>
              <p:cNvPr id="24" name="文字方塊 23"/>
              <p:cNvSpPr txBox="1"/>
              <p:nvPr/>
            </p:nvSpPr>
            <p:spPr>
              <a:xfrm>
                <a:off x="195328" y="3515347"/>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195328" y="3515347"/>
                <a:ext cx="2067168" cy="430887"/>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581348" y="2751919"/>
                <a:ext cx="304346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𝐷</m:t>
                      </m:r>
                      <m:r>
                        <a:rPr lang="en-US" altLang="zh-TW" sz="2800" i="1">
                          <a:latin typeface="Cambria Math" panose="02040503050406030204" pitchFamily="18" charset="0"/>
                          <a:ea typeface="Cambria Math" panose="02040503050406030204" pitchFamily="18" charset="0"/>
                        </a:rPr>
                        <m:t>∈1−</m:t>
                      </m:r>
                      <m:r>
                        <a:rPr lang="en-US" altLang="zh-TW" sz="2800" i="1">
                          <a:latin typeface="Cambria Math" panose="02040503050406030204" pitchFamily="18" charset="0"/>
                          <a:ea typeface="Cambria Math" panose="02040503050406030204" pitchFamily="18" charset="0"/>
                        </a:rPr>
                        <m:t>𝐿𝑖𝑝𝑠𝑐h𝑖𝑡𝑧</m:t>
                      </m:r>
                    </m:oMath>
                  </m:oMathPara>
                </a14:m>
                <a:endParaRPr lang="zh-TW" altLang="en-US" sz="2800" dirty="0"/>
              </a:p>
            </p:txBody>
          </p:sp>
        </mc:Choice>
        <mc:Fallback xmlns="">
          <p:sp>
            <p:nvSpPr>
              <p:cNvPr id="15" name="矩形 14"/>
              <p:cNvSpPr>
                <a:spLocks noRot="1" noChangeAspect="1" noMove="1" noResize="1" noEditPoints="1" noAdjustHandles="1" noChangeArrowheads="1" noChangeShapeType="1" noTextEdit="1"/>
              </p:cNvSpPr>
              <p:nvPr/>
            </p:nvSpPr>
            <p:spPr>
              <a:xfrm>
                <a:off x="1581348" y="2751919"/>
                <a:ext cx="3043462" cy="523220"/>
              </a:xfrm>
              <a:prstGeom prst="rect">
                <a:avLst/>
              </a:prstGeom>
              <a:blipFill>
                <a:blip r:embed="rId9"/>
                <a:stretch>
                  <a:fillRect/>
                </a:stretch>
              </a:blipFill>
            </p:spPr>
            <p:txBody>
              <a:bodyPr/>
              <a:lstStyle/>
              <a:p>
                <a:r>
                  <a:rPr lang="zh-TW" altLang="en-US">
                    <a:noFill/>
                  </a:rPr>
                  <a:t> </a:t>
                </a:r>
              </a:p>
            </p:txBody>
          </p:sp>
        </mc:Fallback>
      </mc:AlternateContent>
      <p:sp>
        <p:nvSpPr>
          <p:cNvPr id="17" name="箭號: 左-右雙向 16"/>
          <p:cNvSpPr/>
          <p:nvPr/>
        </p:nvSpPr>
        <p:spPr>
          <a:xfrm>
            <a:off x="4761465" y="2810897"/>
            <a:ext cx="841829" cy="3955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5" name="文字方塊 24"/>
              <p:cNvSpPr txBox="1"/>
              <p:nvPr/>
            </p:nvSpPr>
            <p:spPr>
              <a:xfrm>
                <a:off x="439815" y="4807946"/>
                <a:ext cx="4252254" cy="430887"/>
              </a:xfrm>
              <a:prstGeom prst="rect">
                <a:avLst/>
              </a:prstGeom>
              <a:noFill/>
            </p:spPr>
            <p:txBody>
              <a:bodyPr wrap="none" lIns="0" tIns="0" rIns="0" bIns="0" rtlCol="0">
                <a:spAutoFit/>
              </a:bodyPr>
              <a:lstStyle/>
              <a:p>
                <a:r>
                  <a:rPr lang="en-US" altLang="zh-TW" sz="2800" dirty="0"/>
                  <a:t>Prefer </a:t>
                </a:r>
                <a14:m>
                  <m:oMath xmlns:m="http://schemas.openxmlformats.org/officeDocument/2006/math">
                    <m:d>
                      <m:dPr>
                        <m:begChr m:val="‖"/>
                        <m:endChr m:val="‖"/>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1</m:t>
                    </m:r>
                  </m:oMath>
                </a14:m>
                <a:r>
                  <a:rPr lang="zh-TW" altLang="en-US" sz="2800" dirty="0"/>
                  <a:t> </a:t>
                </a:r>
                <a:r>
                  <a:rPr lang="en-US" altLang="zh-TW" sz="2800" dirty="0"/>
                  <a:t>for all x</a:t>
                </a:r>
                <a:endParaRPr lang="zh-TW" altLang="en-US" sz="2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439815" y="4807946"/>
                <a:ext cx="4252254" cy="430887"/>
              </a:xfrm>
              <a:prstGeom prst="rect">
                <a:avLst/>
              </a:prstGeom>
              <a:blipFill>
                <a:blip r:embed="rId10"/>
                <a:stretch>
                  <a:fillRect l="-5014" t="-24286" r="-4155" b="-514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429022" y="6179472"/>
                <a:ext cx="7774692" cy="464871"/>
              </a:xfrm>
              <a:prstGeom prst="rect">
                <a:avLst/>
              </a:prstGeom>
              <a:noFill/>
            </p:spPr>
            <p:txBody>
              <a:bodyPr wrap="none" lIns="0" tIns="0" rIns="0" bIns="0" rtlCol="0">
                <a:spAutoFit/>
              </a:bodyPr>
              <a:lstStyle/>
              <a:p>
                <a:r>
                  <a:rPr lang="en-US" altLang="zh-TW" sz="2800" dirty="0"/>
                  <a:t>Prefer </a:t>
                </a:r>
                <a14:m>
                  <m:oMath xmlns:m="http://schemas.openxmlformats.org/officeDocument/2006/math">
                    <m:d>
                      <m:dPr>
                        <m:begChr m:val="‖"/>
                        <m:endChr m:val="‖"/>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1</m:t>
                    </m:r>
                  </m:oMath>
                </a14:m>
                <a:r>
                  <a:rPr lang="zh-TW" altLang="en-US" sz="2800" dirty="0"/>
                  <a:t> </a:t>
                </a:r>
                <a:r>
                  <a:rPr lang="en-US" altLang="zh-TW" sz="2800" dirty="0"/>
                  <a:t>for x sampling from </a:t>
                </a:r>
                <a14:m>
                  <m:oMath xmlns:m="http://schemas.openxmlformats.org/officeDocument/2006/math">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𝑝𝑒𝑛𝑎𝑙𝑡𝑦</m:t>
                        </m:r>
                      </m:sub>
                    </m:sSub>
                  </m:oMath>
                </a14:m>
                <a:endParaRPr lang="zh-TW" altLang="en-US" sz="28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429022" y="6179472"/>
                <a:ext cx="7774692" cy="464871"/>
              </a:xfrm>
              <a:prstGeom prst="rect">
                <a:avLst/>
              </a:prstGeom>
              <a:blipFill>
                <a:blip r:embed="rId11"/>
                <a:stretch>
                  <a:fillRect l="-2743" t="-22368" b="-39474"/>
                </a:stretch>
              </a:blipFill>
            </p:spPr>
            <p:txBody>
              <a:bodyPr/>
              <a:lstStyle/>
              <a:p>
                <a:r>
                  <a:rPr lang="zh-TW" altLang="en-US">
                    <a:noFill/>
                  </a:rPr>
                  <a:t> </a:t>
                </a:r>
              </a:p>
            </p:txBody>
          </p:sp>
        </mc:Fallback>
      </mc:AlternateContent>
      <p:sp>
        <p:nvSpPr>
          <p:cNvPr id="28" name="箭號: 向下 27"/>
          <p:cNvSpPr/>
          <p:nvPr/>
        </p:nvSpPr>
        <p:spPr>
          <a:xfrm>
            <a:off x="6107417" y="4742684"/>
            <a:ext cx="491820" cy="5695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0" name="內容版面配置區 29"/>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37324571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p:bldP spid="11" grpId="0"/>
      <p:bldP spid="23" grpId="0"/>
      <p:bldP spid="24" grpId="0"/>
      <p:bldP spid="15" grpId="0"/>
      <p:bldP spid="17" grpId="0" animBg="1"/>
      <p:bldP spid="25" grpId="0"/>
      <p:bldP spid="27" grpId="0"/>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橢圓 22"/>
          <p:cNvSpPr/>
          <p:nvPr/>
        </p:nvSpPr>
        <p:spPr>
          <a:xfrm>
            <a:off x="2865575" y="2596200"/>
            <a:ext cx="3956139" cy="2144280"/>
          </a:xfrm>
          <a:prstGeom prst="ellipse">
            <a:avLst/>
          </a:prstGeom>
          <a:solidFill>
            <a:schemeClr val="accent5">
              <a:lumMod val="40000"/>
              <a:lumOff val="60000"/>
            </a:schemeClr>
          </a:solidFill>
          <a:ln>
            <a:solidFill>
              <a:srgbClr val="0000FF"/>
            </a:solidFill>
          </a:ln>
          <a:effectLst>
            <a:softEdge rad="3048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sp>
        <p:nvSpPr>
          <p:cNvPr id="2" name="標題 1"/>
          <p:cNvSpPr>
            <a:spLocks noGrp="1"/>
          </p:cNvSpPr>
          <p:nvPr>
            <p:ph type="title"/>
          </p:nvPr>
        </p:nvSpPr>
        <p:spPr>
          <a:xfrm>
            <a:off x="628650" y="365126"/>
            <a:ext cx="7886700" cy="1325563"/>
          </a:xfrm>
        </p:spPr>
        <p:txBody>
          <a:bodyPr/>
          <a:lstStyle/>
          <a:p>
            <a:r>
              <a:rPr lang="en-US" altLang="zh-TW" dirty="0"/>
              <a:t>Improved WGAN</a:t>
            </a:r>
            <a:endParaRPr lang="zh-TW" altLang="en-US" dirty="0"/>
          </a:p>
        </p:txBody>
      </p:sp>
      <p:sp>
        <p:nvSpPr>
          <p:cNvPr id="9" name="橢圓 8"/>
          <p:cNvSpPr/>
          <p:nvPr/>
        </p:nvSpPr>
        <p:spPr>
          <a:xfrm>
            <a:off x="1997038" y="2633259"/>
            <a:ext cx="2223806" cy="2144280"/>
          </a:xfrm>
          <a:prstGeom prst="ellipse">
            <a:avLst/>
          </a:prstGeom>
          <a:effectLst>
            <a:softEdge rad="3048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 name="橢圓 9"/>
          <p:cNvSpPr/>
          <p:nvPr/>
        </p:nvSpPr>
        <p:spPr>
          <a:xfrm>
            <a:off x="5670485" y="2559141"/>
            <a:ext cx="1373887" cy="2229999"/>
          </a:xfrm>
          <a:prstGeom prst="ellipse">
            <a:avLst/>
          </a:prstGeom>
          <a:effectLst>
            <a:softEdge rad="203200"/>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矩形 10"/>
              <p:cNvSpPr/>
              <p:nvPr/>
            </p:nvSpPr>
            <p:spPr>
              <a:xfrm>
                <a:off x="1569614" y="2726893"/>
                <a:ext cx="108266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𝑑𝑎𝑡𝑎</m:t>
                          </m:r>
                        </m:sub>
                      </m:sSub>
                    </m:oMath>
                  </m:oMathPara>
                </a14:m>
                <a:endParaRPr lang="zh-TW" altLang="en-US" sz="2800" dirty="0"/>
              </a:p>
            </p:txBody>
          </p:sp>
        </mc:Choice>
        <mc:Fallback xmlns="">
          <p:sp>
            <p:nvSpPr>
              <p:cNvPr id="11" name="矩形 10"/>
              <p:cNvSpPr>
                <a:spLocks noRot="1" noChangeAspect="1" noMove="1" noResize="1" noEditPoints="1" noAdjustHandles="1" noChangeArrowheads="1" noChangeShapeType="1" noTextEdit="1"/>
              </p:cNvSpPr>
              <p:nvPr/>
            </p:nvSpPr>
            <p:spPr>
              <a:xfrm>
                <a:off x="1569614" y="2726893"/>
                <a:ext cx="1082668" cy="523220"/>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6878707" y="2761142"/>
                <a:ext cx="64851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oMath>
                  </m:oMathPara>
                </a14:m>
                <a:endParaRPr lang="zh-TW" altLang="en-US" sz="2800" dirty="0"/>
              </a:p>
            </p:txBody>
          </p:sp>
        </mc:Choice>
        <mc:Fallback xmlns="">
          <p:sp>
            <p:nvSpPr>
              <p:cNvPr id="12" name="矩形 11"/>
              <p:cNvSpPr>
                <a:spLocks noRot="1" noChangeAspect="1" noMove="1" noResize="1" noEditPoints="1" noAdjustHandles="1" noChangeArrowheads="1" noChangeShapeType="1" noTextEdit="1"/>
              </p:cNvSpPr>
              <p:nvPr/>
            </p:nvSpPr>
            <p:spPr>
              <a:xfrm>
                <a:off x="6878707" y="2761142"/>
                <a:ext cx="648511" cy="523220"/>
              </a:xfrm>
              <a:prstGeom prst="rect">
                <a:avLst/>
              </a:prstGeom>
              <a:blipFill>
                <a:blip r:embed="rId3"/>
                <a:stretch>
                  <a:fillRect/>
                </a:stretch>
              </a:blipFill>
            </p:spPr>
            <p:txBody>
              <a:bodyPr/>
              <a:lstStyle/>
              <a:p>
                <a:r>
                  <a:rPr lang="zh-TW" altLang="en-US">
                    <a:noFill/>
                  </a:rPr>
                  <a:t> </a:t>
                </a:r>
              </a:p>
            </p:txBody>
          </p:sp>
        </mc:Fallback>
      </mc:AlternateContent>
      <p:sp>
        <p:nvSpPr>
          <p:cNvPr id="13" name="橢圓 12"/>
          <p:cNvSpPr/>
          <p:nvPr/>
        </p:nvSpPr>
        <p:spPr>
          <a:xfrm>
            <a:off x="3046954" y="3499833"/>
            <a:ext cx="220209" cy="2202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6268536" y="3563088"/>
            <a:ext cx="220209" cy="22020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cxnSp>
        <p:nvCxnSpPr>
          <p:cNvPr id="15" name="直線接點 14"/>
          <p:cNvCxnSpPr>
            <a:cxnSpLocks/>
          </p:cNvCxnSpPr>
          <p:nvPr/>
        </p:nvCxnSpPr>
        <p:spPr>
          <a:xfrm>
            <a:off x="3263705" y="3603831"/>
            <a:ext cx="2987231" cy="1162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字方塊 16"/>
              <p:cNvSpPr txBox="1"/>
              <p:nvPr/>
            </p:nvSpPr>
            <p:spPr>
              <a:xfrm>
                <a:off x="406683" y="5784688"/>
                <a:ext cx="8330633" cy="830997"/>
              </a:xfrm>
              <a:prstGeom prst="rect">
                <a:avLst/>
              </a:prstGeom>
              <a:noFill/>
            </p:spPr>
            <p:txBody>
              <a:bodyPr wrap="square" rtlCol="0">
                <a:spAutoFit/>
              </a:bodyPr>
              <a:lstStyle/>
              <a:p>
                <a:r>
                  <a:rPr lang="en-US" altLang="zh-TW" sz="2400" dirty="0"/>
                  <a:t>Only give gradient constraint to the region between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oMath>
                </a14:m>
                <a:r>
                  <a:rPr lang="zh-TW" altLang="en-US" sz="2400" dirty="0"/>
                  <a:t> </a:t>
                </a:r>
                <a:r>
                  <a:rPr lang="en-US" altLang="zh-TW" sz="2400" dirty="0"/>
                  <a:t>and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𝐺</m:t>
                        </m:r>
                      </m:sub>
                    </m:sSub>
                  </m:oMath>
                </a14:m>
                <a:r>
                  <a:rPr lang="en-US" altLang="zh-TW" sz="2400" dirty="0"/>
                  <a:t> because they influence how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𝐺</m:t>
                        </m:r>
                      </m:sub>
                    </m:sSub>
                  </m:oMath>
                </a14:m>
                <a:r>
                  <a:rPr lang="en-US" altLang="zh-TW" sz="2400" dirty="0"/>
                  <a:t> moves to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oMath>
                </a14:m>
                <a:r>
                  <a:rPr lang="en-US" altLang="zh-TW" sz="2400" dirty="0"/>
                  <a:t> </a:t>
                </a:r>
                <a:endParaRPr lang="zh-TW" altLang="en-US" sz="24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06683" y="5784688"/>
                <a:ext cx="8330633" cy="830997"/>
              </a:xfrm>
              <a:prstGeom prst="rect">
                <a:avLst/>
              </a:prstGeom>
              <a:blipFill>
                <a:blip r:embed="rId4"/>
                <a:stretch>
                  <a:fillRect l="-1171"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2937483" y="2024750"/>
                <a:ext cx="6079293" cy="606961"/>
              </a:xfrm>
              <a:prstGeom prst="rect">
                <a:avLst/>
              </a:prstGeom>
            </p:spPr>
            <p:txBody>
              <a:bodyPr wrap="none">
                <a:spAutoFit/>
              </a:bodyPr>
              <a:lstStyle/>
              <a:p>
                <a14:m>
                  <m:oMath xmlns:m="http://schemas.openxmlformats.org/officeDocument/2006/math">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𝜆</m:t>
                        </m:r>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𝑝𝑒𝑛𝑎𝑙𝑡𝑦</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𝑚𝑎𝑥</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0,</m:t>
                            </m:r>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−1</m:t>
                            </m:r>
                          </m:e>
                        </m:d>
                      </m:e>
                    </m:d>
                  </m:oMath>
                </a14:m>
                <a:r>
                  <a:rPr lang="en-US" altLang="zh-TW" sz="2800" dirty="0"/>
                  <a:t>}</a:t>
                </a:r>
                <a:endParaRPr lang="zh-TW" altLang="en-US" sz="2800" dirty="0"/>
              </a:p>
            </p:txBody>
          </p:sp>
        </mc:Choice>
        <mc:Fallback xmlns="">
          <p:sp>
            <p:nvSpPr>
              <p:cNvPr id="19" name="矩形 18"/>
              <p:cNvSpPr>
                <a:spLocks noRot="1" noChangeAspect="1" noMove="1" noResize="1" noEditPoints="1" noAdjustHandles="1" noChangeArrowheads="1" noChangeShapeType="1" noTextEdit="1"/>
              </p:cNvSpPr>
              <p:nvPr/>
            </p:nvSpPr>
            <p:spPr>
              <a:xfrm>
                <a:off x="2937483" y="2024750"/>
                <a:ext cx="6079293" cy="606961"/>
              </a:xfrm>
              <a:prstGeom prst="rect">
                <a:avLst/>
              </a:prstGeom>
              <a:blipFill>
                <a:blip r:embed="rId5"/>
                <a:stretch>
                  <a:fillRect t="-9000" r="-1003" b="-14000"/>
                </a:stretch>
              </a:blipFill>
            </p:spPr>
            <p:txBody>
              <a:bodyPr/>
              <a:lstStyle/>
              <a:p>
                <a:r>
                  <a:rPr lang="zh-TW" altLang="en-US">
                    <a:noFill/>
                  </a:rPr>
                  <a:t> </a:t>
                </a:r>
              </a:p>
            </p:txBody>
          </p:sp>
        </mc:Fallback>
      </mc:AlternateContent>
      <p:grpSp>
        <p:nvGrpSpPr>
          <p:cNvPr id="3" name="群組 2"/>
          <p:cNvGrpSpPr/>
          <p:nvPr/>
        </p:nvGrpSpPr>
        <p:grpSpPr>
          <a:xfrm>
            <a:off x="354985" y="1473900"/>
            <a:ext cx="7943585" cy="561372"/>
            <a:chOff x="195328" y="3493123"/>
            <a:chExt cx="7943585" cy="561372"/>
          </a:xfrm>
        </p:grpSpPr>
        <mc:AlternateContent xmlns:mc="http://schemas.openxmlformats.org/markup-compatibility/2006" xmlns:a14="http://schemas.microsoft.com/office/drawing/2010/main">
          <mc:Choice Requires="a14">
            <p:sp>
              <p:nvSpPr>
                <p:cNvPr id="16" name="文字方塊 15"/>
                <p:cNvSpPr txBox="1"/>
                <p:nvPr/>
              </p:nvSpPr>
              <p:spPr>
                <a:xfrm>
                  <a:off x="2262496" y="3493123"/>
                  <a:ext cx="5876417" cy="561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limLow>
                          <m:limLowPr>
                            <m:ctrlPr>
                              <a:rPr lang="en-US" altLang="zh-TW" sz="2800" i="1">
                                <a:latin typeface="Cambria Math" panose="02040503050406030204" pitchFamily="18" charset="0"/>
                              </a:rPr>
                            </m:ctrlPr>
                          </m:limLowPr>
                          <m:e>
                            <m:r>
                              <m:rPr>
                                <m:sty m:val="p"/>
                              </m:rPr>
                              <a:rPr lang="en-US" altLang="zh-TW" sz="2800">
                                <a:latin typeface="Cambria Math" panose="02040503050406030204" pitchFamily="18" charset="0"/>
                              </a:rPr>
                              <m:t>max</m:t>
                            </m:r>
                          </m:e>
                          <m:lim>
                            <m:r>
                              <a:rPr lang="en-US" altLang="zh-TW" sz="2800" i="1">
                                <a:latin typeface="Cambria Math" panose="02040503050406030204" pitchFamily="18" charset="0"/>
                              </a:rPr>
                              <m:t>𝐷</m:t>
                            </m:r>
                          </m:lim>
                        </m:limLow>
                        <m:r>
                          <a:rPr lang="en-US" altLang="zh-TW" sz="2800" i="1">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𝑑𝑎𝑡𝑎</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oMath>
                    </m:oMathPara>
                  </a14:m>
                  <a:endParaRPr lang="zh-TW" altLang="en-US" sz="2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262496" y="3493123"/>
                  <a:ext cx="5876417" cy="561372"/>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195328" y="3515347"/>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195328" y="3515347"/>
                  <a:ext cx="2067168" cy="430887"/>
                </a:xfrm>
                <a:prstGeom prst="rect">
                  <a:avLst/>
                </a:prstGeom>
                <a:blipFill>
                  <a:blip r:embed="rId7"/>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5" name="矩形 4"/>
              <p:cNvSpPr/>
              <p:nvPr/>
            </p:nvSpPr>
            <p:spPr>
              <a:xfrm>
                <a:off x="4172695" y="3825034"/>
                <a:ext cx="1299908" cy="490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𝑝𝑒𝑛𝑎𝑙𝑡𝑦</m:t>
                          </m:r>
                        </m:sub>
                      </m:sSub>
                    </m:oMath>
                  </m:oMathPara>
                </a14:m>
                <a:endParaRPr lang="zh-TW" altLang="en-US" sz="2400" dirty="0"/>
              </a:p>
            </p:txBody>
          </p:sp>
        </mc:Choice>
        <mc:Fallback xmlns="">
          <p:sp>
            <p:nvSpPr>
              <p:cNvPr id="5" name="矩形 4"/>
              <p:cNvSpPr>
                <a:spLocks noRot="1" noChangeAspect="1" noMove="1" noResize="1" noEditPoints="1" noAdjustHandles="1" noChangeArrowheads="1" noChangeShapeType="1" noTextEdit="1"/>
              </p:cNvSpPr>
              <p:nvPr/>
            </p:nvSpPr>
            <p:spPr>
              <a:xfrm>
                <a:off x="4172695" y="3825034"/>
                <a:ext cx="1299908" cy="490840"/>
              </a:xfrm>
              <a:prstGeom prst="rect">
                <a:avLst/>
              </a:prstGeom>
              <a:blipFill>
                <a:blip r:embed="rId8"/>
                <a:stretch>
                  <a:fillRect b="-9877"/>
                </a:stretch>
              </a:blipFill>
            </p:spPr>
            <p:txBody>
              <a:bodyPr/>
              <a:lstStyle/>
              <a:p>
                <a:r>
                  <a:rPr lang="zh-TW" altLang="en-US">
                    <a:noFill/>
                  </a:rPr>
                  <a:t> </a:t>
                </a:r>
              </a:p>
            </p:txBody>
          </p:sp>
        </mc:Fallback>
      </mc:AlternateContent>
      <p:cxnSp>
        <p:nvCxnSpPr>
          <p:cNvPr id="24" name="直線單箭頭接點 23"/>
          <p:cNvCxnSpPr>
            <a:cxnSpLocks/>
          </p:cNvCxnSpPr>
          <p:nvPr/>
        </p:nvCxnSpPr>
        <p:spPr>
          <a:xfrm flipH="1" flipV="1">
            <a:off x="3798278" y="2559142"/>
            <a:ext cx="1384789" cy="8138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橢圓 24"/>
          <p:cNvSpPr/>
          <p:nvPr/>
        </p:nvSpPr>
        <p:spPr>
          <a:xfrm>
            <a:off x="2997817" y="3937690"/>
            <a:ext cx="220209" cy="2202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a:off x="6250936" y="2910808"/>
            <a:ext cx="220209" cy="22020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cxnSp>
        <p:nvCxnSpPr>
          <p:cNvPr id="28" name="直線接點 27"/>
          <p:cNvCxnSpPr>
            <a:cxnSpLocks/>
          </p:cNvCxnSpPr>
          <p:nvPr/>
        </p:nvCxnSpPr>
        <p:spPr>
          <a:xfrm flipV="1">
            <a:off x="3204563" y="3015532"/>
            <a:ext cx="3046373" cy="1016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cxnSpLocks/>
          </p:cNvCxnSpPr>
          <p:nvPr/>
        </p:nvCxnSpPr>
        <p:spPr>
          <a:xfrm flipH="1" flipV="1">
            <a:off x="3754581" y="2528267"/>
            <a:ext cx="1046714" cy="11336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28650" y="4510514"/>
            <a:ext cx="8562517" cy="1200329"/>
          </a:xfrm>
          <a:prstGeom prst="rect">
            <a:avLst/>
          </a:prstGeom>
        </p:spPr>
        <p:txBody>
          <a:bodyPr wrap="square">
            <a:spAutoFit/>
          </a:bodyPr>
          <a:lstStyle/>
          <a:p>
            <a:r>
              <a:rPr lang="en-US" altLang="zh-TW" sz="2400" dirty="0"/>
              <a:t>“</a:t>
            </a:r>
            <a:r>
              <a:rPr lang="en-US" altLang="zh-TW" sz="2400" dirty="0">
                <a:latin typeface="NimbusRomNo9L-Regu"/>
              </a:rPr>
              <a:t>Given that enforcing the Lipschitz constraint everywhere is intractable, enforcing it </a:t>
            </a:r>
            <a:r>
              <a:rPr lang="en-US" altLang="zh-TW" sz="2400" b="1" i="1" dirty="0">
                <a:latin typeface="NimbusRomNo9L-Regu"/>
              </a:rPr>
              <a:t>only along these straight lines </a:t>
            </a:r>
            <a:r>
              <a:rPr lang="en-US" altLang="zh-TW" sz="2400" dirty="0">
                <a:latin typeface="NimbusRomNo9L-Regu"/>
              </a:rPr>
              <a:t>seems sufficient and experimentally results in good performance.”</a:t>
            </a:r>
            <a:endParaRPr lang="zh-TW" altLang="en-US" sz="2400" dirty="0"/>
          </a:p>
        </p:txBody>
      </p:sp>
    </p:spTree>
    <p:extLst>
      <p:ext uri="{BB962C8B-B14F-4D97-AF65-F5344CB8AC3E}">
        <p14:creationId xmlns:p14="http://schemas.microsoft.com/office/powerpoint/2010/main" val="10219703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4" grpId="0" animBg="1"/>
      <p:bldP spid="17" grpId="0"/>
      <p:bldP spid="5" grpId="0"/>
      <p:bldP spid="25" grpId="0" animBg="1"/>
      <p:bldP spid="26" grpId="0" animBg="1"/>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43478" y="3831377"/>
            <a:ext cx="8723259" cy="1569660"/>
          </a:xfrm>
          <a:prstGeom prst="rect">
            <a:avLst/>
          </a:prstGeom>
        </p:spPr>
        <p:txBody>
          <a:bodyPr wrap="square">
            <a:spAutoFit/>
          </a:bodyPr>
          <a:lstStyle/>
          <a:p>
            <a:r>
              <a:rPr lang="en-US" altLang="zh-TW" sz="2400" dirty="0">
                <a:solidFill>
                  <a:srgbClr val="000000"/>
                </a:solidFill>
                <a:latin typeface="NimbusRomNo9L-Regu"/>
              </a:rPr>
              <a:t>“One may wonder why we penalize the norm of the gradient for differing from 1, instead of just penalizing large gradients. The reason is that the optimal critic  … actually has gradients with norm 1 almost everywhere under </a:t>
            </a:r>
            <a:r>
              <a:rPr lang="en-US" altLang="zh-TW" sz="2400" dirty="0" err="1">
                <a:solidFill>
                  <a:srgbClr val="000000"/>
                </a:solidFill>
                <a:latin typeface="MSBM10"/>
              </a:rPr>
              <a:t>P</a:t>
            </a:r>
            <a:r>
              <a:rPr lang="en-US" altLang="zh-TW" sz="2400" dirty="0" err="1">
                <a:solidFill>
                  <a:srgbClr val="000000"/>
                </a:solidFill>
                <a:latin typeface="CMMI7"/>
              </a:rPr>
              <a:t>r</a:t>
            </a:r>
            <a:r>
              <a:rPr lang="en-US" altLang="zh-TW" sz="2400" dirty="0">
                <a:solidFill>
                  <a:srgbClr val="000000"/>
                </a:solidFill>
                <a:latin typeface="CMMI7"/>
              </a:rPr>
              <a:t> </a:t>
            </a:r>
            <a:r>
              <a:rPr lang="en-US" altLang="zh-TW" sz="2400" dirty="0">
                <a:solidFill>
                  <a:srgbClr val="000000"/>
                </a:solidFill>
                <a:latin typeface="NimbusRomNo9L-Regu"/>
              </a:rPr>
              <a:t>and </a:t>
            </a:r>
            <a:r>
              <a:rPr lang="en-US" altLang="zh-TW" sz="2400" dirty="0" err="1">
                <a:solidFill>
                  <a:srgbClr val="000000"/>
                </a:solidFill>
                <a:latin typeface="MSBM10"/>
              </a:rPr>
              <a:t>P</a:t>
            </a:r>
            <a:r>
              <a:rPr lang="en-US" altLang="zh-TW" sz="2400" dirty="0" err="1">
                <a:solidFill>
                  <a:srgbClr val="000000"/>
                </a:solidFill>
                <a:latin typeface="CMMI7"/>
              </a:rPr>
              <a:t>g</a:t>
            </a:r>
            <a:r>
              <a:rPr lang="en-US" altLang="zh-TW" sz="2400" dirty="0">
                <a:solidFill>
                  <a:srgbClr val="000000"/>
                </a:solidFill>
                <a:latin typeface="CMMI7"/>
              </a:rPr>
              <a:t>”</a:t>
            </a:r>
            <a:endParaRPr lang="zh-TW" altLang="en-US" sz="2400" dirty="0"/>
          </a:p>
        </p:txBody>
      </p:sp>
      <p:sp>
        <p:nvSpPr>
          <p:cNvPr id="3" name="矩形 2"/>
          <p:cNvSpPr/>
          <p:nvPr/>
        </p:nvSpPr>
        <p:spPr>
          <a:xfrm>
            <a:off x="285837" y="5627998"/>
            <a:ext cx="8737172" cy="1200329"/>
          </a:xfrm>
          <a:prstGeom prst="rect">
            <a:avLst/>
          </a:prstGeom>
        </p:spPr>
        <p:txBody>
          <a:bodyPr wrap="square">
            <a:spAutoFit/>
          </a:bodyPr>
          <a:lstStyle/>
          <a:p>
            <a:r>
              <a:rPr lang="en-US" altLang="zh-TW" sz="2400" dirty="0">
                <a:solidFill>
                  <a:srgbClr val="000000"/>
                </a:solidFill>
                <a:latin typeface="NimbusRomNo9L-Regu"/>
              </a:rPr>
              <a:t>“Simply penalizing overly large gradients also works in theory, but experimentally we found that this approach converged faster and to better optima.”</a:t>
            </a:r>
            <a:endParaRPr lang="zh-TW" altLang="en-US" sz="2400" dirty="0"/>
          </a:p>
        </p:txBody>
      </p:sp>
      <p:sp>
        <p:nvSpPr>
          <p:cNvPr id="4" name="矩形 3"/>
          <p:cNvSpPr/>
          <p:nvPr/>
        </p:nvSpPr>
        <p:spPr>
          <a:xfrm>
            <a:off x="243479" y="64170"/>
            <a:ext cx="3064685" cy="584775"/>
          </a:xfrm>
          <a:prstGeom prst="rect">
            <a:avLst/>
          </a:prstGeom>
        </p:spPr>
        <p:txBody>
          <a:bodyPr wrap="none">
            <a:spAutoFit/>
          </a:bodyPr>
          <a:lstStyle/>
          <a:p>
            <a:r>
              <a:rPr lang="en-US" altLang="zh-TW" sz="3200" b="1" i="1" u="sng" dirty="0"/>
              <a:t>Improved WGAN</a:t>
            </a:r>
            <a:endParaRPr lang="zh-TW" altLang="en-US" sz="3200" b="1" i="1" u="sng" dirty="0"/>
          </a:p>
        </p:txBody>
      </p:sp>
      <p:sp>
        <p:nvSpPr>
          <p:cNvPr id="5" name="文字方塊 4"/>
          <p:cNvSpPr txBox="1"/>
          <p:nvPr/>
        </p:nvSpPr>
        <p:spPr>
          <a:xfrm>
            <a:off x="4677711" y="5258667"/>
            <a:ext cx="4373880" cy="461665"/>
          </a:xfrm>
          <a:prstGeom prst="rect">
            <a:avLst/>
          </a:prstGeom>
          <a:noFill/>
        </p:spPr>
        <p:txBody>
          <a:bodyPr wrap="square" rtlCol="0">
            <a:spAutoFit/>
          </a:bodyPr>
          <a:lstStyle/>
          <a:p>
            <a:r>
              <a:rPr lang="en-US" altLang="zh-TW" sz="2400" dirty="0"/>
              <a:t>(check  the proof in the appendix)</a:t>
            </a:r>
            <a:endParaRPr lang="zh-TW" altLang="en-US" sz="2400" dirty="0"/>
          </a:p>
        </p:txBody>
      </p:sp>
      <p:grpSp>
        <p:nvGrpSpPr>
          <p:cNvPr id="2" name="群組 1"/>
          <p:cNvGrpSpPr/>
          <p:nvPr/>
        </p:nvGrpSpPr>
        <p:grpSpPr>
          <a:xfrm>
            <a:off x="304947" y="761328"/>
            <a:ext cx="8661791" cy="3315240"/>
            <a:chOff x="354985" y="1473900"/>
            <a:chExt cx="8661791" cy="3315240"/>
          </a:xfrm>
        </p:grpSpPr>
        <p:sp>
          <p:nvSpPr>
            <p:cNvPr id="17" name="橢圓 16"/>
            <p:cNvSpPr/>
            <p:nvPr/>
          </p:nvSpPr>
          <p:spPr>
            <a:xfrm>
              <a:off x="2865575" y="2596200"/>
              <a:ext cx="3956139" cy="2144280"/>
            </a:xfrm>
            <a:prstGeom prst="ellipse">
              <a:avLst/>
            </a:prstGeom>
            <a:solidFill>
              <a:schemeClr val="accent5">
                <a:lumMod val="40000"/>
                <a:lumOff val="60000"/>
              </a:schemeClr>
            </a:solidFill>
            <a:ln>
              <a:solidFill>
                <a:srgbClr val="0000FF"/>
              </a:solidFill>
            </a:ln>
            <a:effectLst>
              <a:softEdge rad="3048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sp>
          <p:nvSpPr>
            <p:cNvPr id="18" name="橢圓 17"/>
            <p:cNvSpPr/>
            <p:nvPr/>
          </p:nvSpPr>
          <p:spPr>
            <a:xfrm>
              <a:off x="1997038" y="2633259"/>
              <a:ext cx="2223806" cy="2144280"/>
            </a:xfrm>
            <a:prstGeom prst="ellipse">
              <a:avLst/>
            </a:prstGeom>
            <a:effectLst>
              <a:softEdge rad="3048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0" name="橢圓 19"/>
            <p:cNvSpPr/>
            <p:nvPr/>
          </p:nvSpPr>
          <p:spPr>
            <a:xfrm>
              <a:off x="5670485" y="2559141"/>
              <a:ext cx="1373887" cy="2229999"/>
            </a:xfrm>
            <a:prstGeom prst="ellipse">
              <a:avLst/>
            </a:prstGeom>
            <a:effectLst>
              <a:softEdge rad="203200"/>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1" name="矩形 20"/>
                <p:cNvSpPr/>
                <p:nvPr/>
              </p:nvSpPr>
              <p:spPr>
                <a:xfrm>
                  <a:off x="1569614" y="2726893"/>
                  <a:ext cx="108266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𝑑𝑎𝑡𝑎</m:t>
                            </m:r>
                          </m:sub>
                        </m:sSub>
                      </m:oMath>
                    </m:oMathPara>
                  </a14:m>
                  <a:endParaRPr lang="zh-TW" altLang="en-US" sz="2800" dirty="0"/>
                </a:p>
              </p:txBody>
            </p:sp>
          </mc:Choice>
          <mc:Fallback xmlns="">
            <p:sp>
              <p:nvSpPr>
                <p:cNvPr id="21" name="矩形 20"/>
                <p:cNvSpPr>
                  <a:spLocks noRot="1" noChangeAspect="1" noMove="1" noResize="1" noEditPoints="1" noAdjustHandles="1" noChangeArrowheads="1" noChangeShapeType="1" noTextEdit="1"/>
                </p:cNvSpPr>
                <p:nvPr/>
              </p:nvSpPr>
              <p:spPr>
                <a:xfrm>
                  <a:off x="1569614" y="2726893"/>
                  <a:ext cx="1082668" cy="523220"/>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6894812" y="3342221"/>
                  <a:ext cx="64851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oMath>
                    </m:oMathPara>
                  </a14:m>
                  <a:endParaRPr lang="zh-TW" altLang="en-US" sz="2800" dirty="0"/>
                </a:p>
              </p:txBody>
            </p:sp>
          </mc:Choice>
          <mc:Fallback xmlns="">
            <p:sp>
              <p:nvSpPr>
                <p:cNvPr id="23" name="矩形 22"/>
                <p:cNvSpPr>
                  <a:spLocks noRot="1" noChangeAspect="1" noMove="1" noResize="1" noEditPoints="1" noAdjustHandles="1" noChangeArrowheads="1" noChangeShapeType="1" noTextEdit="1"/>
                </p:cNvSpPr>
                <p:nvPr/>
              </p:nvSpPr>
              <p:spPr>
                <a:xfrm>
                  <a:off x="6894812" y="3342221"/>
                  <a:ext cx="648511" cy="523220"/>
                </a:xfrm>
                <a:prstGeom prst="rect">
                  <a:avLst/>
                </a:prstGeom>
                <a:blipFill>
                  <a:blip r:embed="rId3"/>
                  <a:stretch>
                    <a:fillRect/>
                  </a:stretch>
                </a:blipFill>
              </p:spPr>
              <p:txBody>
                <a:bodyPr/>
                <a:lstStyle/>
                <a:p>
                  <a:r>
                    <a:rPr lang="zh-TW" altLang="en-US">
                      <a:noFill/>
                    </a:rPr>
                    <a:t> </a:t>
                  </a:r>
                </a:p>
              </p:txBody>
            </p:sp>
          </mc:Fallback>
        </mc:AlternateContent>
        <p:sp>
          <p:nvSpPr>
            <p:cNvPr id="31" name="橢圓 30"/>
            <p:cNvSpPr/>
            <p:nvPr/>
          </p:nvSpPr>
          <p:spPr>
            <a:xfrm>
              <a:off x="3046954" y="3499833"/>
              <a:ext cx="220209" cy="2202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6268536" y="3563088"/>
              <a:ext cx="220209" cy="22020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cxnSp>
          <p:nvCxnSpPr>
            <p:cNvPr id="33" name="直線接點 32"/>
            <p:cNvCxnSpPr>
              <a:cxnSpLocks/>
            </p:cNvCxnSpPr>
            <p:nvPr/>
          </p:nvCxnSpPr>
          <p:spPr>
            <a:xfrm>
              <a:off x="3263705" y="3603831"/>
              <a:ext cx="2987231" cy="1162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矩形 33"/>
                <p:cNvSpPr/>
                <p:nvPr/>
              </p:nvSpPr>
              <p:spPr>
                <a:xfrm>
                  <a:off x="2937483" y="2024750"/>
                  <a:ext cx="6079293" cy="606961"/>
                </a:xfrm>
                <a:prstGeom prst="rect">
                  <a:avLst/>
                </a:prstGeom>
              </p:spPr>
              <p:txBody>
                <a:bodyPr wrap="none">
                  <a:spAutoFit/>
                </a:bodyPr>
                <a:lstStyle/>
                <a:p>
                  <a14:m>
                    <m:oMath xmlns:m="http://schemas.openxmlformats.org/officeDocument/2006/math">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𝜆</m:t>
                          </m:r>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𝑝𝑒𝑛𝑎𝑙𝑡𝑦</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𝑚𝑎𝑥</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0,</m:t>
                              </m:r>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−1</m:t>
                              </m:r>
                            </m:e>
                          </m:d>
                        </m:e>
                      </m:d>
                    </m:oMath>
                  </a14:m>
                  <a:r>
                    <a:rPr lang="en-US" altLang="zh-TW" sz="2800" dirty="0"/>
                    <a:t>}</a:t>
                  </a:r>
                  <a:endParaRPr lang="zh-TW" altLang="en-US" sz="2800" dirty="0"/>
                </a:p>
              </p:txBody>
            </p:sp>
          </mc:Choice>
          <mc:Fallback xmlns="">
            <p:sp>
              <p:nvSpPr>
                <p:cNvPr id="34" name="矩形 33"/>
                <p:cNvSpPr>
                  <a:spLocks noRot="1" noChangeAspect="1" noMove="1" noResize="1" noEditPoints="1" noAdjustHandles="1" noChangeArrowheads="1" noChangeShapeType="1" noTextEdit="1"/>
                </p:cNvSpPr>
                <p:nvPr/>
              </p:nvSpPr>
              <p:spPr>
                <a:xfrm>
                  <a:off x="2937483" y="2024750"/>
                  <a:ext cx="6079293" cy="606961"/>
                </a:xfrm>
                <a:prstGeom prst="rect">
                  <a:avLst/>
                </a:prstGeom>
                <a:blipFill>
                  <a:blip r:embed="rId4"/>
                  <a:stretch>
                    <a:fillRect t="-9000" r="-1003" b="-14000"/>
                  </a:stretch>
                </a:blipFill>
              </p:spPr>
              <p:txBody>
                <a:bodyPr/>
                <a:lstStyle/>
                <a:p>
                  <a:r>
                    <a:rPr lang="zh-TW" altLang="en-US">
                      <a:noFill/>
                    </a:rPr>
                    <a:t> </a:t>
                  </a:r>
                </a:p>
              </p:txBody>
            </p:sp>
          </mc:Fallback>
        </mc:AlternateContent>
        <p:grpSp>
          <p:nvGrpSpPr>
            <p:cNvPr id="35" name="群組 34"/>
            <p:cNvGrpSpPr/>
            <p:nvPr/>
          </p:nvGrpSpPr>
          <p:grpSpPr>
            <a:xfrm>
              <a:off x="354985" y="1473900"/>
              <a:ext cx="7943585" cy="561372"/>
              <a:chOff x="195328" y="3493123"/>
              <a:chExt cx="7943585" cy="561372"/>
            </a:xfrm>
          </p:grpSpPr>
          <mc:AlternateContent xmlns:mc="http://schemas.openxmlformats.org/markup-compatibility/2006" xmlns:a14="http://schemas.microsoft.com/office/drawing/2010/main">
            <mc:Choice Requires="a14">
              <p:sp>
                <p:nvSpPr>
                  <p:cNvPr id="36" name="文字方塊 35"/>
                  <p:cNvSpPr txBox="1"/>
                  <p:nvPr/>
                </p:nvSpPr>
                <p:spPr>
                  <a:xfrm>
                    <a:off x="2262496" y="3493123"/>
                    <a:ext cx="5876417" cy="561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limLow>
                            <m:limLowPr>
                              <m:ctrlPr>
                                <a:rPr lang="en-US" altLang="zh-TW" sz="2800" i="1">
                                  <a:latin typeface="Cambria Math" panose="02040503050406030204" pitchFamily="18" charset="0"/>
                                </a:rPr>
                              </m:ctrlPr>
                            </m:limLowPr>
                            <m:e>
                              <m:r>
                                <m:rPr>
                                  <m:sty m:val="p"/>
                                </m:rPr>
                                <a:rPr lang="en-US" altLang="zh-TW" sz="2800">
                                  <a:latin typeface="Cambria Math" panose="02040503050406030204" pitchFamily="18" charset="0"/>
                                </a:rPr>
                                <m:t>max</m:t>
                              </m:r>
                            </m:e>
                            <m:lim>
                              <m:r>
                                <a:rPr lang="en-US" altLang="zh-TW" sz="2800" i="1">
                                  <a:latin typeface="Cambria Math" panose="02040503050406030204" pitchFamily="18" charset="0"/>
                                </a:rPr>
                                <m:t>𝐷</m:t>
                              </m:r>
                            </m:lim>
                          </m:limLow>
                          <m:r>
                            <a:rPr lang="en-US" altLang="zh-TW" sz="2800" i="1">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𝑑𝑎𝑡𝑎</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𝐸</m:t>
                              </m:r>
                            </m:e>
                            <m:sub>
                              <m:r>
                                <a:rPr lang="en-US" altLang="zh-TW" sz="2800" i="1">
                                  <a:latin typeface="Cambria Math" panose="02040503050406030204" pitchFamily="18" charset="0"/>
                                </a:rPr>
                                <m:t>𝑥</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i="1">
                                      <a:latin typeface="Cambria Math" panose="02040503050406030204" pitchFamily="18" charset="0"/>
                                    </a:rPr>
                                    <m:t>𝐺</m:t>
                                  </m:r>
                                </m:sub>
                              </m:sSub>
                            </m:sub>
                          </m:sSub>
                          <m:d>
                            <m:dPr>
                              <m:begChr m:val="["/>
                              <m:endChr m:val="]"/>
                              <m:ctrlPr>
                                <a:rPr lang="en-US" altLang="zh-TW" sz="2800" i="1">
                                  <a:latin typeface="Cambria Math" panose="02040503050406030204" pitchFamily="18" charset="0"/>
                                </a:rPr>
                              </m:ctrlPr>
                            </m:dPr>
                            <m:e>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oMath>
                      </m:oMathPara>
                    </a14:m>
                    <a:endParaRPr lang="zh-TW" altLang="en-US" sz="28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2262496" y="3493123"/>
                    <a:ext cx="5876417" cy="56137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195328" y="3515347"/>
                    <a:ext cx="20671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𝑊</m:t>
                          </m:r>
                          <m:d>
                            <m:dPr>
                              <m:ctrlPr>
                                <a:rPr lang="en-US" altLang="zh-TW" sz="2800" i="1" smtClean="0">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𝑃</m:t>
                                  </m:r>
                                </m:e>
                                <m:sub>
                                  <m:r>
                                    <a:rPr lang="en-US" altLang="zh-TW" sz="2800" b="0" i="1" smtClean="0">
                                      <a:latin typeface="Cambria Math" panose="02040503050406030204" pitchFamily="18" charset="0"/>
                                    </a:rPr>
                                    <m:t>𝑑𝑎𝑡𝑎</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𝑃</m:t>
                                  </m:r>
                                </m:e>
                                <m:sub>
                                  <m:r>
                                    <a:rPr lang="en-US" altLang="zh-TW" sz="2800" b="0" i="1" smtClean="0">
                                      <a:latin typeface="Cambria Math" panose="02040503050406030204" pitchFamily="18" charset="0"/>
                                    </a:rPr>
                                    <m:t>𝐺</m:t>
                                  </m:r>
                                </m:sub>
                              </m:sSub>
                            </m:e>
                          </m:d>
                        </m:oMath>
                      </m:oMathPara>
                    </a14:m>
                    <a:endParaRPr lang="zh-TW" altLang="en-US" sz="28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195328" y="3515347"/>
                    <a:ext cx="2067168" cy="430887"/>
                  </a:xfrm>
                  <a:prstGeom prst="rect">
                    <a:avLst/>
                  </a:prstGeom>
                  <a:blipFill>
                    <a:blip r:embed="rId6"/>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8" name="矩形 37"/>
                <p:cNvSpPr/>
                <p:nvPr/>
              </p:nvSpPr>
              <p:spPr>
                <a:xfrm>
                  <a:off x="4172695" y="3825034"/>
                  <a:ext cx="1299908" cy="490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𝑝𝑒𝑛𝑎𝑙𝑡𝑦</m:t>
                            </m:r>
                          </m:sub>
                        </m:sSub>
                      </m:oMath>
                    </m:oMathPara>
                  </a14:m>
                  <a:endParaRPr lang="zh-TW" altLang="en-US" sz="2400" dirty="0"/>
                </a:p>
              </p:txBody>
            </p:sp>
          </mc:Choice>
          <mc:Fallback xmlns="">
            <p:sp>
              <p:nvSpPr>
                <p:cNvPr id="38" name="矩形 37"/>
                <p:cNvSpPr>
                  <a:spLocks noRot="1" noChangeAspect="1" noMove="1" noResize="1" noEditPoints="1" noAdjustHandles="1" noChangeArrowheads="1" noChangeShapeType="1" noTextEdit="1"/>
                </p:cNvSpPr>
                <p:nvPr/>
              </p:nvSpPr>
              <p:spPr>
                <a:xfrm>
                  <a:off x="4172695" y="3825034"/>
                  <a:ext cx="1299908" cy="490840"/>
                </a:xfrm>
                <a:prstGeom prst="rect">
                  <a:avLst/>
                </a:prstGeom>
                <a:blipFill>
                  <a:blip r:embed="rId7"/>
                  <a:stretch>
                    <a:fillRect b="-11250"/>
                  </a:stretch>
                </a:blipFill>
              </p:spPr>
              <p:txBody>
                <a:bodyPr/>
                <a:lstStyle/>
                <a:p>
                  <a:r>
                    <a:rPr lang="zh-TW" altLang="en-US">
                      <a:noFill/>
                    </a:rPr>
                    <a:t> </a:t>
                  </a:r>
                </a:p>
              </p:txBody>
            </p:sp>
          </mc:Fallback>
        </mc:AlternateContent>
        <p:cxnSp>
          <p:nvCxnSpPr>
            <p:cNvPr id="39" name="直線單箭頭接點 38"/>
            <p:cNvCxnSpPr>
              <a:cxnSpLocks/>
            </p:cNvCxnSpPr>
            <p:nvPr/>
          </p:nvCxnSpPr>
          <p:spPr>
            <a:xfrm flipH="1" flipV="1">
              <a:off x="3798279" y="2559143"/>
              <a:ext cx="1518346" cy="10039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橢圓 39"/>
            <p:cNvSpPr/>
            <p:nvPr/>
          </p:nvSpPr>
          <p:spPr>
            <a:xfrm>
              <a:off x="2997817" y="3937690"/>
              <a:ext cx="220209" cy="2202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橢圓 40"/>
            <p:cNvSpPr/>
            <p:nvPr/>
          </p:nvSpPr>
          <p:spPr>
            <a:xfrm>
              <a:off x="6250936" y="3216194"/>
              <a:ext cx="220209" cy="22020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cxnSp>
          <p:nvCxnSpPr>
            <p:cNvPr id="42" name="直線接點 41"/>
            <p:cNvCxnSpPr>
              <a:cxnSpLocks/>
            </p:cNvCxnSpPr>
            <p:nvPr/>
          </p:nvCxnSpPr>
          <p:spPr>
            <a:xfrm flipV="1">
              <a:off x="3204563" y="3395399"/>
              <a:ext cx="2990875" cy="6367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cxnSpLocks/>
            </p:cNvCxnSpPr>
            <p:nvPr/>
          </p:nvCxnSpPr>
          <p:spPr>
            <a:xfrm flipH="1" flipV="1">
              <a:off x="3754581" y="2528267"/>
              <a:ext cx="1046714" cy="11336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 name="矩形 8"/>
              <p:cNvSpPr/>
              <p:nvPr/>
            </p:nvSpPr>
            <p:spPr>
              <a:xfrm>
                <a:off x="5618971" y="1792820"/>
                <a:ext cx="282500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d>
                            <m:dPr>
                              <m:ctrlPr>
                                <a:rPr lang="en-US" altLang="zh-TW" sz="2800" i="1">
                                  <a:latin typeface="Cambria Math" panose="02040503050406030204" pitchFamily="18" charset="0"/>
                                </a:rPr>
                              </m:ctrlPr>
                            </m:dPr>
                            <m:e>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m:t>
                                      </m:r>
                                    </m:e>
                                    <m:sub>
                                      <m:r>
                                        <a:rPr lang="en-US" altLang="zh-TW" sz="2800" i="1">
                                          <a:latin typeface="Cambria Math" panose="02040503050406030204" pitchFamily="18" charset="0"/>
                                        </a:rPr>
                                        <m:t>𝑥</m:t>
                                      </m:r>
                                    </m:sub>
                                  </m:sSub>
                                  <m:r>
                                    <a:rPr lang="en-US" altLang="zh-TW" sz="2800" i="1">
                                      <a:latin typeface="Cambria Math" panose="02040503050406030204" pitchFamily="18" charset="0"/>
                                    </a:rPr>
                                    <m:t>𝐷</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e>
                              </m:d>
                              <m:r>
                                <a:rPr lang="en-US" altLang="zh-TW" sz="2800" i="1">
                                  <a:latin typeface="Cambria Math" panose="02040503050406030204" pitchFamily="18" charset="0"/>
                                </a:rPr>
                                <m:t>−1</m:t>
                              </m:r>
                            </m:e>
                          </m:d>
                        </m:e>
                        <m:sup>
                          <m:r>
                            <a:rPr lang="en-US" altLang="zh-TW" sz="2800" i="1">
                              <a:latin typeface="Cambria Math" panose="02040503050406030204" pitchFamily="18" charset="0"/>
                            </a:rPr>
                            <m:t>2</m:t>
                          </m:r>
                        </m:sup>
                      </m:sSup>
                    </m:oMath>
                  </m:oMathPara>
                </a14:m>
                <a:endParaRPr lang="zh-TW" altLang="en-US" sz="2800" dirty="0"/>
              </a:p>
            </p:txBody>
          </p:sp>
        </mc:Choice>
        <mc:Fallback xmlns="">
          <p:sp>
            <p:nvSpPr>
              <p:cNvPr id="9" name="矩形 8"/>
              <p:cNvSpPr>
                <a:spLocks noRot="1" noChangeAspect="1" noMove="1" noResize="1" noEditPoints="1" noAdjustHandles="1" noChangeArrowheads="1" noChangeShapeType="1" noTextEdit="1"/>
              </p:cNvSpPr>
              <p:nvPr/>
            </p:nvSpPr>
            <p:spPr>
              <a:xfrm>
                <a:off x="5618971" y="1792820"/>
                <a:ext cx="2825004" cy="523220"/>
              </a:xfrm>
              <a:prstGeom prst="rect">
                <a:avLst/>
              </a:prstGeom>
              <a:blipFill>
                <a:blip r:embed="rId8"/>
                <a:stretch>
                  <a:fillRect/>
                </a:stretch>
              </a:blipFill>
            </p:spPr>
            <p:txBody>
              <a:bodyPr/>
              <a:lstStyle/>
              <a:p>
                <a:r>
                  <a:rPr lang="zh-TW" altLang="en-US">
                    <a:noFill/>
                  </a:rPr>
                  <a:t> </a:t>
                </a:r>
              </a:p>
            </p:txBody>
          </p:sp>
        </mc:Fallback>
      </mc:AlternateContent>
      <p:cxnSp>
        <p:nvCxnSpPr>
          <p:cNvPr id="44" name="直線接點 43"/>
          <p:cNvCxnSpPr>
            <a:cxnSpLocks/>
          </p:cNvCxnSpPr>
          <p:nvPr/>
        </p:nvCxnSpPr>
        <p:spPr>
          <a:xfrm>
            <a:off x="5266587" y="1573803"/>
            <a:ext cx="3324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矩形 44"/>
              <p:cNvSpPr/>
              <p:nvPr/>
            </p:nvSpPr>
            <p:spPr>
              <a:xfrm>
                <a:off x="6664358" y="3308440"/>
                <a:ext cx="90409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m:oMathPara>
                </a14:m>
                <a:endParaRPr lang="zh-TW" altLang="en-US" sz="2400" dirty="0"/>
              </a:p>
            </p:txBody>
          </p:sp>
        </mc:Choice>
        <mc:Fallback xmlns="">
          <p:sp>
            <p:nvSpPr>
              <p:cNvPr id="45" name="矩形 44"/>
              <p:cNvSpPr>
                <a:spLocks noRot="1" noChangeAspect="1" noMove="1" noResize="1" noEditPoints="1" noAdjustHandles="1" noChangeArrowheads="1" noChangeShapeType="1" noTextEdit="1"/>
              </p:cNvSpPr>
              <p:nvPr/>
            </p:nvSpPr>
            <p:spPr>
              <a:xfrm>
                <a:off x="6664358" y="3308440"/>
                <a:ext cx="904094" cy="461665"/>
              </a:xfrm>
              <a:prstGeom prst="rect">
                <a:avLst/>
              </a:prstGeom>
              <a:blipFill>
                <a:blip r:embed="rId9"/>
                <a:stretch>
                  <a:fillRect/>
                </a:stretch>
              </a:blipFill>
            </p:spPr>
            <p:txBody>
              <a:bodyPr/>
              <a:lstStyle/>
              <a:p>
                <a:r>
                  <a:rPr lang="zh-TW" altLang="en-US">
                    <a:noFill/>
                  </a:rPr>
                  <a:t> </a:t>
                </a:r>
              </a:p>
            </p:txBody>
          </p:sp>
        </mc:Fallback>
      </mc:AlternateContent>
      <p:grpSp>
        <p:nvGrpSpPr>
          <p:cNvPr id="13" name="群組 12"/>
          <p:cNvGrpSpPr/>
          <p:nvPr/>
        </p:nvGrpSpPr>
        <p:grpSpPr>
          <a:xfrm>
            <a:off x="1007526" y="3132867"/>
            <a:ext cx="1142879" cy="496529"/>
            <a:chOff x="1203966" y="2781075"/>
            <a:chExt cx="1142879" cy="496529"/>
          </a:xfrm>
        </p:grpSpPr>
        <mc:AlternateContent xmlns:mc="http://schemas.openxmlformats.org/markup-compatibility/2006" xmlns:a14="http://schemas.microsoft.com/office/drawing/2010/main">
          <mc:Choice Requires="a14">
            <p:sp>
              <p:nvSpPr>
                <p:cNvPr id="11" name="矩形 10"/>
                <p:cNvSpPr/>
                <p:nvPr/>
              </p:nvSpPr>
              <p:spPr>
                <a:xfrm>
                  <a:off x="1203966" y="2815939"/>
                  <a:ext cx="90409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m:oMathPara>
                  </a14:m>
                  <a:endParaRPr lang="zh-TW" altLang="en-US" sz="2400" dirty="0"/>
                </a:p>
              </p:txBody>
            </p:sp>
          </mc:Choice>
          <mc:Fallback xmlns="">
            <p:sp>
              <p:nvSpPr>
                <p:cNvPr id="11" name="矩形 10"/>
                <p:cNvSpPr>
                  <a:spLocks noRot="1" noChangeAspect="1" noMove="1" noResize="1" noEditPoints="1" noAdjustHandles="1" noChangeArrowheads="1" noChangeShapeType="1" noTextEdit="1"/>
                </p:cNvSpPr>
                <p:nvPr/>
              </p:nvSpPr>
              <p:spPr>
                <a:xfrm>
                  <a:off x="1203966" y="2815939"/>
                  <a:ext cx="904094" cy="461665"/>
                </a:xfrm>
                <a:prstGeom prst="rect">
                  <a:avLst/>
                </a:prstGeom>
                <a:blipFill>
                  <a:blip r:embed="rId10"/>
                  <a:stretch>
                    <a:fillRect/>
                  </a:stretch>
                </a:blipFill>
              </p:spPr>
              <p:txBody>
                <a:bodyPr/>
                <a:lstStyle/>
                <a:p>
                  <a:r>
                    <a:rPr lang="zh-TW" altLang="en-US">
                      <a:noFill/>
                    </a:rPr>
                    <a:t> </a:t>
                  </a:r>
                </a:p>
              </p:txBody>
            </p:sp>
          </mc:Fallback>
        </mc:AlternateContent>
        <p:sp>
          <p:nvSpPr>
            <p:cNvPr id="12" name="箭號: 向下 11"/>
            <p:cNvSpPr/>
            <p:nvPr/>
          </p:nvSpPr>
          <p:spPr>
            <a:xfrm flipV="1">
              <a:off x="1977109" y="2781075"/>
              <a:ext cx="369736" cy="403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6" name="箭號: 向下 45"/>
          <p:cNvSpPr/>
          <p:nvPr/>
        </p:nvSpPr>
        <p:spPr>
          <a:xfrm>
            <a:off x="7527374" y="3310413"/>
            <a:ext cx="369736" cy="403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3446153" y="2914229"/>
            <a:ext cx="2644087" cy="868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Largest gradient in this region (=1)</a:t>
            </a:r>
            <a:endParaRPr lang="zh-TW" altLang="en-US" sz="2400" dirty="0"/>
          </a:p>
        </p:txBody>
      </p:sp>
    </p:spTree>
    <p:extLst>
      <p:ext uri="{BB962C8B-B14F-4D97-AF65-F5344CB8AC3E}">
        <p14:creationId xmlns:p14="http://schemas.microsoft.com/office/powerpoint/2010/main" val="13334322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5" grpId="0"/>
      <p:bldP spid="9" grpId="0"/>
      <p:bldP spid="45" grpId="0"/>
      <p:bldP spid="46"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Improved WGAN</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5122" name="Picture 2" descr="蒙特利爾大學研究者改進Wasserstein GAN，極大提高GAN訓練穩定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74" y="3694947"/>
            <a:ext cx="6981825" cy="3038475"/>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4"/>
          <a:stretch>
            <a:fillRect/>
          </a:stretch>
        </p:blipFill>
        <p:spPr>
          <a:xfrm>
            <a:off x="2089019" y="1269166"/>
            <a:ext cx="5734050" cy="2514600"/>
          </a:xfrm>
          <a:prstGeom prst="rect">
            <a:avLst/>
          </a:prstGeom>
        </p:spPr>
      </p:pic>
      <p:sp>
        <p:nvSpPr>
          <p:cNvPr id="4" name="矩形 3"/>
          <p:cNvSpPr/>
          <p:nvPr/>
        </p:nvSpPr>
        <p:spPr>
          <a:xfrm>
            <a:off x="5698605" y="63851"/>
            <a:ext cx="3312702" cy="369332"/>
          </a:xfrm>
          <a:prstGeom prst="rect">
            <a:avLst/>
          </a:prstGeom>
        </p:spPr>
        <p:txBody>
          <a:bodyPr wrap="none">
            <a:spAutoFit/>
          </a:bodyPr>
          <a:lstStyle/>
          <a:p>
            <a:r>
              <a:rPr lang="zh-TW" altLang="en-US" dirty="0"/>
              <a:t>https://arxiv.org/abs/1704.00028</a:t>
            </a:r>
          </a:p>
        </p:txBody>
      </p:sp>
    </p:spTree>
    <p:extLst>
      <p:ext uri="{BB962C8B-B14F-4D97-AF65-F5344CB8AC3E}">
        <p14:creationId xmlns:p14="http://schemas.microsoft.com/office/powerpoint/2010/main" val="3962676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5" name="矩形 4"/>
          <p:cNvSpPr/>
          <p:nvPr/>
        </p:nvSpPr>
        <p:spPr>
          <a:xfrm>
            <a:off x="433475" y="190136"/>
            <a:ext cx="1696279" cy="49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DCGAN</a:t>
            </a:r>
            <a:endParaRPr lang="zh-TW" altLang="en-US" sz="2400" dirty="0"/>
          </a:p>
        </p:txBody>
      </p:sp>
      <p:pic>
        <p:nvPicPr>
          <p:cNvPr id="6" name="圖片 5"/>
          <p:cNvPicPr>
            <a:picLocks noChangeAspect="1"/>
          </p:cNvPicPr>
          <p:nvPr/>
        </p:nvPicPr>
        <p:blipFill>
          <a:blip r:embed="rId2"/>
          <a:stretch>
            <a:fillRect/>
          </a:stretch>
        </p:blipFill>
        <p:spPr>
          <a:xfrm>
            <a:off x="250314" y="1167753"/>
            <a:ext cx="8791575" cy="1543050"/>
          </a:xfrm>
          <a:prstGeom prst="rect">
            <a:avLst/>
          </a:prstGeom>
        </p:spPr>
      </p:pic>
      <p:sp>
        <p:nvSpPr>
          <p:cNvPr id="9" name="文字方塊 8"/>
          <p:cNvSpPr txBox="1"/>
          <p:nvPr/>
        </p:nvSpPr>
        <p:spPr>
          <a:xfrm>
            <a:off x="240906" y="759138"/>
            <a:ext cx="3777697" cy="461665"/>
          </a:xfrm>
          <a:prstGeom prst="rect">
            <a:avLst/>
          </a:prstGeom>
          <a:noFill/>
        </p:spPr>
        <p:txBody>
          <a:bodyPr wrap="square" rtlCol="0">
            <a:spAutoFit/>
          </a:bodyPr>
          <a:lstStyle/>
          <a:p>
            <a:r>
              <a:rPr lang="en-US" altLang="zh-TW" sz="2400" dirty="0"/>
              <a:t>G: CNN, D: CNN</a:t>
            </a:r>
            <a:endParaRPr lang="zh-TW" altLang="en-US" sz="2400" dirty="0"/>
          </a:p>
        </p:txBody>
      </p:sp>
      <p:sp>
        <p:nvSpPr>
          <p:cNvPr id="11" name="文字方塊 10"/>
          <p:cNvSpPr txBox="1"/>
          <p:nvPr/>
        </p:nvSpPr>
        <p:spPr>
          <a:xfrm>
            <a:off x="240906" y="2714680"/>
            <a:ext cx="8850091" cy="461665"/>
          </a:xfrm>
          <a:prstGeom prst="rect">
            <a:avLst/>
          </a:prstGeom>
          <a:noFill/>
        </p:spPr>
        <p:txBody>
          <a:bodyPr wrap="square" rtlCol="0">
            <a:spAutoFit/>
          </a:bodyPr>
          <a:lstStyle/>
          <a:p>
            <a:r>
              <a:rPr lang="en-US" altLang="zh-TW" sz="2400" dirty="0"/>
              <a:t>G: CNN (no normalization), D: CNN (no normalization)</a:t>
            </a:r>
            <a:endParaRPr lang="zh-TW" altLang="en-US" sz="2400" dirty="0"/>
          </a:p>
        </p:txBody>
      </p:sp>
      <p:sp>
        <p:nvSpPr>
          <p:cNvPr id="12" name="矩形 11"/>
          <p:cNvSpPr/>
          <p:nvPr/>
        </p:nvSpPr>
        <p:spPr>
          <a:xfrm>
            <a:off x="2644783" y="209186"/>
            <a:ext cx="1696279" cy="479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LSGAN</a:t>
            </a:r>
            <a:endParaRPr lang="zh-TW" altLang="en-US" sz="2400" dirty="0"/>
          </a:p>
        </p:txBody>
      </p:sp>
      <p:sp>
        <p:nvSpPr>
          <p:cNvPr id="13" name="矩形 12"/>
          <p:cNvSpPr/>
          <p:nvPr/>
        </p:nvSpPr>
        <p:spPr>
          <a:xfrm>
            <a:off x="4856091" y="209186"/>
            <a:ext cx="1696279" cy="659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Original</a:t>
            </a:r>
          </a:p>
          <a:p>
            <a:pPr algn="ctr"/>
            <a:r>
              <a:rPr lang="en-US" altLang="zh-TW" sz="2400" dirty="0"/>
              <a:t>WGAN</a:t>
            </a:r>
            <a:endParaRPr lang="zh-TW" altLang="en-US" sz="2400" dirty="0"/>
          </a:p>
        </p:txBody>
      </p:sp>
      <p:sp>
        <p:nvSpPr>
          <p:cNvPr id="14" name="矩形 13"/>
          <p:cNvSpPr/>
          <p:nvPr/>
        </p:nvSpPr>
        <p:spPr>
          <a:xfrm>
            <a:off x="7067399" y="209185"/>
            <a:ext cx="1696279" cy="659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Improved</a:t>
            </a:r>
          </a:p>
          <a:p>
            <a:pPr algn="ctr"/>
            <a:r>
              <a:rPr lang="en-US" altLang="zh-TW" sz="2400" dirty="0"/>
              <a:t>WGAN</a:t>
            </a:r>
            <a:endParaRPr lang="zh-TW" altLang="en-US" sz="2400" dirty="0"/>
          </a:p>
        </p:txBody>
      </p:sp>
      <p:pic>
        <p:nvPicPr>
          <p:cNvPr id="16" name="圖片 15"/>
          <p:cNvPicPr>
            <a:picLocks noChangeAspect="1"/>
          </p:cNvPicPr>
          <p:nvPr/>
        </p:nvPicPr>
        <p:blipFill>
          <a:blip r:embed="rId3"/>
          <a:stretch>
            <a:fillRect/>
          </a:stretch>
        </p:blipFill>
        <p:spPr>
          <a:xfrm>
            <a:off x="168084" y="3105008"/>
            <a:ext cx="8791200" cy="1613164"/>
          </a:xfrm>
          <a:prstGeom prst="rect">
            <a:avLst/>
          </a:prstGeom>
        </p:spPr>
      </p:pic>
      <p:pic>
        <p:nvPicPr>
          <p:cNvPr id="17" name="圖片 16"/>
          <p:cNvPicPr>
            <a:picLocks noChangeAspect="1"/>
          </p:cNvPicPr>
          <p:nvPr/>
        </p:nvPicPr>
        <p:blipFill>
          <a:blip r:embed="rId4"/>
          <a:stretch>
            <a:fillRect/>
          </a:stretch>
        </p:blipFill>
        <p:spPr>
          <a:xfrm>
            <a:off x="176400" y="5162417"/>
            <a:ext cx="8791200" cy="1497521"/>
          </a:xfrm>
          <a:prstGeom prst="rect">
            <a:avLst/>
          </a:prstGeom>
        </p:spPr>
      </p:pic>
      <p:sp>
        <p:nvSpPr>
          <p:cNvPr id="18" name="文字方塊 17"/>
          <p:cNvSpPr txBox="1"/>
          <p:nvPr/>
        </p:nvSpPr>
        <p:spPr>
          <a:xfrm>
            <a:off x="221055" y="4749347"/>
            <a:ext cx="8850091" cy="461665"/>
          </a:xfrm>
          <a:prstGeom prst="rect">
            <a:avLst/>
          </a:prstGeom>
          <a:noFill/>
        </p:spPr>
        <p:txBody>
          <a:bodyPr wrap="square" rtlCol="0">
            <a:spAutoFit/>
          </a:bodyPr>
          <a:lstStyle/>
          <a:p>
            <a:r>
              <a:rPr lang="en-US" altLang="zh-TW" sz="2400" dirty="0"/>
              <a:t>G: CNN (tanh), D: CNN(tanh)</a:t>
            </a:r>
            <a:endParaRPr lang="zh-TW" altLang="en-US" sz="2400" dirty="0"/>
          </a:p>
        </p:txBody>
      </p:sp>
    </p:spTree>
    <p:extLst>
      <p:ext uri="{BB962C8B-B14F-4D97-AF65-F5344CB8AC3E}">
        <p14:creationId xmlns:p14="http://schemas.microsoft.com/office/powerpoint/2010/main" val="23394823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矩形 4"/>
          <p:cNvSpPr/>
          <p:nvPr/>
        </p:nvSpPr>
        <p:spPr>
          <a:xfrm>
            <a:off x="433475" y="190136"/>
            <a:ext cx="1696279" cy="49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DCGAN</a:t>
            </a:r>
            <a:endParaRPr lang="zh-TW" altLang="en-US" sz="2400" dirty="0"/>
          </a:p>
        </p:txBody>
      </p:sp>
      <p:sp>
        <p:nvSpPr>
          <p:cNvPr id="12" name="矩形 11"/>
          <p:cNvSpPr/>
          <p:nvPr/>
        </p:nvSpPr>
        <p:spPr>
          <a:xfrm>
            <a:off x="2644783" y="209186"/>
            <a:ext cx="1696279" cy="479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LSGAN</a:t>
            </a:r>
            <a:endParaRPr lang="zh-TW" altLang="en-US" sz="2400" dirty="0"/>
          </a:p>
        </p:txBody>
      </p:sp>
      <p:sp>
        <p:nvSpPr>
          <p:cNvPr id="13" name="矩形 12"/>
          <p:cNvSpPr/>
          <p:nvPr/>
        </p:nvSpPr>
        <p:spPr>
          <a:xfrm>
            <a:off x="4856091" y="209186"/>
            <a:ext cx="1696279" cy="659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Original</a:t>
            </a:r>
          </a:p>
          <a:p>
            <a:pPr algn="ctr"/>
            <a:r>
              <a:rPr lang="en-US" altLang="zh-TW" sz="2400" dirty="0"/>
              <a:t>WGAN</a:t>
            </a:r>
            <a:endParaRPr lang="zh-TW" altLang="en-US" sz="2400" dirty="0"/>
          </a:p>
        </p:txBody>
      </p:sp>
      <p:sp>
        <p:nvSpPr>
          <p:cNvPr id="14" name="矩形 13"/>
          <p:cNvSpPr/>
          <p:nvPr/>
        </p:nvSpPr>
        <p:spPr>
          <a:xfrm>
            <a:off x="7067399" y="209185"/>
            <a:ext cx="1696279" cy="659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Improved</a:t>
            </a:r>
          </a:p>
          <a:p>
            <a:pPr algn="ctr"/>
            <a:r>
              <a:rPr lang="en-US" altLang="zh-TW" sz="2400" dirty="0"/>
              <a:t>WGAN</a:t>
            </a:r>
            <a:endParaRPr lang="zh-TW" altLang="en-US" sz="2400" dirty="0"/>
          </a:p>
        </p:txBody>
      </p:sp>
      <p:pic>
        <p:nvPicPr>
          <p:cNvPr id="15" name="圖片 14"/>
          <p:cNvPicPr>
            <a:picLocks noChangeAspect="1"/>
          </p:cNvPicPr>
          <p:nvPr/>
        </p:nvPicPr>
        <p:blipFill>
          <a:blip r:embed="rId2"/>
          <a:stretch>
            <a:fillRect/>
          </a:stretch>
        </p:blipFill>
        <p:spPr>
          <a:xfrm>
            <a:off x="212214" y="1162310"/>
            <a:ext cx="8667750" cy="1552575"/>
          </a:xfrm>
          <a:prstGeom prst="rect">
            <a:avLst/>
          </a:prstGeom>
        </p:spPr>
      </p:pic>
      <p:sp>
        <p:nvSpPr>
          <p:cNvPr id="16" name="文字方塊 15"/>
          <p:cNvSpPr txBox="1"/>
          <p:nvPr/>
        </p:nvSpPr>
        <p:spPr>
          <a:xfrm>
            <a:off x="193398" y="745720"/>
            <a:ext cx="5616852" cy="461665"/>
          </a:xfrm>
          <a:prstGeom prst="rect">
            <a:avLst/>
          </a:prstGeom>
          <a:noFill/>
        </p:spPr>
        <p:txBody>
          <a:bodyPr wrap="square" rtlCol="0">
            <a:spAutoFit/>
          </a:bodyPr>
          <a:lstStyle/>
          <a:p>
            <a:r>
              <a:rPr lang="en-US" altLang="zh-TW" sz="2400" dirty="0"/>
              <a:t>G: MLP, D: CNN</a:t>
            </a:r>
            <a:endParaRPr lang="zh-TW" altLang="en-US" sz="2400" dirty="0"/>
          </a:p>
        </p:txBody>
      </p:sp>
      <p:pic>
        <p:nvPicPr>
          <p:cNvPr id="17" name="圖片 16"/>
          <p:cNvPicPr>
            <a:picLocks noChangeAspect="1"/>
          </p:cNvPicPr>
          <p:nvPr/>
        </p:nvPicPr>
        <p:blipFill>
          <a:blip r:embed="rId3"/>
          <a:stretch>
            <a:fillRect/>
          </a:stretch>
        </p:blipFill>
        <p:spPr>
          <a:xfrm>
            <a:off x="193398" y="3175411"/>
            <a:ext cx="8667750" cy="1552575"/>
          </a:xfrm>
          <a:prstGeom prst="rect">
            <a:avLst/>
          </a:prstGeom>
        </p:spPr>
      </p:pic>
      <p:sp>
        <p:nvSpPr>
          <p:cNvPr id="18" name="文字方塊 17"/>
          <p:cNvSpPr txBox="1"/>
          <p:nvPr/>
        </p:nvSpPr>
        <p:spPr>
          <a:xfrm>
            <a:off x="183990" y="2759527"/>
            <a:ext cx="5616852" cy="461665"/>
          </a:xfrm>
          <a:prstGeom prst="rect">
            <a:avLst/>
          </a:prstGeom>
          <a:noFill/>
        </p:spPr>
        <p:txBody>
          <a:bodyPr wrap="square" rtlCol="0">
            <a:spAutoFit/>
          </a:bodyPr>
          <a:lstStyle/>
          <a:p>
            <a:r>
              <a:rPr lang="en-US" altLang="zh-TW" sz="2400" dirty="0"/>
              <a:t>G: CNN (bad structure), D: CNN</a:t>
            </a:r>
            <a:endParaRPr lang="zh-TW" altLang="en-US" sz="2400" dirty="0"/>
          </a:p>
        </p:txBody>
      </p:sp>
      <p:pic>
        <p:nvPicPr>
          <p:cNvPr id="19" name="圖片 18"/>
          <p:cNvPicPr>
            <a:picLocks noChangeAspect="1"/>
          </p:cNvPicPr>
          <p:nvPr/>
        </p:nvPicPr>
        <p:blipFill>
          <a:blip r:embed="rId4"/>
          <a:stretch>
            <a:fillRect/>
          </a:stretch>
        </p:blipFill>
        <p:spPr>
          <a:xfrm>
            <a:off x="176579" y="5188512"/>
            <a:ext cx="8703385" cy="1536523"/>
          </a:xfrm>
          <a:prstGeom prst="rect">
            <a:avLst/>
          </a:prstGeom>
        </p:spPr>
      </p:pic>
      <p:sp>
        <p:nvSpPr>
          <p:cNvPr id="20" name="文字方塊 19"/>
          <p:cNvSpPr txBox="1"/>
          <p:nvPr/>
        </p:nvSpPr>
        <p:spPr>
          <a:xfrm>
            <a:off x="137572" y="4773334"/>
            <a:ext cx="5616852" cy="461665"/>
          </a:xfrm>
          <a:prstGeom prst="rect">
            <a:avLst/>
          </a:prstGeom>
          <a:noFill/>
        </p:spPr>
        <p:txBody>
          <a:bodyPr wrap="square" rtlCol="0">
            <a:spAutoFit/>
          </a:bodyPr>
          <a:lstStyle/>
          <a:p>
            <a:r>
              <a:rPr lang="en-US" altLang="zh-TW" sz="2400" dirty="0"/>
              <a:t>G: 101 layer, D: 101 layer </a:t>
            </a:r>
            <a:endParaRPr lang="zh-TW" altLang="en-US" sz="2400" dirty="0"/>
          </a:p>
        </p:txBody>
      </p:sp>
    </p:spTree>
    <p:extLst>
      <p:ext uri="{BB962C8B-B14F-4D97-AF65-F5344CB8AC3E}">
        <p14:creationId xmlns:p14="http://schemas.microsoft.com/office/powerpoint/2010/main" val="16359287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Sentence Generation</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good bye.</a:t>
            </a:r>
            <a:endParaRPr lang="zh-TW" altLang="en-US" dirty="0"/>
          </a:p>
        </p:txBody>
      </p:sp>
      <p:sp>
        <p:nvSpPr>
          <p:cNvPr id="4" name="文字方塊 3"/>
          <p:cNvSpPr txBox="1"/>
          <p:nvPr/>
        </p:nvSpPr>
        <p:spPr>
          <a:xfrm>
            <a:off x="2956869" y="2074703"/>
            <a:ext cx="333829" cy="461665"/>
          </a:xfrm>
          <a:prstGeom prst="rect">
            <a:avLst/>
          </a:prstGeom>
          <a:noFill/>
        </p:spPr>
        <p:txBody>
          <a:bodyPr wrap="square" rtlCol="0">
            <a:spAutoFit/>
          </a:bodyPr>
          <a:lstStyle/>
          <a:p>
            <a:r>
              <a:rPr lang="en-US" altLang="zh-TW" sz="2400" dirty="0"/>
              <a:t>g</a:t>
            </a:r>
            <a:endParaRPr lang="zh-TW" altLang="en-US" sz="2400" dirty="0"/>
          </a:p>
        </p:txBody>
      </p:sp>
      <p:sp>
        <p:nvSpPr>
          <p:cNvPr id="5" name="文字方塊 4"/>
          <p:cNvSpPr txBox="1"/>
          <p:nvPr/>
        </p:nvSpPr>
        <p:spPr>
          <a:xfrm>
            <a:off x="3812456" y="2074703"/>
            <a:ext cx="333829" cy="461665"/>
          </a:xfrm>
          <a:prstGeom prst="rect">
            <a:avLst/>
          </a:prstGeom>
          <a:noFill/>
        </p:spPr>
        <p:txBody>
          <a:bodyPr wrap="square" rtlCol="0">
            <a:spAutoFit/>
          </a:bodyPr>
          <a:lstStyle/>
          <a:p>
            <a:r>
              <a:rPr lang="en-US" altLang="zh-TW" sz="2400" dirty="0"/>
              <a:t>o</a:t>
            </a:r>
            <a:endParaRPr lang="zh-TW" altLang="en-US" sz="2400" dirty="0"/>
          </a:p>
        </p:txBody>
      </p:sp>
      <p:sp>
        <p:nvSpPr>
          <p:cNvPr id="6" name="文字方塊 5"/>
          <p:cNvSpPr txBox="1"/>
          <p:nvPr/>
        </p:nvSpPr>
        <p:spPr>
          <a:xfrm>
            <a:off x="4668043" y="2074703"/>
            <a:ext cx="333829" cy="461665"/>
          </a:xfrm>
          <a:prstGeom prst="rect">
            <a:avLst/>
          </a:prstGeom>
          <a:noFill/>
        </p:spPr>
        <p:txBody>
          <a:bodyPr wrap="square" rtlCol="0">
            <a:spAutoFit/>
          </a:bodyPr>
          <a:lstStyle/>
          <a:p>
            <a:r>
              <a:rPr lang="en-US" altLang="zh-TW" sz="2400" dirty="0"/>
              <a:t>o</a:t>
            </a:r>
            <a:endParaRPr lang="zh-TW" altLang="en-US" sz="2400" dirty="0"/>
          </a:p>
        </p:txBody>
      </p:sp>
      <p:sp>
        <p:nvSpPr>
          <p:cNvPr id="7" name="文字方塊 6"/>
          <p:cNvSpPr txBox="1"/>
          <p:nvPr/>
        </p:nvSpPr>
        <p:spPr>
          <a:xfrm>
            <a:off x="5523630" y="2074703"/>
            <a:ext cx="333829" cy="461665"/>
          </a:xfrm>
          <a:prstGeom prst="rect">
            <a:avLst/>
          </a:prstGeom>
          <a:noFill/>
        </p:spPr>
        <p:txBody>
          <a:bodyPr wrap="square" rtlCol="0">
            <a:spAutoFit/>
          </a:bodyPr>
          <a:lstStyle/>
          <a:p>
            <a:r>
              <a:rPr lang="en-US" altLang="zh-TW" sz="2400" dirty="0"/>
              <a:t>d</a:t>
            </a:r>
            <a:endParaRPr lang="zh-TW" altLang="en-US" sz="2400" dirty="0"/>
          </a:p>
        </p:txBody>
      </p:sp>
      <p:sp>
        <p:nvSpPr>
          <p:cNvPr id="8" name="文字方塊 7"/>
          <p:cNvSpPr txBox="1"/>
          <p:nvPr/>
        </p:nvSpPr>
        <p:spPr>
          <a:xfrm>
            <a:off x="6346839" y="2074703"/>
            <a:ext cx="1277260" cy="461665"/>
          </a:xfrm>
          <a:prstGeom prst="rect">
            <a:avLst/>
          </a:prstGeom>
          <a:noFill/>
        </p:spPr>
        <p:txBody>
          <a:bodyPr wrap="square" rtlCol="0">
            <a:spAutoFit/>
          </a:bodyPr>
          <a:lstStyle/>
          <a:p>
            <a:r>
              <a:rPr lang="en-US" altLang="zh-TW" sz="2400" dirty="0"/>
              <a:t>&lt;space&gt;</a:t>
            </a:r>
            <a:endParaRPr lang="zh-TW" altLang="en-US" sz="2400" dirty="0"/>
          </a:p>
        </p:txBody>
      </p:sp>
      <p:sp>
        <p:nvSpPr>
          <p:cNvPr id="9" name="文字方塊 8"/>
          <p:cNvSpPr txBox="1"/>
          <p:nvPr/>
        </p:nvSpPr>
        <p:spPr>
          <a:xfrm>
            <a:off x="7889875" y="2074703"/>
            <a:ext cx="625475" cy="461665"/>
          </a:xfrm>
          <a:prstGeom prst="rect">
            <a:avLst/>
          </a:prstGeom>
          <a:noFill/>
        </p:spPr>
        <p:txBody>
          <a:bodyPr wrap="square" rtlCol="0">
            <a:spAutoFit/>
          </a:bodyPr>
          <a:lstStyle/>
          <a:p>
            <a:pPr algn="ctr"/>
            <a:r>
              <a:rPr lang="en-US" altLang="zh-TW" sz="2400" dirty="0"/>
              <a:t>……</a:t>
            </a:r>
            <a:endParaRPr lang="zh-TW" altLang="en-US" sz="2400" dirty="0"/>
          </a:p>
        </p:txBody>
      </p:sp>
      <p:graphicFrame>
        <p:nvGraphicFramePr>
          <p:cNvPr id="13" name="表格 12"/>
          <p:cNvGraphicFramePr>
            <a:graphicFrameLocks noGrp="1"/>
          </p:cNvGraphicFramePr>
          <p:nvPr>
            <p:extLst>
              <p:ext uri="{D42A27DB-BD31-4B8C-83A1-F6EECF244321}">
                <p14:modId xmlns:p14="http://schemas.microsoft.com/office/powerpoint/2010/main" val="1243479054"/>
              </p:ext>
            </p:extLst>
          </p:nvPr>
        </p:nvGraphicFramePr>
        <p:xfrm>
          <a:off x="2933907" y="2671304"/>
          <a:ext cx="379751" cy="296672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2907624842"/>
                  </a:ext>
                </a:extLst>
              </a:tr>
              <a:tr h="370840">
                <a:tc>
                  <a:txBody>
                    <a:bodyPr/>
                    <a:lstStyle/>
                    <a:p>
                      <a:pPr algn="ctr"/>
                      <a:endParaRPr lang="zh-TW" altLang="en-US" sz="1800" dirty="0"/>
                    </a:p>
                  </a:txBody>
                  <a:tcPr/>
                </a:tc>
                <a:extLst>
                  <a:ext uri="{0D108BD9-81ED-4DB2-BD59-A6C34878D82A}">
                    <a16:rowId xmlns:a16="http://schemas.microsoft.com/office/drawing/2014/main" val="101489853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498059636"/>
                  </a:ext>
                </a:extLst>
              </a:tr>
              <a:tr h="370840">
                <a:tc>
                  <a:txBody>
                    <a:bodyPr/>
                    <a:lstStyle/>
                    <a:p>
                      <a:pPr algn="ctr"/>
                      <a:endParaRPr lang="zh-TW" altLang="en-US" sz="1800" dirty="0"/>
                    </a:p>
                  </a:txBody>
                  <a:tcPr/>
                </a:tc>
                <a:extLst>
                  <a:ext uri="{0D108BD9-81ED-4DB2-BD59-A6C34878D82A}">
                    <a16:rowId xmlns:a16="http://schemas.microsoft.com/office/drawing/2014/main" val="40274356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84931567"/>
                  </a:ext>
                </a:extLst>
              </a:tr>
            </a:tbl>
          </a:graphicData>
        </a:graphic>
      </p:graphicFrame>
      <p:sp>
        <p:nvSpPr>
          <p:cNvPr id="14" name="矩形 13"/>
          <p:cNvSpPr/>
          <p:nvPr/>
        </p:nvSpPr>
        <p:spPr>
          <a:xfrm rot="5400000">
            <a:off x="3011845" y="2658320"/>
            <a:ext cx="343364" cy="369332"/>
          </a:xfrm>
          <a:prstGeom prst="rect">
            <a:avLst/>
          </a:prstGeom>
        </p:spPr>
        <p:txBody>
          <a:bodyPr wrap="none">
            <a:spAutoFit/>
          </a:bodyPr>
          <a:lstStyle/>
          <a:p>
            <a:pPr algn="ctr"/>
            <a:r>
              <a:rPr lang="en-US" altLang="zh-TW" dirty="0"/>
              <a:t>…</a:t>
            </a:r>
            <a:endParaRPr lang="zh-TW" altLang="en-US" dirty="0"/>
          </a:p>
        </p:txBody>
      </p:sp>
      <p:sp>
        <p:nvSpPr>
          <p:cNvPr id="15" name="矩形 14"/>
          <p:cNvSpPr/>
          <p:nvPr/>
        </p:nvSpPr>
        <p:spPr>
          <a:xfrm rot="5400000">
            <a:off x="3011845" y="3446978"/>
            <a:ext cx="343364" cy="369332"/>
          </a:xfrm>
          <a:prstGeom prst="rect">
            <a:avLst/>
          </a:prstGeom>
        </p:spPr>
        <p:txBody>
          <a:bodyPr wrap="none">
            <a:spAutoFit/>
          </a:bodyPr>
          <a:lstStyle/>
          <a:p>
            <a:pPr algn="ctr"/>
            <a:r>
              <a:rPr lang="en-US" altLang="zh-TW" dirty="0"/>
              <a:t>…</a:t>
            </a:r>
            <a:endParaRPr lang="zh-TW" altLang="en-US" dirty="0"/>
          </a:p>
        </p:txBody>
      </p:sp>
      <p:sp>
        <p:nvSpPr>
          <p:cNvPr id="16" name="矩形 15"/>
          <p:cNvSpPr/>
          <p:nvPr/>
        </p:nvSpPr>
        <p:spPr>
          <a:xfrm rot="5400000">
            <a:off x="3029825" y="4168507"/>
            <a:ext cx="343364" cy="369332"/>
          </a:xfrm>
          <a:prstGeom prst="rect">
            <a:avLst/>
          </a:prstGeom>
        </p:spPr>
        <p:txBody>
          <a:bodyPr wrap="none">
            <a:spAutoFit/>
          </a:bodyPr>
          <a:lstStyle/>
          <a:p>
            <a:pPr algn="ctr"/>
            <a:r>
              <a:rPr lang="en-US" altLang="zh-TW" dirty="0"/>
              <a:t>…</a:t>
            </a:r>
            <a:endParaRPr lang="zh-TW" altLang="en-US" dirty="0"/>
          </a:p>
        </p:txBody>
      </p:sp>
      <p:sp>
        <p:nvSpPr>
          <p:cNvPr id="17" name="矩形 16"/>
          <p:cNvSpPr/>
          <p:nvPr/>
        </p:nvSpPr>
        <p:spPr>
          <a:xfrm rot="5400000">
            <a:off x="3011845" y="4854329"/>
            <a:ext cx="343364" cy="369332"/>
          </a:xfrm>
          <a:prstGeom prst="rect">
            <a:avLst/>
          </a:prstGeom>
        </p:spPr>
        <p:txBody>
          <a:bodyPr wrap="none">
            <a:spAutoFit/>
          </a:bodyPr>
          <a:lstStyle/>
          <a:p>
            <a:pPr algn="ctr"/>
            <a:r>
              <a:rPr lang="en-US" altLang="zh-TW" dirty="0"/>
              <a:t>…</a:t>
            </a:r>
            <a:endParaRPr lang="zh-TW" altLang="en-US" dirty="0"/>
          </a:p>
        </p:txBody>
      </p:sp>
      <p:sp>
        <p:nvSpPr>
          <p:cNvPr id="18" name="文字方塊 17"/>
          <p:cNvSpPr txBox="1"/>
          <p:nvPr/>
        </p:nvSpPr>
        <p:spPr>
          <a:xfrm>
            <a:off x="1996555" y="2969430"/>
            <a:ext cx="603250" cy="461665"/>
          </a:xfrm>
          <a:prstGeom prst="rect">
            <a:avLst/>
          </a:prstGeom>
          <a:noFill/>
        </p:spPr>
        <p:txBody>
          <a:bodyPr wrap="square" rtlCol="0">
            <a:spAutoFit/>
          </a:bodyPr>
          <a:lstStyle/>
          <a:p>
            <a:pPr algn="ctr"/>
            <a:r>
              <a:rPr lang="en-US" altLang="zh-TW" sz="2400" dirty="0">
                <a:solidFill>
                  <a:srgbClr val="0000FF"/>
                </a:solidFill>
              </a:rPr>
              <a:t>d</a:t>
            </a:r>
            <a:endParaRPr lang="zh-TW" altLang="en-US" sz="2400" dirty="0">
              <a:solidFill>
                <a:srgbClr val="0000FF"/>
              </a:solidFill>
            </a:endParaRPr>
          </a:p>
        </p:txBody>
      </p:sp>
      <p:sp>
        <p:nvSpPr>
          <p:cNvPr id="19" name="文字方塊 18"/>
          <p:cNvSpPr txBox="1"/>
          <p:nvPr/>
        </p:nvSpPr>
        <p:spPr>
          <a:xfrm>
            <a:off x="1996555" y="3719193"/>
            <a:ext cx="603250" cy="461665"/>
          </a:xfrm>
          <a:prstGeom prst="rect">
            <a:avLst/>
          </a:prstGeom>
          <a:noFill/>
        </p:spPr>
        <p:txBody>
          <a:bodyPr wrap="square" rtlCol="0">
            <a:spAutoFit/>
          </a:bodyPr>
          <a:lstStyle/>
          <a:p>
            <a:pPr algn="ctr"/>
            <a:r>
              <a:rPr lang="en-US" altLang="zh-TW" sz="2400" dirty="0">
                <a:solidFill>
                  <a:srgbClr val="0000FF"/>
                </a:solidFill>
              </a:rPr>
              <a:t>g</a:t>
            </a:r>
            <a:endParaRPr lang="zh-TW" altLang="en-US" sz="2400" dirty="0">
              <a:solidFill>
                <a:srgbClr val="0000FF"/>
              </a:solidFill>
            </a:endParaRPr>
          </a:p>
        </p:txBody>
      </p:sp>
      <p:sp>
        <p:nvSpPr>
          <p:cNvPr id="20" name="文字方塊 19"/>
          <p:cNvSpPr txBox="1"/>
          <p:nvPr/>
        </p:nvSpPr>
        <p:spPr>
          <a:xfrm>
            <a:off x="1996555" y="4405648"/>
            <a:ext cx="603250" cy="461665"/>
          </a:xfrm>
          <a:prstGeom prst="rect">
            <a:avLst/>
          </a:prstGeom>
          <a:noFill/>
        </p:spPr>
        <p:txBody>
          <a:bodyPr wrap="square" rtlCol="0">
            <a:spAutoFit/>
          </a:bodyPr>
          <a:lstStyle/>
          <a:p>
            <a:pPr algn="ctr"/>
            <a:r>
              <a:rPr lang="en-US" altLang="zh-TW" sz="2400" dirty="0">
                <a:solidFill>
                  <a:srgbClr val="0000FF"/>
                </a:solidFill>
              </a:rPr>
              <a:t>o</a:t>
            </a:r>
            <a:endParaRPr lang="zh-TW" altLang="en-US" sz="2400" dirty="0">
              <a:solidFill>
                <a:srgbClr val="0000FF"/>
              </a:solidFill>
            </a:endParaRPr>
          </a:p>
        </p:txBody>
      </p:sp>
      <p:sp>
        <p:nvSpPr>
          <p:cNvPr id="21" name="文字方塊 20"/>
          <p:cNvSpPr txBox="1"/>
          <p:nvPr/>
        </p:nvSpPr>
        <p:spPr>
          <a:xfrm>
            <a:off x="1319667" y="5241695"/>
            <a:ext cx="1280138" cy="461665"/>
          </a:xfrm>
          <a:prstGeom prst="rect">
            <a:avLst/>
          </a:prstGeom>
          <a:noFill/>
        </p:spPr>
        <p:txBody>
          <a:bodyPr wrap="square" rtlCol="0">
            <a:spAutoFit/>
          </a:bodyPr>
          <a:lstStyle/>
          <a:p>
            <a:pPr algn="ctr"/>
            <a:r>
              <a:rPr lang="en-US" altLang="zh-TW" sz="2400" dirty="0">
                <a:solidFill>
                  <a:srgbClr val="0000FF"/>
                </a:solidFill>
              </a:rPr>
              <a:t>&lt;space&gt;</a:t>
            </a:r>
            <a:endParaRPr lang="zh-TW" altLang="en-US" sz="2400" dirty="0">
              <a:solidFill>
                <a:srgbClr val="0000FF"/>
              </a:solidFill>
            </a:endParaRPr>
          </a:p>
        </p:txBody>
      </p:sp>
      <p:sp>
        <p:nvSpPr>
          <p:cNvPr id="22" name="箭號: 向右 21"/>
          <p:cNvSpPr/>
          <p:nvPr/>
        </p:nvSpPr>
        <p:spPr>
          <a:xfrm flipH="1">
            <a:off x="2506009" y="3017377"/>
            <a:ext cx="317500" cy="36576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3" name="箭號: 向右 22"/>
          <p:cNvSpPr/>
          <p:nvPr/>
        </p:nvSpPr>
        <p:spPr>
          <a:xfrm flipH="1">
            <a:off x="2506009" y="3779988"/>
            <a:ext cx="317500" cy="36576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4" name="箭號: 向右 23"/>
          <p:cNvSpPr/>
          <p:nvPr/>
        </p:nvSpPr>
        <p:spPr>
          <a:xfrm flipH="1">
            <a:off x="2490134" y="4513399"/>
            <a:ext cx="317500" cy="36576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5" name="箭號: 向右 24"/>
          <p:cNvSpPr/>
          <p:nvPr/>
        </p:nvSpPr>
        <p:spPr>
          <a:xfrm flipH="1">
            <a:off x="2490134" y="5252907"/>
            <a:ext cx="317500" cy="36576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aphicFrame>
        <p:nvGraphicFramePr>
          <p:cNvPr id="26" name="表格 25"/>
          <p:cNvGraphicFramePr>
            <a:graphicFrameLocks noGrp="1"/>
          </p:cNvGraphicFramePr>
          <p:nvPr>
            <p:extLst>
              <p:ext uri="{D42A27DB-BD31-4B8C-83A1-F6EECF244321}">
                <p14:modId xmlns:p14="http://schemas.microsoft.com/office/powerpoint/2010/main" val="101988229"/>
              </p:ext>
            </p:extLst>
          </p:nvPr>
        </p:nvGraphicFramePr>
        <p:xfrm>
          <a:off x="3789494" y="2671304"/>
          <a:ext cx="379751" cy="296672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endParaRPr lang="zh-TW" altLang="en-US" sz="1800" dirty="0"/>
                    </a:p>
                  </a:txBody>
                  <a:tcPr/>
                </a:tc>
                <a:extLst>
                  <a:ext uri="{0D108BD9-81ED-4DB2-BD59-A6C34878D82A}">
                    <a16:rowId xmlns:a16="http://schemas.microsoft.com/office/drawing/2014/main" val="1014898539"/>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1498059636"/>
                  </a:ext>
                </a:extLst>
              </a:tr>
              <a:tr h="370840">
                <a:tc>
                  <a:txBody>
                    <a:bodyPr/>
                    <a:lstStyle/>
                    <a:p>
                      <a:pPr algn="ctr"/>
                      <a:endParaRPr lang="zh-TW" altLang="en-US" sz="1800" dirty="0"/>
                    </a:p>
                  </a:txBody>
                  <a:tcPr/>
                </a:tc>
                <a:extLst>
                  <a:ext uri="{0D108BD9-81ED-4DB2-BD59-A6C34878D82A}">
                    <a16:rowId xmlns:a16="http://schemas.microsoft.com/office/drawing/2014/main" val="40274356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84931567"/>
                  </a:ext>
                </a:extLst>
              </a:tr>
            </a:tbl>
          </a:graphicData>
        </a:graphic>
      </p:graphicFrame>
      <p:graphicFrame>
        <p:nvGraphicFramePr>
          <p:cNvPr id="27" name="表格 26"/>
          <p:cNvGraphicFramePr>
            <a:graphicFrameLocks noGrp="1"/>
          </p:cNvGraphicFramePr>
          <p:nvPr>
            <p:extLst>
              <p:ext uri="{D42A27DB-BD31-4B8C-83A1-F6EECF244321}">
                <p14:modId xmlns:p14="http://schemas.microsoft.com/office/powerpoint/2010/main" val="162876210"/>
              </p:ext>
            </p:extLst>
          </p:nvPr>
        </p:nvGraphicFramePr>
        <p:xfrm>
          <a:off x="4668043" y="2671304"/>
          <a:ext cx="379751" cy="296672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endParaRPr lang="zh-TW" altLang="en-US" sz="1800" dirty="0"/>
                    </a:p>
                  </a:txBody>
                  <a:tcPr/>
                </a:tc>
                <a:extLst>
                  <a:ext uri="{0D108BD9-81ED-4DB2-BD59-A6C34878D82A}">
                    <a16:rowId xmlns:a16="http://schemas.microsoft.com/office/drawing/2014/main" val="1014898539"/>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1498059636"/>
                  </a:ext>
                </a:extLst>
              </a:tr>
              <a:tr h="370840">
                <a:tc>
                  <a:txBody>
                    <a:bodyPr/>
                    <a:lstStyle/>
                    <a:p>
                      <a:pPr algn="ctr"/>
                      <a:endParaRPr lang="zh-TW" altLang="en-US" sz="1800" dirty="0"/>
                    </a:p>
                  </a:txBody>
                  <a:tcPr/>
                </a:tc>
                <a:extLst>
                  <a:ext uri="{0D108BD9-81ED-4DB2-BD59-A6C34878D82A}">
                    <a16:rowId xmlns:a16="http://schemas.microsoft.com/office/drawing/2014/main" val="40274356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84931567"/>
                  </a:ext>
                </a:extLst>
              </a:tr>
            </a:tbl>
          </a:graphicData>
        </a:graphic>
      </p:graphicFrame>
      <p:graphicFrame>
        <p:nvGraphicFramePr>
          <p:cNvPr id="28" name="表格 27"/>
          <p:cNvGraphicFramePr>
            <a:graphicFrameLocks noGrp="1"/>
          </p:cNvGraphicFramePr>
          <p:nvPr>
            <p:extLst>
              <p:ext uri="{D42A27DB-BD31-4B8C-83A1-F6EECF244321}">
                <p14:modId xmlns:p14="http://schemas.microsoft.com/office/powerpoint/2010/main" val="1566036222"/>
              </p:ext>
            </p:extLst>
          </p:nvPr>
        </p:nvGraphicFramePr>
        <p:xfrm>
          <a:off x="5523630" y="2671304"/>
          <a:ext cx="379751" cy="296672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372482584"/>
                  </a:ext>
                </a:extLst>
              </a:tr>
              <a:tr h="370840">
                <a:tc>
                  <a:txBody>
                    <a:bodyPr/>
                    <a:lstStyle/>
                    <a:p>
                      <a:pPr algn="ct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endParaRPr lang="zh-TW" altLang="en-US" sz="1800" dirty="0"/>
                    </a:p>
                  </a:txBody>
                  <a:tcPr/>
                </a:tc>
                <a:extLst>
                  <a:ext uri="{0D108BD9-81ED-4DB2-BD59-A6C34878D82A}">
                    <a16:rowId xmlns:a16="http://schemas.microsoft.com/office/drawing/2014/main" val="101489853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498059636"/>
                  </a:ext>
                </a:extLst>
              </a:tr>
              <a:tr h="370840">
                <a:tc>
                  <a:txBody>
                    <a:bodyPr/>
                    <a:lstStyle/>
                    <a:p>
                      <a:pPr algn="ctr"/>
                      <a:endParaRPr lang="zh-TW" altLang="en-US" sz="1800" dirty="0"/>
                    </a:p>
                  </a:txBody>
                  <a:tcPr/>
                </a:tc>
                <a:extLst>
                  <a:ext uri="{0D108BD9-81ED-4DB2-BD59-A6C34878D82A}">
                    <a16:rowId xmlns:a16="http://schemas.microsoft.com/office/drawing/2014/main" val="40274356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84931567"/>
                  </a:ext>
                </a:extLst>
              </a:tr>
            </a:tbl>
          </a:graphicData>
        </a:graphic>
      </p:graphicFrame>
      <p:graphicFrame>
        <p:nvGraphicFramePr>
          <p:cNvPr id="29" name="表格 28"/>
          <p:cNvGraphicFramePr>
            <a:graphicFrameLocks noGrp="1"/>
          </p:cNvGraphicFramePr>
          <p:nvPr>
            <p:extLst>
              <p:ext uri="{D42A27DB-BD31-4B8C-83A1-F6EECF244321}">
                <p14:modId xmlns:p14="http://schemas.microsoft.com/office/powerpoint/2010/main" val="1975891599"/>
              </p:ext>
            </p:extLst>
          </p:nvPr>
        </p:nvGraphicFramePr>
        <p:xfrm>
          <a:off x="6418919" y="2671304"/>
          <a:ext cx="379751" cy="296672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372482584"/>
                  </a:ext>
                </a:extLst>
              </a:tr>
              <a:tr h="370840">
                <a:tc>
                  <a:txBody>
                    <a:bodyPr/>
                    <a:lstStyle/>
                    <a:p>
                      <a:pPr algn="ct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endParaRPr lang="zh-TW" altLang="en-US" sz="1800" dirty="0"/>
                    </a:p>
                  </a:txBody>
                  <a:tcPr/>
                </a:tc>
                <a:extLst>
                  <a:ext uri="{0D108BD9-81ED-4DB2-BD59-A6C34878D82A}">
                    <a16:rowId xmlns:a16="http://schemas.microsoft.com/office/drawing/2014/main" val="101489853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498059636"/>
                  </a:ext>
                </a:extLst>
              </a:tr>
              <a:tr h="370840">
                <a:tc>
                  <a:txBody>
                    <a:bodyPr/>
                    <a:lstStyle/>
                    <a:p>
                      <a:pPr algn="ctr"/>
                      <a:endParaRPr lang="zh-TW" altLang="en-US" sz="1800" dirty="0"/>
                    </a:p>
                  </a:txBody>
                  <a:tcPr/>
                </a:tc>
                <a:extLst>
                  <a:ext uri="{0D108BD9-81ED-4DB2-BD59-A6C34878D82A}">
                    <a16:rowId xmlns:a16="http://schemas.microsoft.com/office/drawing/2014/main" val="402743567"/>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784931567"/>
                  </a:ext>
                </a:extLst>
              </a:tr>
            </a:tbl>
          </a:graphicData>
        </a:graphic>
      </p:graphicFrame>
      <p:sp>
        <p:nvSpPr>
          <p:cNvPr id="30" name="文字方塊 29"/>
          <p:cNvSpPr txBox="1"/>
          <p:nvPr/>
        </p:nvSpPr>
        <p:spPr>
          <a:xfrm>
            <a:off x="2884875" y="6057756"/>
            <a:ext cx="5657259" cy="461665"/>
          </a:xfrm>
          <a:prstGeom prst="rect">
            <a:avLst/>
          </a:prstGeom>
          <a:noFill/>
        </p:spPr>
        <p:txBody>
          <a:bodyPr wrap="square" rtlCol="0">
            <a:spAutoFit/>
          </a:bodyPr>
          <a:lstStyle/>
          <a:p>
            <a:pPr algn="ctr"/>
            <a:r>
              <a:rPr lang="en-US" altLang="zh-TW" sz="2400" dirty="0">
                <a:solidFill>
                  <a:srgbClr val="FF0000"/>
                </a:solidFill>
              </a:rPr>
              <a:t>Consider this matrix as an “image”</a:t>
            </a:r>
            <a:endParaRPr lang="zh-TW" altLang="en-US" sz="2400" dirty="0">
              <a:solidFill>
                <a:srgbClr val="FF0000"/>
              </a:solidFill>
            </a:endParaRPr>
          </a:p>
        </p:txBody>
      </p:sp>
      <p:sp>
        <p:nvSpPr>
          <p:cNvPr id="31" name="右大括弧 30"/>
          <p:cNvSpPr/>
          <p:nvPr/>
        </p:nvSpPr>
        <p:spPr>
          <a:xfrm rot="5400000">
            <a:off x="5638758" y="3037658"/>
            <a:ext cx="285005" cy="5694707"/>
          </a:xfrm>
          <a:prstGeom prst="rightBrace">
            <a:avLst>
              <a:gd name="adj1" fmla="val 5378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2" name="文字方塊 31"/>
          <p:cNvSpPr txBox="1"/>
          <p:nvPr/>
        </p:nvSpPr>
        <p:spPr>
          <a:xfrm>
            <a:off x="464352" y="3661912"/>
            <a:ext cx="1517827"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TW" sz="2400" dirty="0"/>
              <a:t>1-of-N </a:t>
            </a:r>
          </a:p>
          <a:p>
            <a:pPr algn="ctr"/>
            <a:r>
              <a:rPr lang="en-US" altLang="zh-TW" sz="2400" dirty="0"/>
              <a:t>Encoding</a:t>
            </a:r>
            <a:endParaRPr lang="zh-TW" altLang="en-US" sz="2400" dirty="0"/>
          </a:p>
        </p:txBody>
      </p:sp>
    </p:spTree>
    <p:extLst>
      <p:ext uri="{BB962C8B-B14F-4D97-AF65-F5344CB8AC3E}">
        <p14:creationId xmlns:p14="http://schemas.microsoft.com/office/powerpoint/2010/main" val="7948174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P spid="15" grpId="0"/>
      <p:bldP spid="16" grpId="0"/>
      <p:bldP spid="17" grpId="0"/>
      <p:bldP spid="18" grpId="0"/>
      <p:bldP spid="19" grpId="0"/>
      <p:bldP spid="20" grpId="0"/>
      <p:bldP spid="21" grpId="0"/>
      <p:bldP spid="22" grpId="0" animBg="1"/>
      <p:bldP spid="23" grpId="0" animBg="1"/>
      <p:bldP spid="24" grpId="0" animBg="1"/>
      <p:bldP spid="25" grpId="0" animBg="1"/>
      <p:bldP spid="30" grpId="0"/>
      <p:bldP spid="31" grpId="0"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Sentence Generation</a:t>
            </a:r>
            <a:endParaRPr lang="zh-TW" altLang="en-US" dirty="0"/>
          </a:p>
        </p:txBody>
      </p:sp>
      <p:sp>
        <p:nvSpPr>
          <p:cNvPr id="3" name="內容版面配置區 2"/>
          <p:cNvSpPr>
            <a:spLocks noGrp="1"/>
          </p:cNvSpPr>
          <p:nvPr>
            <p:ph idx="1"/>
          </p:nvPr>
        </p:nvSpPr>
        <p:spPr/>
        <p:txBody>
          <a:bodyPr/>
          <a:lstStyle/>
          <a:p>
            <a:r>
              <a:rPr lang="en-US" altLang="zh-TW" dirty="0"/>
              <a:t>Real sentence</a:t>
            </a:r>
          </a:p>
          <a:p>
            <a:endParaRPr lang="en-US" altLang="zh-TW" dirty="0"/>
          </a:p>
          <a:p>
            <a:endParaRPr lang="en-US" altLang="zh-TW" dirty="0"/>
          </a:p>
          <a:p>
            <a:endParaRPr lang="en-US" altLang="zh-TW" dirty="0"/>
          </a:p>
          <a:p>
            <a:r>
              <a:rPr lang="en-US" altLang="zh-TW" dirty="0"/>
              <a:t>Generated</a:t>
            </a:r>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4023074207"/>
              </p:ext>
            </p:extLst>
          </p:nvPr>
        </p:nvGraphicFramePr>
        <p:xfrm>
          <a:off x="2913979" y="2301769"/>
          <a:ext cx="379751" cy="185420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466192613"/>
              </p:ext>
            </p:extLst>
          </p:nvPr>
        </p:nvGraphicFramePr>
        <p:xfrm>
          <a:off x="3588536" y="2301769"/>
          <a:ext cx="379751" cy="185420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757332481"/>
              </p:ext>
            </p:extLst>
          </p:nvPr>
        </p:nvGraphicFramePr>
        <p:xfrm>
          <a:off x="4263093" y="2301769"/>
          <a:ext cx="379751" cy="185420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98644047"/>
              </p:ext>
            </p:extLst>
          </p:nvPr>
        </p:nvGraphicFramePr>
        <p:xfrm>
          <a:off x="4937650" y="2301769"/>
          <a:ext cx="379751" cy="185420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2997381055"/>
              </p:ext>
            </p:extLst>
          </p:nvPr>
        </p:nvGraphicFramePr>
        <p:xfrm>
          <a:off x="5612207" y="2301769"/>
          <a:ext cx="379751" cy="1854200"/>
        </p:xfrm>
        <a:graphic>
          <a:graphicData uri="http://schemas.openxmlformats.org/drawingml/2006/table">
            <a:tbl>
              <a:tblPr firstRow="1" bandRow="1">
                <a:tableStyleId>{5940675A-B579-460E-94D1-54222C63F5DA}</a:tableStyleId>
              </a:tblPr>
              <a:tblGrid>
                <a:gridCol w="379751">
                  <a:extLst>
                    <a:ext uri="{9D8B030D-6E8A-4147-A177-3AD203B41FA5}">
                      <a16:colId xmlns:a16="http://schemas.microsoft.com/office/drawing/2014/main" val="1265848036"/>
                    </a:ext>
                  </a:extLst>
                </a:gridCol>
              </a:tblGrid>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1</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1919791370"/>
              </p:ext>
            </p:extLst>
          </p:nvPr>
        </p:nvGraphicFramePr>
        <p:xfrm>
          <a:off x="2824895" y="4553686"/>
          <a:ext cx="533608" cy="1854200"/>
        </p:xfrm>
        <a:graphic>
          <a:graphicData uri="http://schemas.openxmlformats.org/drawingml/2006/table">
            <a:tbl>
              <a:tblPr firstRow="1" bandRow="1">
                <a:tableStyleId>{5940675A-B579-460E-94D1-54222C63F5DA}</a:tableStyleId>
              </a:tblPr>
              <a:tblGrid>
                <a:gridCol w="533608">
                  <a:extLst>
                    <a:ext uri="{9D8B030D-6E8A-4147-A177-3AD203B41FA5}">
                      <a16:colId xmlns:a16="http://schemas.microsoft.com/office/drawing/2014/main" val="1265848036"/>
                    </a:ext>
                  </a:extLst>
                </a:gridCol>
              </a:tblGrid>
              <a:tr h="370840">
                <a:tc>
                  <a:txBody>
                    <a:bodyPr/>
                    <a:lstStyle/>
                    <a:p>
                      <a:pPr algn="ctr"/>
                      <a:r>
                        <a:rPr lang="en-US" altLang="zh-TW" sz="1800" dirty="0"/>
                        <a:t>0.9</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15" name="表格 14"/>
          <p:cNvGraphicFramePr>
            <a:graphicFrameLocks noGrp="1"/>
          </p:cNvGraphicFramePr>
          <p:nvPr>
            <p:extLst>
              <p:ext uri="{D42A27DB-BD31-4B8C-83A1-F6EECF244321}">
                <p14:modId xmlns:p14="http://schemas.microsoft.com/office/powerpoint/2010/main" val="2896860346"/>
              </p:ext>
            </p:extLst>
          </p:nvPr>
        </p:nvGraphicFramePr>
        <p:xfrm>
          <a:off x="3499452" y="4553686"/>
          <a:ext cx="533608" cy="1854200"/>
        </p:xfrm>
        <a:graphic>
          <a:graphicData uri="http://schemas.openxmlformats.org/drawingml/2006/table">
            <a:tbl>
              <a:tblPr firstRow="1" bandRow="1">
                <a:tableStyleId>{5940675A-B579-460E-94D1-54222C63F5DA}</a:tableStyleId>
              </a:tblPr>
              <a:tblGrid>
                <a:gridCol w="533608">
                  <a:extLst>
                    <a:ext uri="{9D8B030D-6E8A-4147-A177-3AD203B41FA5}">
                      <a16:colId xmlns:a16="http://schemas.microsoft.com/office/drawing/2014/main" val="1265848036"/>
                    </a:ext>
                  </a:extLst>
                </a:gridCol>
              </a:tblGrid>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0.9</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1022407212"/>
              </p:ext>
            </p:extLst>
          </p:nvPr>
        </p:nvGraphicFramePr>
        <p:xfrm>
          <a:off x="4214815" y="4553686"/>
          <a:ext cx="533608" cy="1854200"/>
        </p:xfrm>
        <a:graphic>
          <a:graphicData uri="http://schemas.openxmlformats.org/drawingml/2006/table">
            <a:tbl>
              <a:tblPr firstRow="1" bandRow="1">
                <a:tableStyleId>{5940675A-B579-460E-94D1-54222C63F5DA}</a:tableStyleId>
              </a:tblPr>
              <a:tblGrid>
                <a:gridCol w="533608">
                  <a:extLst>
                    <a:ext uri="{9D8B030D-6E8A-4147-A177-3AD203B41FA5}">
                      <a16:colId xmlns:a16="http://schemas.microsoft.com/office/drawing/2014/main" val="1265848036"/>
                    </a:ext>
                  </a:extLst>
                </a:gridCol>
              </a:tblGrid>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0.7</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256855624"/>
              </p:ext>
            </p:extLst>
          </p:nvPr>
        </p:nvGraphicFramePr>
        <p:xfrm>
          <a:off x="4891558" y="4558449"/>
          <a:ext cx="533608" cy="1854200"/>
        </p:xfrm>
        <a:graphic>
          <a:graphicData uri="http://schemas.openxmlformats.org/drawingml/2006/table">
            <a:tbl>
              <a:tblPr firstRow="1" bandRow="1">
                <a:tableStyleId>{5940675A-B579-460E-94D1-54222C63F5DA}</a:tableStyleId>
              </a:tblPr>
              <a:tblGrid>
                <a:gridCol w="533608">
                  <a:extLst>
                    <a:ext uri="{9D8B030D-6E8A-4147-A177-3AD203B41FA5}">
                      <a16:colId xmlns:a16="http://schemas.microsoft.com/office/drawing/2014/main" val="1265848036"/>
                    </a:ext>
                  </a:extLst>
                </a:gridCol>
              </a:tblGrid>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0.8</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1014898539"/>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2703453667"/>
              </p:ext>
            </p:extLst>
          </p:nvPr>
        </p:nvGraphicFramePr>
        <p:xfrm>
          <a:off x="5566115" y="4553686"/>
          <a:ext cx="533608" cy="1854200"/>
        </p:xfrm>
        <a:graphic>
          <a:graphicData uri="http://schemas.openxmlformats.org/drawingml/2006/table">
            <a:tbl>
              <a:tblPr firstRow="1" bandRow="1">
                <a:tableStyleId>{5940675A-B579-460E-94D1-54222C63F5DA}</a:tableStyleId>
              </a:tblPr>
              <a:tblGrid>
                <a:gridCol w="533608">
                  <a:extLst>
                    <a:ext uri="{9D8B030D-6E8A-4147-A177-3AD203B41FA5}">
                      <a16:colId xmlns:a16="http://schemas.microsoft.com/office/drawing/2014/main" val="1265848036"/>
                    </a:ext>
                  </a:extLst>
                </a:gridCol>
              </a:tblGrid>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2581513149"/>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372482584"/>
                  </a:ext>
                </a:extLst>
              </a:tr>
              <a:tr h="370840">
                <a:tc>
                  <a:txBody>
                    <a:bodyPr/>
                    <a:lstStyle/>
                    <a:p>
                      <a:pPr algn="ctr"/>
                      <a:r>
                        <a:rPr lang="en-US" altLang="zh-TW" sz="1800" dirty="0"/>
                        <a:t>0</a:t>
                      </a:r>
                      <a:endParaRPr lang="zh-TW" altLang="en-US" sz="1800" dirty="0"/>
                    </a:p>
                  </a:txBody>
                  <a:tcPr/>
                </a:tc>
                <a:extLst>
                  <a:ext uri="{0D108BD9-81ED-4DB2-BD59-A6C34878D82A}">
                    <a16:rowId xmlns:a16="http://schemas.microsoft.com/office/drawing/2014/main" val="725390827"/>
                  </a:ext>
                </a:extLst>
              </a:tr>
              <a:tr h="370840">
                <a:tc>
                  <a:txBody>
                    <a:bodyPr/>
                    <a:lstStyle/>
                    <a:p>
                      <a:pPr algn="ctr"/>
                      <a:r>
                        <a:rPr lang="en-US" altLang="zh-TW" sz="1800" dirty="0"/>
                        <a:t>0.1</a:t>
                      </a:r>
                      <a:endParaRPr lang="zh-TW" altLang="en-US" sz="1800" dirty="0"/>
                    </a:p>
                  </a:txBody>
                  <a:tcPr/>
                </a:tc>
                <a:extLst>
                  <a:ext uri="{0D108BD9-81ED-4DB2-BD59-A6C34878D82A}">
                    <a16:rowId xmlns:a16="http://schemas.microsoft.com/office/drawing/2014/main" val="2907624842"/>
                  </a:ext>
                </a:extLst>
              </a:tr>
              <a:tr h="370840">
                <a:tc>
                  <a:txBody>
                    <a:bodyPr/>
                    <a:lstStyle/>
                    <a:p>
                      <a:pPr algn="ctr"/>
                      <a:r>
                        <a:rPr lang="en-US" altLang="zh-TW" sz="1800" dirty="0"/>
                        <a:t>0.9</a:t>
                      </a:r>
                      <a:endParaRPr lang="zh-TW" altLang="en-US" sz="1800" dirty="0"/>
                    </a:p>
                  </a:txBody>
                  <a:tcPr/>
                </a:tc>
                <a:extLst>
                  <a:ext uri="{0D108BD9-81ED-4DB2-BD59-A6C34878D82A}">
                    <a16:rowId xmlns:a16="http://schemas.microsoft.com/office/drawing/2014/main" val="1014898539"/>
                  </a:ext>
                </a:extLst>
              </a:tr>
            </a:tbl>
          </a:graphicData>
        </a:graphic>
      </p:graphicFrame>
      <p:sp>
        <p:nvSpPr>
          <p:cNvPr id="21" name="文字方塊 20"/>
          <p:cNvSpPr txBox="1"/>
          <p:nvPr/>
        </p:nvSpPr>
        <p:spPr>
          <a:xfrm>
            <a:off x="1016259" y="5092176"/>
            <a:ext cx="1716666" cy="830997"/>
          </a:xfrm>
          <a:prstGeom prst="rect">
            <a:avLst/>
          </a:prstGeom>
          <a:noFill/>
        </p:spPr>
        <p:txBody>
          <a:bodyPr wrap="square" rtlCol="0">
            <a:spAutoFit/>
          </a:bodyPr>
          <a:lstStyle/>
          <a:p>
            <a:pPr algn="ctr"/>
            <a:r>
              <a:rPr lang="en-US" altLang="zh-TW" sz="2400" dirty="0"/>
              <a:t>Can never be 1-of-N</a:t>
            </a:r>
            <a:endParaRPr lang="zh-TW" altLang="en-US" sz="2400" dirty="0"/>
          </a:p>
        </p:txBody>
      </p:sp>
      <p:sp>
        <p:nvSpPr>
          <p:cNvPr id="22" name="文字方塊 21"/>
          <p:cNvSpPr txBox="1"/>
          <p:nvPr/>
        </p:nvSpPr>
        <p:spPr>
          <a:xfrm>
            <a:off x="6452489" y="3030599"/>
            <a:ext cx="2687867" cy="1200329"/>
          </a:xfrm>
          <a:prstGeom prst="rect">
            <a:avLst/>
          </a:prstGeom>
          <a:noFill/>
        </p:spPr>
        <p:txBody>
          <a:bodyPr wrap="square" rtlCol="0">
            <a:spAutoFit/>
          </a:bodyPr>
          <a:lstStyle/>
          <a:p>
            <a:r>
              <a:rPr lang="en-US" altLang="zh-TW" sz="2400" dirty="0"/>
              <a:t>A binary classifier can immediately find the difference.</a:t>
            </a:r>
            <a:endParaRPr lang="zh-TW" altLang="en-US" sz="2400" dirty="0"/>
          </a:p>
        </p:txBody>
      </p:sp>
      <p:sp>
        <p:nvSpPr>
          <p:cNvPr id="24" name="文字方塊 23"/>
          <p:cNvSpPr txBox="1"/>
          <p:nvPr/>
        </p:nvSpPr>
        <p:spPr>
          <a:xfrm>
            <a:off x="6411318" y="5975995"/>
            <a:ext cx="2306317" cy="461665"/>
          </a:xfrm>
          <a:prstGeom prst="rect">
            <a:avLst/>
          </a:prstGeom>
          <a:noFill/>
        </p:spPr>
        <p:txBody>
          <a:bodyPr wrap="square" rtlCol="0">
            <a:spAutoFit/>
          </a:bodyPr>
          <a:lstStyle/>
          <a:p>
            <a:r>
              <a:rPr lang="en-US" altLang="zh-TW" sz="2400" dirty="0">
                <a:solidFill>
                  <a:srgbClr val="FF0000"/>
                </a:solidFill>
              </a:rPr>
              <a:t>WGAN is helpful</a:t>
            </a:r>
            <a:endParaRPr lang="zh-TW" altLang="en-US" sz="2400" dirty="0">
              <a:solidFill>
                <a:srgbClr val="FF0000"/>
              </a:solidFill>
            </a:endParaRPr>
          </a:p>
        </p:txBody>
      </p:sp>
      <p:sp>
        <p:nvSpPr>
          <p:cNvPr id="4" name="矩形 3"/>
          <p:cNvSpPr/>
          <p:nvPr/>
        </p:nvSpPr>
        <p:spPr>
          <a:xfrm>
            <a:off x="2732924" y="2238268"/>
            <a:ext cx="3489299" cy="197272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2732924" y="4502886"/>
            <a:ext cx="3489299" cy="196245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p:nvPr/>
        </p:nvCxnSpPr>
        <p:spPr>
          <a:xfrm>
            <a:off x="6324600" y="2590800"/>
            <a:ext cx="406400" cy="4397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cxnSpLocks/>
          </p:cNvCxnSpPr>
          <p:nvPr/>
        </p:nvCxnSpPr>
        <p:spPr>
          <a:xfrm flipV="1">
            <a:off x="6287921" y="4180619"/>
            <a:ext cx="443079" cy="78917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962934" y="4272439"/>
            <a:ext cx="1961262" cy="461665"/>
          </a:xfrm>
          <a:prstGeom prst="rect">
            <a:avLst/>
          </a:prstGeom>
          <a:noFill/>
        </p:spPr>
        <p:txBody>
          <a:bodyPr wrap="square" rtlCol="0">
            <a:spAutoFit/>
          </a:bodyPr>
          <a:lstStyle/>
          <a:p>
            <a:r>
              <a:rPr lang="en-US" altLang="zh-TW" sz="2400" dirty="0">
                <a:solidFill>
                  <a:srgbClr val="0000FF"/>
                </a:solidFill>
              </a:rPr>
              <a:t>No overlap</a:t>
            </a:r>
            <a:endParaRPr lang="zh-TW" altLang="en-US" sz="2400" dirty="0">
              <a:solidFill>
                <a:srgbClr val="0000FF"/>
              </a:solidFill>
            </a:endParaRPr>
          </a:p>
        </p:txBody>
      </p:sp>
    </p:spTree>
    <p:extLst>
      <p:ext uri="{BB962C8B-B14F-4D97-AF65-F5344CB8AC3E}">
        <p14:creationId xmlns:p14="http://schemas.microsoft.com/office/powerpoint/2010/main" val="19708386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4" grpId="0" animBg="1"/>
      <p:bldP spid="25"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a:stretch>
            <a:fillRect/>
          </a:stretch>
        </p:blipFill>
        <p:spPr>
          <a:xfrm>
            <a:off x="4354963" y="3083684"/>
            <a:ext cx="1804554" cy="2189526"/>
          </a:xfrm>
          <a:prstGeom prst="rect">
            <a:avLst/>
          </a:prstGeom>
        </p:spPr>
      </p:pic>
      <p:pic>
        <p:nvPicPr>
          <p:cNvPr id="12" name="圖片 11"/>
          <p:cNvPicPr>
            <a:picLocks noChangeAspect="1"/>
          </p:cNvPicPr>
          <p:nvPr/>
        </p:nvPicPr>
        <p:blipFill>
          <a:blip r:embed="rId3"/>
          <a:stretch>
            <a:fillRect/>
          </a:stretch>
        </p:blipFill>
        <p:spPr>
          <a:xfrm>
            <a:off x="522743" y="3660452"/>
            <a:ext cx="929364" cy="916633"/>
          </a:xfrm>
          <a:prstGeom prst="rect">
            <a:avLst/>
          </a:prstGeom>
        </p:spPr>
      </p:pic>
      <p:sp>
        <p:nvSpPr>
          <p:cNvPr id="2" name="標題 1"/>
          <p:cNvSpPr>
            <a:spLocks noGrp="1"/>
          </p:cNvSpPr>
          <p:nvPr>
            <p:ph type="title"/>
          </p:nvPr>
        </p:nvSpPr>
        <p:spPr/>
        <p:txBody>
          <a:bodyPr/>
          <a:lstStyle/>
          <a:p>
            <a:r>
              <a:rPr lang="en-US" altLang="zh-TW" dirty="0"/>
              <a:t>Basic Idea of GAN</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A generator G is a network. The network defines a probability distribution. </a:t>
            </a:r>
            <a:endParaRPr lang="zh-TW" altLang="en-US" dirty="0"/>
          </a:p>
        </p:txBody>
      </p:sp>
      <p:sp>
        <p:nvSpPr>
          <p:cNvPr id="4" name="矩形 3"/>
          <p:cNvSpPr/>
          <p:nvPr/>
        </p:nvSpPr>
        <p:spPr>
          <a:xfrm>
            <a:off x="2069274" y="3435571"/>
            <a:ext cx="1743075" cy="136639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generator </a:t>
            </a:r>
          </a:p>
          <a:p>
            <a:pPr algn="ctr"/>
            <a:r>
              <a:rPr lang="en-US" altLang="zh-TW" sz="2800" dirty="0"/>
              <a:t>G</a:t>
            </a:r>
            <a:endParaRPr lang="zh-TW" altLang="en-US" sz="2800" dirty="0"/>
          </a:p>
        </p:txBody>
      </p:sp>
      <p:sp>
        <p:nvSpPr>
          <p:cNvPr id="5" name="橢圓 4"/>
          <p:cNvSpPr/>
          <p:nvPr/>
        </p:nvSpPr>
        <p:spPr>
          <a:xfrm>
            <a:off x="925575" y="4020466"/>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6" name="橢圓 5"/>
          <p:cNvSpPr/>
          <p:nvPr/>
        </p:nvSpPr>
        <p:spPr>
          <a:xfrm>
            <a:off x="4677743" y="4059238"/>
            <a:ext cx="209550" cy="2095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 name="文字方塊 6"/>
              <p:cNvSpPr txBox="1"/>
              <p:nvPr/>
            </p:nvSpPr>
            <p:spPr>
              <a:xfrm>
                <a:off x="841515" y="4133203"/>
                <a:ext cx="40793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oMath>
                  </m:oMathPara>
                </a14:m>
                <a:endParaRPr lang="zh-TW" altLang="en-US" sz="24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841515" y="4133203"/>
                <a:ext cx="407932" cy="461665"/>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4612990" y="4132732"/>
                <a:ext cx="144385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𝐺</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𝑧</m:t>
                          </m:r>
                        </m:e>
                      </m:d>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4612990" y="4132732"/>
                <a:ext cx="1443857" cy="461665"/>
              </a:xfrm>
              <a:prstGeom prst="rect">
                <a:avLst/>
              </a:prstGeom>
              <a:blipFill>
                <a:blip r:embed="rId5"/>
                <a:stretch>
                  <a:fillRect/>
                </a:stretch>
              </a:blipFill>
            </p:spPr>
            <p:txBody>
              <a:bodyPr/>
              <a:lstStyle/>
              <a:p>
                <a:r>
                  <a:rPr lang="zh-TW" altLang="en-US">
                    <a:noFill/>
                  </a:rPr>
                  <a:t> </a:t>
                </a:r>
              </a:p>
            </p:txBody>
          </p:sp>
        </mc:Fallback>
      </mc:AlternateContent>
      <p:cxnSp>
        <p:nvCxnSpPr>
          <p:cNvPr id="10" name="直線單箭頭接點 9"/>
          <p:cNvCxnSpPr>
            <a:cxnSpLocks/>
          </p:cNvCxnSpPr>
          <p:nvPr/>
        </p:nvCxnSpPr>
        <p:spPr>
          <a:xfrm>
            <a:off x="1426026" y="4133203"/>
            <a:ext cx="54405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cxnSpLocks/>
          </p:cNvCxnSpPr>
          <p:nvPr/>
        </p:nvCxnSpPr>
        <p:spPr>
          <a:xfrm>
            <a:off x="3892113" y="4163933"/>
            <a:ext cx="6163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175757" y="2952177"/>
            <a:ext cx="1663700" cy="830997"/>
          </a:xfrm>
          <a:prstGeom prst="rect">
            <a:avLst/>
          </a:prstGeom>
          <a:noFill/>
        </p:spPr>
        <p:txBody>
          <a:bodyPr wrap="square" rtlCol="0">
            <a:spAutoFit/>
          </a:bodyPr>
          <a:lstStyle/>
          <a:p>
            <a:pPr algn="ctr"/>
            <a:r>
              <a:rPr lang="en-US" altLang="zh-TW" sz="2400" dirty="0"/>
              <a:t>Normal Distribution</a:t>
            </a:r>
            <a:endParaRPr lang="zh-TW" altLang="en-US" sz="2400" dirty="0"/>
          </a:p>
        </p:txBody>
      </p:sp>
      <mc:AlternateContent xmlns:mc="http://schemas.openxmlformats.org/markup-compatibility/2006" xmlns:a14="http://schemas.microsoft.com/office/drawing/2010/main">
        <mc:Choice Requires="a14">
          <p:sp>
            <p:nvSpPr>
              <p:cNvPr id="18" name="文字方塊 17"/>
              <p:cNvSpPr txBox="1"/>
              <p:nvPr/>
            </p:nvSpPr>
            <p:spPr>
              <a:xfrm>
                <a:off x="4677743" y="2799521"/>
                <a:ext cx="10096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𝐺</m:t>
                          </m:r>
                        </m:sub>
                      </m:sSub>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oMath>
                  </m:oMathPara>
                </a14:m>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4677743" y="2799521"/>
                <a:ext cx="1009635" cy="461665"/>
              </a:xfrm>
              <a:prstGeom prst="rect">
                <a:avLst/>
              </a:prstGeom>
              <a:blipFill>
                <a:blip r:embed="rId6"/>
                <a:stretch>
                  <a:fillRect b="-1316"/>
                </a:stretch>
              </a:blipFill>
            </p:spPr>
            <p:txBody>
              <a:bodyPr/>
              <a:lstStyle/>
              <a:p>
                <a:r>
                  <a:rPr lang="zh-TW" altLang="en-US">
                    <a:noFill/>
                  </a:rPr>
                  <a:t> </a:t>
                </a:r>
              </a:p>
            </p:txBody>
          </p:sp>
        </mc:Fallback>
      </mc:AlternateContent>
      <p:pic>
        <p:nvPicPr>
          <p:cNvPr id="21" name="圖片 20"/>
          <p:cNvPicPr>
            <a:picLocks noChangeAspect="1"/>
          </p:cNvPicPr>
          <p:nvPr/>
        </p:nvPicPr>
        <p:blipFill>
          <a:blip r:embed="rId7"/>
          <a:stretch>
            <a:fillRect/>
          </a:stretch>
        </p:blipFill>
        <p:spPr>
          <a:xfrm>
            <a:off x="6431564" y="2853287"/>
            <a:ext cx="2736713" cy="2816202"/>
          </a:xfrm>
          <a:prstGeom prst="rect">
            <a:avLst/>
          </a:prstGeom>
        </p:spPr>
      </p:pic>
      <mc:AlternateContent xmlns:mc="http://schemas.openxmlformats.org/markup-compatibility/2006" xmlns:a14="http://schemas.microsoft.com/office/drawing/2010/main">
        <mc:Choice Requires="a14">
          <p:sp>
            <p:nvSpPr>
              <p:cNvPr id="22" name="文字方塊 21"/>
              <p:cNvSpPr txBox="1"/>
              <p:nvPr/>
            </p:nvSpPr>
            <p:spPr>
              <a:xfrm>
                <a:off x="6612253" y="2799520"/>
                <a:ext cx="219407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m:oMathPara>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6612253" y="2799520"/>
                <a:ext cx="2194076" cy="461665"/>
              </a:xfrm>
              <a:prstGeom prst="rect">
                <a:avLst/>
              </a:prstGeom>
              <a:blipFill>
                <a:blip r:embed="rId8"/>
                <a:stretch>
                  <a:fillRect b="-2632"/>
                </a:stretch>
              </a:blipFill>
            </p:spPr>
            <p:txBody>
              <a:bodyPr/>
              <a:lstStyle/>
              <a:p>
                <a:r>
                  <a:rPr lang="zh-TW" altLang="en-US">
                    <a:noFill/>
                  </a:rPr>
                  <a:t> </a:t>
                </a:r>
              </a:p>
            </p:txBody>
          </p:sp>
        </mc:Fallback>
      </mc:AlternateContent>
      <p:sp>
        <p:nvSpPr>
          <p:cNvPr id="23" name="箭號: 左-右雙向 22"/>
          <p:cNvSpPr/>
          <p:nvPr/>
        </p:nvSpPr>
        <p:spPr>
          <a:xfrm>
            <a:off x="5897659" y="4572088"/>
            <a:ext cx="890777" cy="3492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5289541" y="4881569"/>
            <a:ext cx="2107012" cy="830997"/>
          </a:xfrm>
          <a:prstGeom prst="rect">
            <a:avLst/>
          </a:prstGeom>
          <a:noFill/>
        </p:spPr>
        <p:txBody>
          <a:bodyPr wrap="square" rtlCol="0">
            <a:spAutoFit/>
          </a:bodyPr>
          <a:lstStyle/>
          <a:p>
            <a:pPr algn="ctr"/>
            <a:r>
              <a:rPr lang="en-US" altLang="zh-TW" sz="2400" dirty="0"/>
              <a:t>As close as possible</a:t>
            </a:r>
            <a:endParaRPr lang="zh-TW" altLang="en-US" sz="2400" dirty="0"/>
          </a:p>
        </p:txBody>
      </p:sp>
      <p:sp>
        <p:nvSpPr>
          <p:cNvPr id="25" name="矩形 24"/>
          <p:cNvSpPr/>
          <p:nvPr/>
        </p:nvSpPr>
        <p:spPr>
          <a:xfrm>
            <a:off x="4589468" y="6387911"/>
            <a:ext cx="4397935" cy="369332"/>
          </a:xfrm>
          <a:prstGeom prst="rect">
            <a:avLst/>
          </a:prstGeom>
        </p:spPr>
        <p:txBody>
          <a:bodyPr wrap="none">
            <a:spAutoFit/>
          </a:bodyPr>
          <a:lstStyle/>
          <a:p>
            <a:r>
              <a:rPr lang="zh-TW" altLang="en-US" dirty="0"/>
              <a:t>https://blog.openai.com/generative-models/</a:t>
            </a:r>
          </a:p>
        </p:txBody>
      </p:sp>
      <mc:AlternateContent xmlns:mc="http://schemas.openxmlformats.org/markup-compatibility/2006" xmlns:a14="http://schemas.microsoft.com/office/drawing/2010/main">
        <mc:Choice Requires="a14">
          <p:sp>
            <p:nvSpPr>
              <p:cNvPr id="26" name="文字方塊 25"/>
              <p:cNvSpPr txBox="1"/>
              <p:nvPr/>
            </p:nvSpPr>
            <p:spPr>
              <a:xfrm>
                <a:off x="517649" y="5244501"/>
                <a:ext cx="4333797" cy="461665"/>
              </a:xfrm>
              <a:prstGeom prst="rect">
                <a:avLst/>
              </a:prstGeom>
              <a:noFill/>
            </p:spPr>
            <p:txBody>
              <a:bodyPr wrap="square" rtlCol="0">
                <a:spAutoFit/>
              </a:bodyPr>
              <a:lstStyle/>
              <a:p>
                <a:r>
                  <a:rPr lang="en-US" altLang="zh-TW" sz="2400" dirty="0">
                    <a:solidFill>
                      <a:srgbClr val="FF0000"/>
                    </a:solidFill>
                  </a:rPr>
                  <a:t>It is difficult to compute </a:t>
                </a:r>
                <a14:m>
                  <m:oMath xmlns:m="http://schemas.openxmlformats.org/officeDocument/2006/math">
                    <m:sSub>
                      <m:sSubPr>
                        <m:ctrlPr>
                          <a:rPr lang="en-US" altLang="zh-TW" sz="2400" i="1">
                            <a:solidFill>
                              <a:srgbClr val="FF0000"/>
                            </a:solidFill>
                            <a:latin typeface="Cambria Math" panose="02040503050406030204" pitchFamily="18" charset="0"/>
                          </a:rPr>
                        </m:ctrlPr>
                      </m:sSubPr>
                      <m:e>
                        <m:r>
                          <a:rPr lang="en-US" altLang="zh-TW" sz="2400" i="1">
                            <a:solidFill>
                              <a:srgbClr val="FF0000"/>
                            </a:solidFill>
                            <a:latin typeface="Cambria Math" panose="02040503050406030204" pitchFamily="18" charset="0"/>
                          </a:rPr>
                          <m:t>𝑃</m:t>
                        </m:r>
                      </m:e>
                      <m:sub>
                        <m:r>
                          <a:rPr lang="en-US" altLang="zh-TW" sz="2400" i="1">
                            <a:solidFill>
                              <a:srgbClr val="FF0000"/>
                            </a:solidFill>
                            <a:latin typeface="Cambria Math" panose="02040503050406030204" pitchFamily="18" charset="0"/>
                          </a:rPr>
                          <m:t>𝐺</m:t>
                        </m:r>
                      </m:sub>
                    </m:sSub>
                    <m:d>
                      <m:dPr>
                        <m:ctrlPr>
                          <a:rPr lang="en-US" altLang="zh-TW" sz="2400" i="1">
                            <a:solidFill>
                              <a:srgbClr val="FF0000"/>
                            </a:solidFill>
                            <a:latin typeface="Cambria Math" panose="02040503050406030204" pitchFamily="18" charset="0"/>
                          </a:rPr>
                        </m:ctrlPr>
                      </m:dPr>
                      <m:e>
                        <m:r>
                          <a:rPr lang="en-US" altLang="zh-TW" sz="2400" i="1">
                            <a:solidFill>
                              <a:srgbClr val="FF0000"/>
                            </a:solidFill>
                            <a:latin typeface="Cambria Math" panose="02040503050406030204" pitchFamily="18" charset="0"/>
                          </a:rPr>
                          <m:t>𝑥</m:t>
                        </m:r>
                      </m:e>
                    </m:d>
                  </m:oMath>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517649" y="5244501"/>
                <a:ext cx="4333797" cy="461665"/>
              </a:xfrm>
              <a:prstGeom prst="rect">
                <a:avLst/>
              </a:prstGeom>
              <a:blipFill>
                <a:blip r:embed="rId9"/>
                <a:stretch>
                  <a:fillRect l="-2250" t="-10526" b="-28947"/>
                </a:stretch>
              </a:blipFill>
            </p:spPr>
            <p:txBody>
              <a:bodyPr/>
              <a:lstStyle/>
              <a:p>
                <a:r>
                  <a:rPr lang="zh-TW" altLang="en-US">
                    <a:noFill/>
                  </a:rPr>
                  <a:t> </a:t>
                </a:r>
              </a:p>
            </p:txBody>
          </p:sp>
        </mc:Fallback>
      </mc:AlternateContent>
      <p:sp>
        <p:nvSpPr>
          <p:cNvPr id="27" name="文字方塊 26"/>
          <p:cNvSpPr txBox="1"/>
          <p:nvPr/>
        </p:nvSpPr>
        <p:spPr>
          <a:xfrm>
            <a:off x="517649" y="5712566"/>
            <a:ext cx="5169729" cy="830997"/>
          </a:xfrm>
          <a:prstGeom prst="rect">
            <a:avLst/>
          </a:prstGeom>
          <a:noFill/>
        </p:spPr>
        <p:txBody>
          <a:bodyPr wrap="square" rtlCol="0">
            <a:spAutoFit/>
          </a:bodyPr>
          <a:lstStyle/>
          <a:p>
            <a:r>
              <a:rPr lang="en-US" altLang="zh-TW" sz="2400" dirty="0">
                <a:solidFill>
                  <a:srgbClr val="FF0000"/>
                </a:solidFill>
              </a:rPr>
              <a:t>We can only sample from the distribution.</a:t>
            </a:r>
            <a:endParaRPr lang="zh-TW" altLang="en-US" sz="2400" dirty="0">
              <a:solidFill>
                <a:srgbClr val="FF0000"/>
              </a:solidFill>
            </a:endParaRPr>
          </a:p>
        </p:txBody>
      </p:sp>
    </p:spTree>
    <p:extLst>
      <p:ext uri="{BB962C8B-B14F-4D97-AF65-F5344CB8AC3E}">
        <p14:creationId xmlns:p14="http://schemas.microsoft.com/office/powerpoint/2010/main" val="32376093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13" grpId="0"/>
      <p:bldP spid="18" grpId="0"/>
      <p:bldP spid="22" grpId="0"/>
      <p:bldP spid="23" grpId="0" animBg="1"/>
      <p:bldP spid="24"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a:xfrm>
            <a:off x="628650" y="2003425"/>
            <a:ext cx="7886700" cy="4351338"/>
          </a:xfrm>
        </p:spPr>
        <p:txBody>
          <a:bodyPr/>
          <a:lstStyle/>
          <a:p>
            <a:endParaRPr lang="zh-TW" altLang="en-US"/>
          </a:p>
        </p:txBody>
      </p:sp>
      <p:pic>
        <p:nvPicPr>
          <p:cNvPr id="4" name="圖片 3"/>
          <p:cNvPicPr>
            <a:picLocks noChangeAspect="1"/>
          </p:cNvPicPr>
          <p:nvPr/>
        </p:nvPicPr>
        <p:blipFill>
          <a:blip r:embed="rId2"/>
          <a:stretch>
            <a:fillRect/>
          </a:stretch>
        </p:blipFill>
        <p:spPr>
          <a:xfrm>
            <a:off x="676275" y="912258"/>
            <a:ext cx="7839075" cy="5686425"/>
          </a:xfrm>
          <a:prstGeom prst="rect">
            <a:avLst/>
          </a:prstGeom>
        </p:spPr>
      </p:pic>
      <p:sp>
        <p:nvSpPr>
          <p:cNvPr id="5" name="矩形 4"/>
          <p:cNvSpPr/>
          <p:nvPr/>
        </p:nvSpPr>
        <p:spPr>
          <a:xfrm>
            <a:off x="5698605" y="180460"/>
            <a:ext cx="3312702" cy="369332"/>
          </a:xfrm>
          <a:prstGeom prst="rect">
            <a:avLst/>
          </a:prstGeom>
        </p:spPr>
        <p:txBody>
          <a:bodyPr wrap="none">
            <a:spAutoFit/>
          </a:bodyPr>
          <a:lstStyle/>
          <a:p>
            <a:r>
              <a:rPr lang="zh-TW" altLang="en-US" dirty="0"/>
              <a:t>https://arxiv.org/abs/1704.00028</a:t>
            </a:r>
          </a:p>
        </p:txBody>
      </p:sp>
      <p:sp>
        <p:nvSpPr>
          <p:cNvPr id="6" name="矩形 5"/>
          <p:cNvSpPr/>
          <p:nvPr/>
        </p:nvSpPr>
        <p:spPr>
          <a:xfrm>
            <a:off x="532986" y="5784920"/>
            <a:ext cx="8078028" cy="99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28600" y="121206"/>
            <a:ext cx="4572000" cy="830997"/>
          </a:xfrm>
          <a:prstGeom prst="rect">
            <a:avLst/>
          </a:prstGeom>
        </p:spPr>
        <p:txBody>
          <a:bodyPr wrap="square">
            <a:spAutoFit/>
          </a:bodyPr>
          <a:lstStyle/>
          <a:p>
            <a:r>
              <a:rPr lang="en-US" altLang="zh-TW" sz="2400" dirty="0"/>
              <a:t>Improved WGAN successfully generating sentences</a:t>
            </a:r>
          </a:p>
        </p:txBody>
      </p:sp>
    </p:spTree>
    <p:extLst>
      <p:ext uri="{BB962C8B-B14F-4D97-AF65-F5344CB8AC3E}">
        <p14:creationId xmlns:p14="http://schemas.microsoft.com/office/powerpoint/2010/main" val="1409686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325563"/>
          </a:xfrm>
        </p:spPr>
        <p:txBody>
          <a:bodyPr/>
          <a:lstStyle/>
          <a:p>
            <a:r>
              <a:rPr lang="en-US" altLang="zh-TW" dirty="0"/>
              <a:t>W-GAN</a:t>
            </a:r>
            <a:r>
              <a:rPr lang="zh-TW" altLang="en-US" dirty="0"/>
              <a:t> </a:t>
            </a:r>
            <a:r>
              <a:rPr lang="en-US" altLang="zh-TW" dirty="0"/>
              <a:t>–</a:t>
            </a:r>
            <a:r>
              <a:rPr lang="zh-TW" altLang="en-US" dirty="0"/>
              <a:t> 唐詩鍊成</a:t>
            </a:r>
          </a:p>
        </p:txBody>
      </p:sp>
      <p:sp>
        <p:nvSpPr>
          <p:cNvPr id="7" name="矩形 6"/>
          <p:cNvSpPr/>
          <p:nvPr/>
        </p:nvSpPr>
        <p:spPr>
          <a:xfrm>
            <a:off x="5636122" y="196910"/>
            <a:ext cx="3418978" cy="830997"/>
          </a:xfrm>
          <a:prstGeom prst="rect">
            <a:avLst/>
          </a:prstGeom>
        </p:spPr>
        <p:txBody>
          <a:bodyPr wrap="square">
            <a:spAutoFit/>
          </a:bodyPr>
          <a:lstStyle/>
          <a:p>
            <a:r>
              <a:rPr lang="zh-TW" altLang="en-US" sz="2400" dirty="0">
                <a:latin typeface="inherit"/>
              </a:rPr>
              <a:t>感謝 李仲翊 同學提供實驗結果</a:t>
            </a:r>
            <a:endParaRPr lang="zh-TW" altLang="en-US" sz="2400" i="0" dirty="0">
              <a:effectLst/>
              <a:latin typeface="Helvetica" panose="020B0604020202020204" pitchFamily="34" charset="0"/>
            </a:endParaRPr>
          </a:p>
        </p:txBody>
      </p:sp>
      <p:sp>
        <p:nvSpPr>
          <p:cNvPr id="9" name="內容版面配置區 8"/>
          <p:cNvSpPr>
            <a:spLocks noGrp="1"/>
          </p:cNvSpPr>
          <p:nvPr>
            <p:ph idx="1"/>
          </p:nvPr>
        </p:nvSpPr>
        <p:spPr>
          <a:xfrm>
            <a:off x="628650" y="1825624"/>
            <a:ext cx="7886700" cy="4752975"/>
          </a:xfrm>
        </p:spPr>
        <p:txBody>
          <a:bodyPr>
            <a:noAutofit/>
          </a:bodyPr>
          <a:lstStyle/>
          <a:p>
            <a:r>
              <a:rPr lang="zh-TW" altLang="en-US" sz="1800" dirty="0">
                <a:ea typeface="標楷體" panose="03000509000000000000" pitchFamily="65" charset="-120"/>
              </a:rPr>
              <a:t>升雲白遲丹齋取，此酒新巷市入頭。黃道故海歸中後，不驚入得韻子門。</a:t>
            </a:r>
            <a:endParaRPr lang="en-US" altLang="zh-TW" sz="1800" dirty="0">
              <a:ea typeface="標楷體" panose="03000509000000000000" pitchFamily="65" charset="-120"/>
            </a:endParaRPr>
          </a:p>
          <a:p>
            <a:r>
              <a:rPr lang="zh-TW" altLang="en-US" sz="1800" dirty="0">
                <a:ea typeface="標楷體" panose="03000509000000000000" pitchFamily="65" charset="-120"/>
              </a:rPr>
              <a:t>據口容章蕃翎翎，邦貸無遊隔將毬。外蕭曾臺遶出畧，此計推上呂天夢。</a:t>
            </a:r>
            <a:endParaRPr lang="en-US" altLang="zh-TW" sz="1800" dirty="0">
              <a:ea typeface="標楷體" panose="03000509000000000000" pitchFamily="65" charset="-120"/>
            </a:endParaRPr>
          </a:p>
          <a:p>
            <a:r>
              <a:rPr lang="zh-TW" altLang="en-US" sz="1800" dirty="0">
                <a:ea typeface="標楷體" panose="03000509000000000000" pitchFamily="65" charset="-120"/>
              </a:rPr>
              <a:t>新來寳伎泉，手雪泓臺蓑。曾子花路魏，不謀散薦船。</a:t>
            </a:r>
            <a:endParaRPr lang="en-US" altLang="zh-TW" sz="1800" dirty="0">
              <a:ea typeface="標楷體" panose="03000509000000000000" pitchFamily="65" charset="-120"/>
            </a:endParaRPr>
          </a:p>
          <a:p>
            <a:r>
              <a:rPr lang="zh-TW" altLang="en-US" sz="1800" dirty="0">
                <a:ea typeface="標楷體" panose="03000509000000000000" pitchFamily="65" charset="-120"/>
              </a:rPr>
              <a:t>功持牧度機邈爭，不躚官嬉牧涼散。不迎白旅今掩冬，盡蘸金祇可停。</a:t>
            </a:r>
            <a:endParaRPr lang="en-US" altLang="zh-TW" sz="1800" dirty="0">
              <a:ea typeface="標楷體" panose="03000509000000000000" pitchFamily="65" charset="-120"/>
            </a:endParaRPr>
          </a:p>
          <a:p>
            <a:r>
              <a:rPr lang="zh-TW" altLang="en-US" sz="1800" dirty="0">
                <a:ea typeface="標楷體" panose="03000509000000000000" pitchFamily="65" charset="-120"/>
              </a:rPr>
              <a:t>玉十洪沄爭春風，溪子風佛挺橫鞋。盤盤稅焰先花齋，誰過飄鶴一丞幢。</a:t>
            </a:r>
            <a:endParaRPr lang="en-US" altLang="zh-TW" sz="1800" dirty="0">
              <a:ea typeface="標楷體" panose="03000509000000000000" pitchFamily="65" charset="-120"/>
            </a:endParaRPr>
          </a:p>
          <a:p>
            <a:r>
              <a:rPr lang="zh-TW" altLang="en-US" sz="1800" dirty="0">
                <a:ea typeface="標楷體" panose="03000509000000000000" pitchFamily="65" charset="-120"/>
              </a:rPr>
              <a:t>海人依野庇，為阻例沉迴。座花不佐樹，弟闌十名儂。</a:t>
            </a:r>
            <a:endParaRPr lang="en-US" altLang="zh-TW" sz="1800" dirty="0">
              <a:ea typeface="標楷體" panose="03000509000000000000" pitchFamily="65" charset="-120"/>
            </a:endParaRPr>
          </a:p>
          <a:p>
            <a:r>
              <a:rPr lang="zh-TW" altLang="en-US" sz="1800" dirty="0">
                <a:ea typeface="標楷體" panose="03000509000000000000" pitchFamily="65" charset="-120"/>
              </a:rPr>
              <a:t>入維當興日世瀕，不評皺。頭醉空其杯，駸園凋送頭。</a:t>
            </a:r>
            <a:endParaRPr lang="en-US" altLang="zh-TW" sz="1800" dirty="0">
              <a:ea typeface="標楷體" panose="03000509000000000000" pitchFamily="65" charset="-120"/>
            </a:endParaRPr>
          </a:p>
          <a:p>
            <a:r>
              <a:rPr lang="zh-TW" altLang="en-US" sz="1800" dirty="0">
                <a:ea typeface="標楷體" panose="03000509000000000000" pitchFamily="65" charset="-120"/>
              </a:rPr>
              <a:t>鉢笙動春枝，寶叅潔長知。官爲宻爛去，絆粒薛一靜。</a:t>
            </a:r>
            <a:endParaRPr lang="en-US" altLang="zh-TW" sz="1800" dirty="0">
              <a:ea typeface="標楷體" panose="03000509000000000000" pitchFamily="65" charset="-120"/>
            </a:endParaRPr>
          </a:p>
          <a:p>
            <a:r>
              <a:rPr lang="zh-TW" altLang="en-US" sz="1800" dirty="0">
                <a:ea typeface="標楷體" panose="03000509000000000000" pitchFamily="65" charset="-120"/>
              </a:rPr>
              <a:t>吾涼腕不楚，縱先待旅知。楚人縱酒待，一蔓飄聖猜。</a:t>
            </a:r>
            <a:endParaRPr lang="en-US" altLang="zh-TW" sz="1800" dirty="0">
              <a:ea typeface="標楷體" panose="03000509000000000000" pitchFamily="65" charset="-120"/>
            </a:endParaRPr>
          </a:p>
          <a:p>
            <a:r>
              <a:rPr lang="zh-TW" altLang="en-US" sz="1800" dirty="0">
                <a:ea typeface="標楷體" panose="03000509000000000000" pitchFamily="65" charset="-120"/>
              </a:rPr>
              <a:t>折幕故癘應韻子，徑頭霜瓊老徑徑。尚錯春鏘熊悽梅，去吹依能九將香。</a:t>
            </a:r>
            <a:endParaRPr lang="en-US" altLang="zh-TW" sz="1800" dirty="0">
              <a:ea typeface="標楷體" panose="03000509000000000000" pitchFamily="65" charset="-120"/>
            </a:endParaRPr>
          </a:p>
          <a:p>
            <a:r>
              <a:rPr lang="zh-TW" altLang="en-US" sz="1800" dirty="0">
                <a:ea typeface="標楷體" panose="03000509000000000000" pitchFamily="65" charset="-120"/>
              </a:rPr>
              <a:t>通可矯目鷃須浄，丹迤挈花一抵嫖。外子當目中前醒，迎日幽筆鈎弧前。</a:t>
            </a:r>
            <a:endParaRPr lang="en-US" altLang="zh-TW" sz="1800" dirty="0">
              <a:ea typeface="標楷體" panose="03000509000000000000" pitchFamily="65" charset="-120"/>
            </a:endParaRPr>
          </a:p>
          <a:p>
            <a:r>
              <a:rPr lang="zh-TW" altLang="en-US" sz="1800" dirty="0">
                <a:ea typeface="標楷體" panose="03000509000000000000" pitchFamily="65" charset="-120"/>
              </a:rPr>
              <a:t>庭愛四樹人庭好，無衣服仍繡秋州。更怯風流欲鴂雲，帛陽舊據畆婷儻。</a:t>
            </a:r>
            <a:endParaRPr lang="en-US" altLang="zh-TW" sz="1800" dirty="0">
              <a:ea typeface="標楷體" panose="03000509000000000000" pitchFamily="65" charset="-120"/>
            </a:endParaRPr>
          </a:p>
        </p:txBody>
      </p:sp>
      <p:sp>
        <p:nvSpPr>
          <p:cNvPr id="5" name="矩形 4"/>
          <p:cNvSpPr/>
          <p:nvPr/>
        </p:nvSpPr>
        <p:spPr>
          <a:xfrm>
            <a:off x="5636122" y="1027907"/>
            <a:ext cx="3418978" cy="461665"/>
          </a:xfrm>
          <a:prstGeom prst="rect">
            <a:avLst/>
          </a:prstGeom>
        </p:spPr>
        <p:txBody>
          <a:bodyPr wrap="square">
            <a:spAutoFit/>
          </a:bodyPr>
          <a:lstStyle/>
          <a:p>
            <a:r>
              <a:rPr lang="zh-TW" altLang="en-US" sz="2400" i="0" dirty="0">
                <a:effectLst/>
                <a:latin typeface="inherit"/>
              </a:rPr>
              <a:t>輸出 </a:t>
            </a:r>
            <a:r>
              <a:rPr lang="en-US" altLang="zh-TW" sz="2400" i="0" dirty="0">
                <a:effectLst/>
                <a:latin typeface="inherit"/>
              </a:rPr>
              <a:t>32 </a:t>
            </a:r>
            <a:r>
              <a:rPr lang="zh-TW" altLang="en-US" sz="2400" i="0" dirty="0">
                <a:effectLst/>
                <a:latin typeface="inherit"/>
              </a:rPr>
              <a:t>個字 </a:t>
            </a:r>
            <a:r>
              <a:rPr lang="en-US" altLang="zh-TW" sz="2400" i="0" dirty="0">
                <a:effectLst/>
                <a:latin typeface="inherit"/>
              </a:rPr>
              <a:t>(</a:t>
            </a:r>
            <a:r>
              <a:rPr lang="zh-TW" altLang="en-US" sz="2400" i="0" dirty="0">
                <a:effectLst/>
                <a:latin typeface="inherit"/>
              </a:rPr>
              <a:t>包含標點</a:t>
            </a:r>
            <a:r>
              <a:rPr lang="en-US" altLang="zh-TW" sz="2400" i="0" dirty="0">
                <a:effectLst/>
                <a:latin typeface="inherit"/>
              </a:rPr>
              <a:t>)</a:t>
            </a:r>
            <a:endParaRPr lang="zh-TW" altLang="en-US" sz="2400" i="0" dirty="0">
              <a:effectLst/>
              <a:latin typeface="Helvetica" panose="020B0604020202020204" pitchFamily="34" charset="0"/>
            </a:endParaRPr>
          </a:p>
        </p:txBody>
      </p:sp>
    </p:spTree>
    <p:extLst>
      <p:ext uri="{BB962C8B-B14F-4D97-AF65-F5344CB8AC3E}">
        <p14:creationId xmlns:p14="http://schemas.microsoft.com/office/powerpoint/2010/main" val="32784406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More about Discrete Output</a:t>
            </a:r>
            <a:endParaRPr lang="zh-TW" altLang="en-US" dirty="0"/>
          </a:p>
        </p:txBody>
      </p:sp>
      <p:sp>
        <p:nvSpPr>
          <p:cNvPr id="3" name="內容版面配置區 2"/>
          <p:cNvSpPr>
            <a:spLocks noGrp="1"/>
          </p:cNvSpPr>
          <p:nvPr>
            <p:ph idx="1"/>
          </p:nvPr>
        </p:nvSpPr>
        <p:spPr>
          <a:xfrm>
            <a:off x="628650" y="1825624"/>
            <a:ext cx="7886700" cy="5032375"/>
          </a:xfrm>
        </p:spPr>
        <p:txBody>
          <a:bodyPr>
            <a:normAutofit/>
          </a:bodyPr>
          <a:lstStyle/>
          <a:p>
            <a:r>
              <a:rPr lang="en-US" altLang="zh-TW" sz="1800" dirty="0" err="1"/>
              <a:t>SeqGAN</a:t>
            </a:r>
            <a:endParaRPr lang="en-US" altLang="zh-TW" sz="1800" dirty="0"/>
          </a:p>
          <a:p>
            <a:pPr lvl="1"/>
            <a:r>
              <a:rPr lang="en-US" altLang="zh-TW" sz="1800" dirty="0" err="1"/>
              <a:t>Lantao</a:t>
            </a:r>
            <a:r>
              <a:rPr lang="en-US" altLang="zh-TW" sz="1800" dirty="0"/>
              <a:t> Yu, </a:t>
            </a:r>
            <a:r>
              <a:rPr lang="en-US" altLang="zh-TW" sz="1800" dirty="0" err="1"/>
              <a:t>Weinan</a:t>
            </a:r>
            <a:r>
              <a:rPr lang="en-US" altLang="zh-TW" sz="1800" dirty="0"/>
              <a:t> Zhang, Jun Wang, Yong Yu, </a:t>
            </a:r>
            <a:r>
              <a:rPr lang="en-US" altLang="zh-TW" sz="1800" dirty="0" err="1"/>
              <a:t>SeqGAN</a:t>
            </a:r>
            <a:r>
              <a:rPr lang="en-US" altLang="zh-TW" sz="1800" dirty="0"/>
              <a:t>: Sequence Generative Adversarial Nets with Policy Gradient, AAAI, 2017</a:t>
            </a:r>
          </a:p>
          <a:p>
            <a:pPr lvl="1"/>
            <a:r>
              <a:rPr lang="en-US" altLang="zh-TW" sz="1800" dirty="0" err="1"/>
              <a:t>Jiwei</a:t>
            </a:r>
            <a:r>
              <a:rPr lang="en-US" altLang="zh-TW" sz="1800" dirty="0"/>
              <a:t> Li, Will Monroe, </a:t>
            </a:r>
            <a:r>
              <a:rPr lang="en-US" altLang="zh-TW" sz="1800" dirty="0" err="1"/>
              <a:t>Tianlin</a:t>
            </a:r>
            <a:r>
              <a:rPr lang="en-US" altLang="zh-TW" sz="1800" dirty="0"/>
              <a:t> Shi, Sébastien Jean, Alan Ritter, Dan </a:t>
            </a:r>
            <a:r>
              <a:rPr lang="en-US" altLang="zh-TW" sz="1800" dirty="0" err="1"/>
              <a:t>Jurafsky</a:t>
            </a:r>
            <a:r>
              <a:rPr lang="en-US" altLang="zh-TW" sz="1800" dirty="0"/>
              <a:t>, Adversarial Learning for Neural Dialogue Generation, </a:t>
            </a:r>
            <a:r>
              <a:rPr lang="en-US" altLang="zh-TW" sz="1800" dirty="0" err="1"/>
              <a:t>arXiv</a:t>
            </a:r>
            <a:r>
              <a:rPr lang="en-US" altLang="zh-TW" sz="1800" dirty="0"/>
              <a:t> preprint, 2017</a:t>
            </a:r>
          </a:p>
          <a:p>
            <a:r>
              <a:rPr lang="en-US" altLang="zh-TW" sz="1800" dirty="0"/>
              <a:t>Boundary seeking GAN</a:t>
            </a:r>
          </a:p>
          <a:p>
            <a:pPr lvl="1"/>
            <a:r>
              <a:rPr lang="en-US" altLang="zh-TW" sz="1800" dirty="0"/>
              <a:t>R Devon </a:t>
            </a:r>
            <a:r>
              <a:rPr lang="en-US" altLang="zh-TW" sz="1800" dirty="0" err="1"/>
              <a:t>Hjelm</a:t>
            </a:r>
            <a:r>
              <a:rPr lang="en-US" altLang="zh-TW" sz="1800" dirty="0"/>
              <a:t>, </a:t>
            </a:r>
            <a:r>
              <a:rPr lang="en-US" altLang="zh-TW" sz="1800" dirty="0" err="1"/>
              <a:t>Athul</a:t>
            </a:r>
            <a:r>
              <a:rPr lang="en-US" altLang="zh-TW" sz="1800" dirty="0"/>
              <a:t> Paul Jacob, Tong Che, </a:t>
            </a:r>
            <a:r>
              <a:rPr lang="en-US" altLang="zh-TW" sz="1800" dirty="0" err="1"/>
              <a:t>Kyunghyun</a:t>
            </a:r>
            <a:r>
              <a:rPr lang="en-US" altLang="zh-TW" sz="1800" dirty="0"/>
              <a:t> Cho, </a:t>
            </a:r>
            <a:r>
              <a:rPr lang="en-US" altLang="zh-TW" sz="1800" dirty="0" err="1"/>
              <a:t>Yoshua</a:t>
            </a:r>
            <a:r>
              <a:rPr lang="en-US" altLang="zh-TW" sz="1800" dirty="0"/>
              <a:t> </a:t>
            </a:r>
            <a:r>
              <a:rPr lang="en-US" altLang="zh-TW" sz="1800" dirty="0" err="1"/>
              <a:t>Bengio</a:t>
            </a:r>
            <a:r>
              <a:rPr lang="en-US" altLang="zh-TW" sz="1800" dirty="0"/>
              <a:t>, “Boundary-Seeking Generative Adversarial Networks”, </a:t>
            </a:r>
            <a:r>
              <a:rPr lang="en-US" altLang="zh-TW" sz="1800" dirty="0" err="1"/>
              <a:t>arXiv</a:t>
            </a:r>
            <a:r>
              <a:rPr lang="en-US" altLang="zh-TW" sz="1800" dirty="0"/>
              <a:t> preprint, 2017</a:t>
            </a:r>
          </a:p>
          <a:p>
            <a:r>
              <a:rPr lang="en-US" altLang="zh-TW" sz="1800" dirty="0"/>
              <a:t>Gumbel-</a:t>
            </a:r>
            <a:r>
              <a:rPr lang="en-US" altLang="zh-TW" sz="1800" dirty="0" err="1"/>
              <a:t>Softmax</a:t>
            </a:r>
            <a:endParaRPr lang="en-US" altLang="zh-TW" sz="1800" dirty="0"/>
          </a:p>
          <a:p>
            <a:pPr lvl="1"/>
            <a:r>
              <a:rPr lang="en-US" altLang="zh-TW" sz="1800" dirty="0"/>
              <a:t>Matt J. </a:t>
            </a:r>
            <a:r>
              <a:rPr lang="en-US" altLang="zh-TW" sz="1800" dirty="0" err="1"/>
              <a:t>Kusner</a:t>
            </a:r>
            <a:r>
              <a:rPr lang="en-US" altLang="zh-TW" sz="1800" dirty="0"/>
              <a:t>, José Miguel Hernández-</a:t>
            </a:r>
            <a:r>
              <a:rPr lang="en-US" altLang="zh-TW" sz="1800" dirty="0" err="1"/>
              <a:t>Lobato</a:t>
            </a:r>
            <a:r>
              <a:rPr lang="en-US" altLang="zh-TW" sz="1800" dirty="0"/>
              <a:t>, GANS for Sequences of Discrete Elements with the Gumbel-</a:t>
            </a:r>
            <a:r>
              <a:rPr lang="en-US" altLang="zh-TW" sz="1800" dirty="0" err="1"/>
              <a:t>softmax</a:t>
            </a:r>
            <a:r>
              <a:rPr lang="en-US" altLang="zh-TW" sz="1800" dirty="0"/>
              <a:t> Distribution, </a:t>
            </a:r>
            <a:r>
              <a:rPr lang="en-US" altLang="zh-TW" sz="1800" dirty="0" err="1"/>
              <a:t>arXiv</a:t>
            </a:r>
            <a:r>
              <a:rPr lang="en-US" altLang="zh-TW" sz="1800" dirty="0"/>
              <a:t> preprint, 2016</a:t>
            </a:r>
          </a:p>
          <a:p>
            <a:pPr lvl="1"/>
            <a:r>
              <a:rPr lang="en-US" altLang="zh-TW" sz="1800" dirty="0"/>
              <a:t>Tong Che, </a:t>
            </a:r>
            <a:r>
              <a:rPr lang="en-US" altLang="zh-TW" sz="1800" dirty="0" err="1"/>
              <a:t>Yanran</a:t>
            </a:r>
            <a:r>
              <a:rPr lang="en-US" altLang="zh-TW" sz="1800" dirty="0"/>
              <a:t> Li, </a:t>
            </a:r>
            <a:r>
              <a:rPr lang="en-US" altLang="zh-TW" sz="1800" dirty="0" err="1"/>
              <a:t>Ruixiang</a:t>
            </a:r>
            <a:r>
              <a:rPr lang="en-US" altLang="zh-TW" sz="1800" dirty="0"/>
              <a:t> Zhang, R Devon </a:t>
            </a:r>
            <a:r>
              <a:rPr lang="en-US" altLang="zh-TW" sz="1800" dirty="0" err="1"/>
              <a:t>Hjelm</a:t>
            </a:r>
            <a:r>
              <a:rPr lang="en-US" altLang="zh-TW" sz="1800" dirty="0"/>
              <a:t>, </a:t>
            </a:r>
            <a:r>
              <a:rPr lang="en-US" altLang="zh-TW" sz="1800" dirty="0" err="1"/>
              <a:t>Wenjie</a:t>
            </a:r>
            <a:r>
              <a:rPr lang="en-US" altLang="zh-TW" sz="1800" dirty="0"/>
              <a:t> Li, Yangqiu Song, </a:t>
            </a:r>
            <a:r>
              <a:rPr lang="en-US" altLang="zh-TW" sz="1800" dirty="0" err="1"/>
              <a:t>Yoshua</a:t>
            </a:r>
            <a:r>
              <a:rPr lang="en-US" altLang="zh-TW" sz="1800" dirty="0"/>
              <a:t> Bengio, Maximum-Likelihood Augmented Discrete Generative Adversarial Networks, </a:t>
            </a:r>
            <a:r>
              <a:rPr lang="en-US" altLang="zh-TW" sz="1800" dirty="0" err="1"/>
              <a:t>arXiv</a:t>
            </a:r>
            <a:r>
              <a:rPr lang="en-US" altLang="zh-TW" sz="1800" dirty="0"/>
              <a:t> preprint, 2017</a:t>
            </a:r>
          </a:p>
          <a:p>
            <a:pPr lvl="1"/>
            <a:endParaRPr lang="en-US" altLang="zh-TW" sz="1800" dirty="0"/>
          </a:p>
          <a:p>
            <a:pPr lvl="1"/>
            <a:endParaRPr lang="zh-TW" altLang="en-US" sz="1800" dirty="0"/>
          </a:p>
        </p:txBody>
      </p:sp>
    </p:spTree>
    <p:extLst>
      <p:ext uri="{BB962C8B-B14F-4D97-AF65-F5344CB8AC3E}">
        <p14:creationId xmlns:p14="http://schemas.microsoft.com/office/powerpoint/2010/main" val="8281522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886610" y="2610852"/>
            <a:ext cx="1624129" cy="9827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265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p:cNvSpPr txBox="1"/>
          <p:nvPr/>
        </p:nvSpPr>
        <p:spPr>
          <a:xfrm>
            <a:off x="4196322" y="4613048"/>
            <a:ext cx="1530120" cy="830997"/>
          </a:xfrm>
          <a:prstGeom prst="rect">
            <a:avLst/>
          </a:prstGeom>
          <a:noFill/>
        </p:spPr>
        <p:txBody>
          <a:bodyPr wrap="square" rtlCol="0">
            <a:spAutoFit/>
          </a:bodyPr>
          <a:lstStyle/>
          <a:p>
            <a:pPr algn="ctr"/>
            <a:r>
              <a:rPr lang="en-US" altLang="zh-TW" sz="2400">
                <a:solidFill>
                  <a:srgbClr val="FF0000"/>
                </a:solidFill>
              </a:rPr>
              <a:t>Target of NN</a:t>
            </a:r>
            <a:r>
              <a:rPr lang="zh-TW" altLang="en-US" sz="2400">
                <a:solidFill>
                  <a:srgbClr val="FF0000"/>
                </a:solidFill>
              </a:rPr>
              <a:t> </a:t>
            </a:r>
            <a:r>
              <a:rPr lang="en-US" altLang="zh-TW" sz="2400">
                <a:solidFill>
                  <a:srgbClr val="FF0000"/>
                </a:solidFill>
              </a:rPr>
              <a:t>output</a:t>
            </a:r>
            <a:endParaRPr lang="zh-TW" altLang="en-US" sz="2400" dirty="0">
              <a:solidFill>
                <a:srgbClr val="FF0000"/>
              </a:solidFill>
            </a:endParaRPr>
          </a:p>
        </p:txBody>
      </p:sp>
      <p:sp>
        <p:nvSpPr>
          <p:cNvPr id="2" name="標題 1"/>
          <p:cNvSpPr>
            <a:spLocks noGrp="1"/>
          </p:cNvSpPr>
          <p:nvPr>
            <p:ph type="title"/>
          </p:nvPr>
        </p:nvSpPr>
        <p:spPr/>
        <p:txBody>
          <a:bodyPr/>
          <a:lstStyle/>
          <a:p>
            <a:r>
              <a:rPr lang="en-US" altLang="zh-TW" dirty="0"/>
              <a:t>Conditional GAN</a:t>
            </a:r>
            <a:endParaRPr lang="zh-TW" altLang="en-US" dirty="0"/>
          </a:p>
        </p:txBody>
      </p:sp>
      <p:sp>
        <p:nvSpPr>
          <p:cNvPr id="3" name="內容版面配置區 2"/>
          <p:cNvSpPr>
            <a:spLocks noGrp="1"/>
          </p:cNvSpPr>
          <p:nvPr>
            <p:ph idx="1"/>
          </p:nvPr>
        </p:nvSpPr>
        <p:spPr>
          <a:xfrm>
            <a:off x="628650" y="1825625"/>
            <a:ext cx="7886700" cy="4351338"/>
          </a:xfrm>
        </p:spPr>
        <p:txBody>
          <a:bodyPr>
            <a:normAutofit/>
          </a:bodyPr>
          <a:lstStyle/>
          <a:p>
            <a:r>
              <a:rPr lang="en-US" altLang="zh-TW" sz="2400" b="1" i="1" u="sng" dirty="0"/>
              <a:t>Text to image </a:t>
            </a:r>
            <a:r>
              <a:rPr lang="en-US" altLang="zh-TW" sz="2400" dirty="0"/>
              <a:t>by traditional supervised learning</a:t>
            </a:r>
            <a:endParaRPr lang="zh-TW" altLang="en-US" sz="2400" dirty="0"/>
          </a:p>
        </p:txBody>
      </p:sp>
      <p:sp>
        <p:nvSpPr>
          <p:cNvPr id="4" name="矩形 3"/>
          <p:cNvSpPr/>
          <p:nvPr/>
        </p:nvSpPr>
        <p:spPr>
          <a:xfrm>
            <a:off x="3731173" y="2417333"/>
            <a:ext cx="1472384" cy="8283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NN</a:t>
            </a:r>
          </a:p>
        </p:txBody>
      </p:sp>
      <p:sp>
        <p:nvSpPr>
          <p:cNvPr id="5" name="箭號: 向右 4"/>
          <p:cNvSpPr/>
          <p:nvPr/>
        </p:nvSpPr>
        <p:spPr>
          <a:xfrm>
            <a:off x="5259523" y="2594989"/>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 name="箭號: 向右 5"/>
          <p:cNvSpPr/>
          <p:nvPr/>
        </p:nvSpPr>
        <p:spPr>
          <a:xfrm>
            <a:off x="3140416" y="2569694"/>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文字方塊 7"/>
          <p:cNvSpPr txBox="1"/>
          <p:nvPr/>
        </p:nvSpPr>
        <p:spPr>
          <a:xfrm>
            <a:off x="5715557" y="2269602"/>
            <a:ext cx="990655"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altLang="zh-TW" sz="2400" dirty="0"/>
          </a:p>
          <a:p>
            <a:pPr algn="ctr"/>
            <a:r>
              <a:rPr lang="en-US" altLang="zh-TW" sz="2400" dirty="0"/>
              <a:t>Image</a:t>
            </a:r>
          </a:p>
          <a:p>
            <a:pPr algn="ctr"/>
            <a:endParaRPr lang="zh-TW" altLang="en-US" sz="2400" dirty="0"/>
          </a:p>
        </p:txBody>
      </p:sp>
      <p:sp>
        <p:nvSpPr>
          <p:cNvPr id="10" name="文字方塊 9"/>
          <p:cNvSpPr txBox="1"/>
          <p:nvPr/>
        </p:nvSpPr>
        <p:spPr>
          <a:xfrm>
            <a:off x="244401" y="3739573"/>
            <a:ext cx="2536561" cy="461665"/>
          </a:xfrm>
          <a:prstGeom prst="rect">
            <a:avLst/>
          </a:prstGeom>
          <a:noFill/>
        </p:spPr>
        <p:txBody>
          <a:bodyPr wrap="square" rtlCol="0">
            <a:spAutoFit/>
          </a:bodyPr>
          <a:lstStyle/>
          <a:p>
            <a:pPr algn="ctr"/>
            <a:r>
              <a:rPr lang="en-US" altLang="zh-TW" sz="2400" dirty="0"/>
              <a:t>Text: “train”</a:t>
            </a:r>
            <a:endParaRPr lang="zh-TW" altLang="en-US" sz="2400" dirty="0"/>
          </a:p>
        </p:txBody>
      </p:sp>
      <p:pic>
        <p:nvPicPr>
          <p:cNvPr id="2050" name="Picture 2" descr="「火車」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532" y="4052301"/>
            <a:ext cx="1076145" cy="71164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3777583" y="4655995"/>
            <a:ext cx="22225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2" name="Picture 4" descr="「火車」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620" y="4549339"/>
            <a:ext cx="1024684" cy="7685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火車」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3151" y="3635723"/>
            <a:ext cx="1029867" cy="772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火車」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314" y="4265731"/>
            <a:ext cx="1082938" cy="7219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火車」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958" y="5469340"/>
            <a:ext cx="1022169" cy="76662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火車」的圖片搜尋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7472" y="4647598"/>
            <a:ext cx="1252805" cy="835203"/>
          </a:xfrm>
          <a:prstGeom prst="rect">
            <a:avLst/>
          </a:prstGeom>
          <a:noFill/>
          <a:extLst>
            <a:ext uri="{909E8E84-426E-40DD-AFC4-6F175D3DCCD1}">
              <a14:hiddenFill xmlns:a14="http://schemas.microsoft.com/office/drawing/2010/main">
                <a:solidFill>
                  <a:srgbClr val="FFFFFF"/>
                </a:solidFill>
              </a14:hiddenFill>
            </a:ext>
          </a:extLst>
        </p:spPr>
      </p:pic>
      <p:sp>
        <p:nvSpPr>
          <p:cNvPr id="18" name="橢圓 17"/>
          <p:cNvSpPr/>
          <p:nvPr/>
        </p:nvSpPr>
        <p:spPr>
          <a:xfrm>
            <a:off x="4996783" y="4310646"/>
            <a:ext cx="22225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橢圓 18"/>
          <p:cNvSpPr/>
          <p:nvPr/>
        </p:nvSpPr>
        <p:spPr>
          <a:xfrm>
            <a:off x="3182179" y="5205820"/>
            <a:ext cx="22225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7300314" y="5392154"/>
            <a:ext cx="222250"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1" name="橢圓 20"/>
          <p:cNvSpPr/>
          <p:nvPr/>
        </p:nvSpPr>
        <p:spPr>
          <a:xfrm>
            <a:off x="8272127" y="4879740"/>
            <a:ext cx="222250"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2" name="橢圓 21"/>
          <p:cNvSpPr/>
          <p:nvPr/>
        </p:nvSpPr>
        <p:spPr>
          <a:xfrm>
            <a:off x="6534643" y="6128017"/>
            <a:ext cx="222250"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3" name="橢圓 22"/>
          <p:cNvSpPr/>
          <p:nvPr/>
        </p:nvSpPr>
        <p:spPr>
          <a:xfrm>
            <a:off x="4315683" y="5383901"/>
            <a:ext cx="222250" cy="215900"/>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 name="矩形 13"/>
          <p:cNvSpPr/>
          <p:nvPr/>
        </p:nvSpPr>
        <p:spPr>
          <a:xfrm>
            <a:off x="4737127" y="323044"/>
            <a:ext cx="2552302" cy="461665"/>
          </a:xfrm>
          <a:prstGeom prst="rect">
            <a:avLst/>
          </a:prstGeom>
        </p:spPr>
        <p:txBody>
          <a:bodyPr wrap="none">
            <a:spAutoFit/>
          </a:bodyPr>
          <a:lstStyle/>
          <a:p>
            <a:r>
              <a:rPr lang="en-US" altLang="zh-TW" sz="2400" dirty="0"/>
              <a:t>c</a:t>
            </a:r>
            <a:r>
              <a:rPr lang="en-US" altLang="zh-TW" sz="2400" baseline="30000" dirty="0"/>
              <a:t>1</a:t>
            </a:r>
            <a:r>
              <a:rPr lang="en-US" altLang="zh-TW" sz="2400" dirty="0"/>
              <a:t>: </a:t>
            </a:r>
            <a:r>
              <a:rPr lang="zh-TW" altLang="en-US" sz="2400" dirty="0"/>
              <a:t>a dog is running</a:t>
            </a:r>
          </a:p>
        </p:txBody>
      </p:sp>
      <p:grpSp>
        <p:nvGrpSpPr>
          <p:cNvPr id="28" name="群組 27"/>
          <p:cNvGrpSpPr/>
          <p:nvPr/>
        </p:nvGrpSpPr>
        <p:grpSpPr>
          <a:xfrm>
            <a:off x="7307314" y="238230"/>
            <a:ext cx="1479479" cy="672920"/>
            <a:chOff x="7162792" y="365126"/>
            <a:chExt cx="1479479" cy="672920"/>
          </a:xfrm>
        </p:grpSpPr>
        <p:pic>
          <p:nvPicPr>
            <p:cNvPr id="5124" name="Picture 4" descr="「a dog is running」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7676" y="365126"/>
              <a:ext cx="964595" cy="6729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矩形 15"/>
                <p:cNvSpPr/>
                <p:nvPr/>
              </p:nvSpPr>
              <p:spPr>
                <a:xfrm>
                  <a:off x="7162792" y="454160"/>
                  <a:ext cx="628482" cy="461665"/>
                </a:xfrm>
                <a:prstGeom prst="rect">
                  <a:avLst/>
                </a:prstGeom>
              </p:spPr>
              <p:txBody>
                <a:bodyPr wrap="square">
                  <a:spAutoFit/>
                </a:bodyPr>
                <a:lstStyle/>
                <a:p>
                  <a14:m>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𝑥</m:t>
                              </m:r>
                            </m:e>
                          </m:acc>
                        </m:e>
                        <m:sup>
                          <m:r>
                            <a:rPr lang="en-US" altLang="zh-TW" sz="2400" b="0" i="1" smtClean="0">
                              <a:latin typeface="Cambria Math" panose="02040503050406030204" pitchFamily="18" charset="0"/>
                            </a:rPr>
                            <m:t>1</m:t>
                          </m:r>
                        </m:sup>
                      </m:sSup>
                    </m:oMath>
                  </a14:m>
                  <a:r>
                    <a:rPr lang="en-US" altLang="zh-TW" sz="2400" dirty="0"/>
                    <a:t>: </a:t>
                  </a:r>
                  <a:endParaRPr lang="zh-TW" altLang="en-US" sz="2400" dirty="0"/>
                </a:p>
              </p:txBody>
            </p:sp>
          </mc:Choice>
          <mc:Fallback xmlns="">
            <p:sp>
              <p:nvSpPr>
                <p:cNvPr id="16" name="矩形 15"/>
                <p:cNvSpPr>
                  <a:spLocks noRot="1" noChangeAspect="1" noMove="1" noResize="1" noEditPoints="1" noAdjustHandles="1" noChangeArrowheads="1" noChangeShapeType="1" noTextEdit="1"/>
                </p:cNvSpPr>
                <p:nvPr/>
              </p:nvSpPr>
              <p:spPr>
                <a:xfrm>
                  <a:off x="7162792" y="454160"/>
                  <a:ext cx="628482" cy="461665"/>
                </a:xfrm>
                <a:prstGeom prst="rect">
                  <a:avLst/>
                </a:prstGeom>
                <a:blipFill>
                  <a:blip r:embed="rId9"/>
                  <a:stretch>
                    <a:fillRect t="-10667" r="-16505" b="-30667"/>
                  </a:stretch>
                </a:blipFill>
              </p:spPr>
              <p:txBody>
                <a:bodyPr/>
                <a:lstStyle/>
                <a:p>
                  <a:r>
                    <a:rPr lang="zh-TW" altLang="en-US">
                      <a:noFill/>
                    </a:rPr>
                    <a:t> </a:t>
                  </a:r>
                </a:p>
              </p:txBody>
            </p:sp>
          </mc:Fallback>
        </mc:AlternateContent>
      </p:grpSp>
      <p:grpSp>
        <p:nvGrpSpPr>
          <p:cNvPr id="29" name="群組 28"/>
          <p:cNvGrpSpPr/>
          <p:nvPr/>
        </p:nvGrpSpPr>
        <p:grpSpPr>
          <a:xfrm>
            <a:off x="7297031" y="968113"/>
            <a:ext cx="1496004" cy="648415"/>
            <a:chOff x="7297031" y="968113"/>
            <a:chExt cx="1496004" cy="648415"/>
          </a:xfrm>
        </p:grpSpPr>
        <p:pic>
          <p:nvPicPr>
            <p:cNvPr id="5126" name="Picture 6" descr="「a bird is flying」的圖片搜尋結果"/>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4069" y="968113"/>
              <a:ext cx="958966" cy="6484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2" name="矩形 31"/>
                <p:cNvSpPr/>
                <p:nvPr/>
              </p:nvSpPr>
              <p:spPr>
                <a:xfrm>
                  <a:off x="7297031" y="1063811"/>
                  <a:ext cx="514885" cy="461665"/>
                </a:xfrm>
                <a:prstGeom prst="rect">
                  <a:avLst/>
                </a:prstGeom>
              </p:spPr>
              <p:txBody>
                <a:bodyPr wrap="square">
                  <a:spAutoFit/>
                </a:bodyPr>
                <a:lstStyle/>
                <a:p>
                  <a14:m>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𝑥</m:t>
                              </m:r>
                            </m:e>
                          </m:acc>
                        </m:e>
                        <m:sup>
                          <m:r>
                            <a:rPr lang="en-US" altLang="zh-TW" sz="2400" b="0" i="1" smtClean="0">
                              <a:latin typeface="Cambria Math" panose="02040503050406030204" pitchFamily="18" charset="0"/>
                            </a:rPr>
                            <m:t>2</m:t>
                          </m:r>
                        </m:sup>
                      </m:sSup>
                    </m:oMath>
                  </a14:m>
                  <a:r>
                    <a:rPr lang="en-US" altLang="zh-TW" sz="2400" dirty="0"/>
                    <a:t>: </a:t>
                  </a:r>
                  <a:endParaRPr lang="zh-TW" altLang="en-US" sz="2400" dirty="0"/>
                </a:p>
              </p:txBody>
            </p:sp>
          </mc:Choice>
          <mc:Fallback xmlns="">
            <p:sp>
              <p:nvSpPr>
                <p:cNvPr id="32" name="矩形 31"/>
                <p:cNvSpPr>
                  <a:spLocks noRot="1" noChangeAspect="1" noMove="1" noResize="1" noEditPoints="1" noAdjustHandles="1" noChangeArrowheads="1" noChangeShapeType="1" noTextEdit="1"/>
                </p:cNvSpPr>
                <p:nvPr/>
              </p:nvSpPr>
              <p:spPr>
                <a:xfrm>
                  <a:off x="7297031" y="1063811"/>
                  <a:ext cx="514885" cy="461665"/>
                </a:xfrm>
                <a:prstGeom prst="rect">
                  <a:avLst/>
                </a:prstGeom>
                <a:blipFill>
                  <a:blip r:embed="rId11"/>
                  <a:stretch>
                    <a:fillRect t="-10667" r="-34524" b="-30667"/>
                  </a:stretch>
                </a:blipFill>
              </p:spPr>
              <p:txBody>
                <a:bodyPr/>
                <a:lstStyle/>
                <a:p>
                  <a:r>
                    <a:rPr lang="zh-TW" altLang="en-US">
                      <a:noFill/>
                    </a:rPr>
                    <a:t> </a:t>
                  </a:r>
                </a:p>
              </p:txBody>
            </p:sp>
          </mc:Fallback>
        </mc:AlternateContent>
      </p:grpSp>
      <p:sp>
        <p:nvSpPr>
          <p:cNvPr id="33" name="矩形 32"/>
          <p:cNvSpPr/>
          <p:nvPr/>
        </p:nvSpPr>
        <p:spPr>
          <a:xfrm>
            <a:off x="4744041" y="1058477"/>
            <a:ext cx="2293192" cy="461665"/>
          </a:xfrm>
          <a:prstGeom prst="rect">
            <a:avLst/>
          </a:prstGeom>
        </p:spPr>
        <p:txBody>
          <a:bodyPr wrap="none">
            <a:spAutoFit/>
          </a:bodyPr>
          <a:lstStyle/>
          <a:p>
            <a:r>
              <a:rPr lang="en-US" altLang="zh-TW" sz="2400" dirty="0"/>
              <a:t>c</a:t>
            </a:r>
            <a:r>
              <a:rPr lang="en-US" altLang="zh-TW" sz="2400" baseline="30000" dirty="0"/>
              <a:t>2</a:t>
            </a:r>
            <a:r>
              <a:rPr lang="en-US" altLang="zh-TW" sz="2400" dirty="0"/>
              <a:t>: </a:t>
            </a:r>
            <a:r>
              <a:rPr lang="zh-TW" altLang="en-US" sz="2400" dirty="0"/>
              <a:t>a </a:t>
            </a:r>
            <a:r>
              <a:rPr lang="en-US" altLang="zh-TW" sz="2400" dirty="0"/>
              <a:t>bird</a:t>
            </a:r>
            <a:r>
              <a:rPr lang="zh-TW" altLang="en-US" sz="2400" dirty="0"/>
              <a:t> is </a:t>
            </a:r>
            <a:r>
              <a:rPr lang="en-US" altLang="zh-TW" sz="2400" dirty="0"/>
              <a:t>flying</a:t>
            </a:r>
            <a:endParaRPr lang="zh-TW" altLang="en-US" sz="2400" dirty="0"/>
          </a:p>
        </p:txBody>
      </p:sp>
      <p:sp>
        <p:nvSpPr>
          <p:cNvPr id="17" name="矩形 16"/>
          <p:cNvSpPr/>
          <p:nvPr/>
        </p:nvSpPr>
        <p:spPr>
          <a:xfrm>
            <a:off x="2349236" y="5964002"/>
            <a:ext cx="2110386" cy="461665"/>
          </a:xfrm>
          <a:prstGeom prst="rect">
            <a:avLst/>
          </a:prstGeom>
        </p:spPr>
        <p:txBody>
          <a:bodyPr wrap="none">
            <a:spAutoFit/>
          </a:bodyPr>
          <a:lstStyle/>
          <a:p>
            <a:r>
              <a:rPr lang="en-US" altLang="zh-TW" sz="2400" dirty="0">
                <a:solidFill>
                  <a:srgbClr val="FF0000"/>
                </a:solidFill>
              </a:rPr>
              <a:t>A </a:t>
            </a:r>
            <a:r>
              <a:rPr lang="zh-TW" altLang="en-US" sz="2400" dirty="0">
                <a:solidFill>
                  <a:srgbClr val="FF0000"/>
                </a:solidFill>
              </a:rPr>
              <a:t>blurry </a:t>
            </a:r>
            <a:r>
              <a:rPr lang="en-US" altLang="zh-TW" sz="2400" dirty="0">
                <a:solidFill>
                  <a:srgbClr val="FF0000"/>
                </a:solidFill>
              </a:rPr>
              <a:t>image!</a:t>
            </a:r>
            <a:endParaRPr lang="zh-TW" altLang="en-US" sz="2400" dirty="0">
              <a:solidFill>
                <a:srgbClr val="FF0000"/>
              </a:solidFill>
            </a:endParaRPr>
          </a:p>
        </p:txBody>
      </p:sp>
      <p:cxnSp>
        <p:nvCxnSpPr>
          <p:cNvPr id="25" name="直線單箭頭接點 24"/>
          <p:cNvCxnSpPr>
            <a:cxnSpLocks/>
          </p:cNvCxnSpPr>
          <p:nvPr/>
        </p:nvCxnSpPr>
        <p:spPr>
          <a:xfrm flipH="1">
            <a:off x="3777583" y="5574465"/>
            <a:ext cx="587607" cy="496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532148" y="2584945"/>
            <a:ext cx="2552302"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altLang="zh-TW" sz="2400" dirty="0"/>
              <a:t>c</a:t>
            </a:r>
            <a:r>
              <a:rPr lang="en-US" altLang="zh-TW" sz="2400" baseline="30000" dirty="0"/>
              <a:t>1</a:t>
            </a:r>
            <a:r>
              <a:rPr lang="en-US" altLang="zh-TW" sz="2400" dirty="0"/>
              <a:t>: </a:t>
            </a:r>
            <a:r>
              <a:rPr lang="zh-TW" altLang="en-US" sz="2400" dirty="0"/>
              <a:t>a dog is running</a:t>
            </a:r>
          </a:p>
        </p:txBody>
      </p:sp>
      <p:grpSp>
        <p:nvGrpSpPr>
          <p:cNvPr id="44" name="群組 43"/>
          <p:cNvGrpSpPr/>
          <p:nvPr/>
        </p:nvGrpSpPr>
        <p:grpSpPr>
          <a:xfrm>
            <a:off x="7317276" y="2466043"/>
            <a:ext cx="1652361" cy="778936"/>
            <a:chOff x="7162792" y="315662"/>
            <a:chExt cx="1652361" cy="778936"/>
          </a:xfrm>
        </p:grpSpPr>
        <p:pic>
          <p:nvPicPr>
            <p:cNvPr id="45" name="Picture 4" descr="「a dog is running」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590" y="315662"/>
              <a:ext cx="1116563" cy="778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6" name="矩形 45"/>
                <p:cNvSpPr/>
                <p:nvPr/>
              </p:nvSpPr>
              <p:spPr>
                <a:xfrm>
                  <a:off x="7162792" y="454160"/>
                  <a:ext cx="628482" cy="461665"/>
                </a:xfrm>
                <a:prstGeom prst="rect">
                  <a:avLst/>
                </a:prstGeom>
              </p:spPr>
              <p:txBody>
                <a:bodyPr wrap="square">
                  <a:spAutoFit/>
                </a:bodyPr>
                <a:lstStyle/>
                <a:p>
                  <a14:m>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𝑥</m:t>
                              </m:r>
                            </m:e>
                          </m:acc>
                        </m:e>
                        <m:sup>
                          <m:r>
                            <a:rPr lang="en-US" altLang="zh-TW" sz="2400" b="0" i="1" smtClean="0">
                              <a:latin typeface="Cambria Math" panose="02040503050406030204" pitchFamily="18" charset="0"/>
                            </a:rPr>
                            <m:t>1</m:t>
                          </m:r>
                        </m:sup>
                      </m:sSup>
                    </m:oMath>
                  </a14:m>
                  <a:r>
                    <a:rPr lang="en-US" altLang="zh-TW" sz="2400" dirty="0"/>
                    <a:t>: </a:t>
                  </a:r>
                  <a:endParaRPr lang="zh-TW" altLang="en-US" sz="2400" dirty="0"/>
                </a:p>
              </p:txBody>
            </p:sp>
          </mc:Choice>
          <mc:Fallback xmlns="">
            <p:sp>
              <p:nvSpPr>
                <p:cNvPr id="46" name="矩形 45"/>
                <p:cNvSpPr>
                  <a:spLocks noRot="1" noChangeAspect="1" noMove="1" noResize="1" noEditPoints="1" noAdjustHandles="1" noChangeArrowheads="1" noChangeShapeType="1" noTextEdit="1"/>
                </p:cNvSpPr>
                <p:nvPr/>
              </p:nvSpPr>
              <p:spPr>
                <a:xfrm>
                  <a:off x="7162792" y="454160"/>
                  <a:ext cx="628482" cy="461665"/>
                </a:xfrm>
                <a:prstGeom prst="rect">
                  <a:avLst/>
                </a:prstGeom>
                <a:blipFill>
                  <a:blip r:embed="rId12"/>
                  <a:stretch>
                    <a:fillRect t="-10526" r="-17476" b="-28947"/>
                  </a:stretch>
                </a:blipFill>
              </p:spPr>
              <p:txBody>
                <a:bodyPr/>
                <a:lstStyle/>
                <a:p>
                  <a:r>
                    <a:rPr lang="zh-TW" altLang="en-US">
                      <a:noFill/>
                    </a:rPr>
                    <a:t> </a:t>
                  </a:r>
                </a:p>
              </p:txBody>
            </p:sp>
          </mc:Fallback>
        </mc:AlternateContent>
      </p:grpSp>
      <p:cxnSp>
        <p:nvCxnSpPr>
          <p:cNvPr id="31" name="直線單箭頭接點 30"/>
          <p:cNvCxnSpPr/>
          <p:nvPr/>
        </p:nvCxnSpPr>
        <p:spPr>
          <a:xfrm>
            <a:off x="6779877" y="2869766"/>
            <a:ext cx="517154"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48" name="文字方塊 2047"/>
          <p:cNvSpPr txBox="1"/>
          <p:nvPr/>
        </p:nvSpPr>
        <p:spPr>
          <a:xfrm>
            <a:off x="6706212" y="3170001"/>
            <a:ext cx="1631478" cy="830997"/>
          </a:xfrm>
          <a:prstGeom prst="rect">
            <a:avLst/>
          </a:prstGeom>
          <a:noFill/>
        </p:spPr>
        <p:txBody>
          <a:bodyPr wrap="square" rtlCol="0">
            <a:spAutoFit/>
          </a:bodyPr>
          <a:lstStyle/>
          <a:p>
            <a:r>
              <a:rPr lang="en-US" altLang="zh-TW" sz="2400" dirty="0">
                <a:solidFill>
                  <a:srgbClr val="FF0000"/>
                </a:solidFill>
              </a:rPr>
              <a:t>as close as possible</a:t>
            </a:r>
            <a:endParaRPr lang="zh-TW" altLang="en-US" sz="2400" dirty="0">
              <a:solidFill>
                <a:srgbClr val="FF0000"/>
              </a:solidFill>
            </a:endParaRPr>
          </a:p>
        </p:txBody>
      </p:sp>
    </p:spTree>
    <p:extLst>
      <p:ext uri="{BB962C8B-B14F-4D97-AF65-F5344CB8AC3E}">
        <p14:creationId xmlns:p14="http://schemas.microsoft.com/office/powerpoint/2010/main" val="21855112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5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8" grpId="0" animBg="1"/>
      <p:bldP spid="10" grpId="0"/>
      <p:bldP spid="11" grpId="0" animBg="1"/>
      <p:bldP spid="18" grpId="0" animBg="1"/>
      <p:bldP spid="19" grpId="0" animBg="1"/>
      <p:bldP spid="20" grpId="0" animBg="1"/>
      <p:bldP spid="21" grpId="0" animBg="1"/>
      <p:bldP spid="22" grpId="0" animBg="1"/>
      <p:bldP spid="23" grpId="0" animBg="1"/>
      <p:bldP spid="14" grpId="0"/>
      <p:bldP spid="33" grpId="0"/>
      <p:bldP spid="17" grpId="0"/>
      <p:bldP spid="43" grpId="0" animBg="1"/>
      <p:bldP spid="204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325563"/>
          </a:xfrm>
        </p:spPr>
        <p:txBody>
          <a:bodyPr/>
          <a:lstStyle/>
          <a:p>
            <a:r>
              <a:rPr lang="en-US" altLang="zh-TW" dirty="0"/>
              <a:t>Conditional GAN</a:t>
            </a:r>
            <a:endParaRPr lang="zh-TW" altLang="en-US" dirty="0"/>
          </a:p>
        </p:txBody>
      </p:sp>
      <p:sp>
        <p:nvSpPr>
          <p:cNvPr id="4" name="矩形 3"/>
          <p:cNvSpPr/>
          <p:nvPr/>
        </p:nvSpPr>
        <p:spPr>
          <a:xfrm>
            <a:off x="4062089" y="1618797"/>
            <a:ext cx="1504494" cy="1177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G</a:t>
            </a:r>
          </a:p>
        </p:txBody>
      </p:sp>
      <p:sp>
        <p:nvSpPr>
          <p:cNvPr id="5" name="箭號: 向右 4"/>
          <p:cNvSpPr/>
          <p:nvPr/>
        </p:nvSpPr>
        <p:spPr>
          <a:xfrm>
            <a:off x="5604097" y="1988129"/>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 name="箭號: 向右 5"/>
          <p:cNvSpPr/>
          <p:nvPr/>
        </p:nvSpPr>
        <p:spPr>
          <a:xfrm>
            <a:off x="3447476" y="1618797"/>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 name="箭號: 向右 10"/>
          <p:cNvSpPr/>
          <p:nvPr/>
        </p:nvSpPr>
        <p:spPr>
          <a:xfrm>
            <a:off x="3447476" y="2300907"/>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 name="文字方塊 12"/>
              <p:cNvSpPr txBox="1"/>
              <p:nvPr/>
            </p:nvSpPr>
            <p:spPr>
              <a:xfrm>
                <a:off x="3070186" y="2380779"/>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oMath>
                  </m:oMathPara>
                </a14:m>
                <a:endParaRPr lang="zh-TW" altLang="en-US" sz="24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3070186" y="2380779"/>
                <a:ext cx="223266" cy="369332"/>
              </a:xfrm>
              <a:prstGeom prst="rect">
                <a:avLst/>
              </a:prstGeom>
              <a:blipFill>
                <a:blip r:embed="rId2"/>
                <a:stretch>
                  <a:fillRect l="-19444" r="-16667"/>
                </a:stretch>
              </a:blipFill>
            </p:spPr>
            <p:txBody>
              <a:bodyPr/>
              <a:lstStyle/>
              <a:p>
                <a:r>
                  <a:rPr lang="zh-TW" altLang="en-US">
                    <a:noFill/>
                  </a:rPr>
                  <a:t> </a:t>
                </a:r>
              </a:p>
            </p:txBody>
          </p:sp>
        </mc:Fallback>
      </mc:AlternateContent>
      <p:sp>
        <p:nvSpPr>
          <p:cNvPr id="15" name="文字方塊 14"/>
          <p:cNvSpPr txBox="1"/>
          <p:nvPr/>
        </p:nvSpPr>
        <p:spPr>
          <a:xfrm>
            <a:off x="778100" y="2362850"/>
            <a:ext cx="2403719" cy="461665"/>
          </a:xfrm>
          <a:prstGeom prst="rect">
            <a:avLst/>
          </a:prstGeom>
          <a:noFill/>
        </p:spPr>
        <p:txBody>
          <a:bodyPr wrap="square" rtlCol="0">
            <a:spAutoFit/>
          </a:bodyPr>
          <a:lstStyle/>
          <a:p>
            <a:r>
              <a:rPr lang="en-US" altLang="zh-TW" sz="2400" dirty="0"/>
              <a:t>Prior distribution</a:t>
            </a:r>
            <a:endParaRPr lang="zh-TW" altLang="en-US" sz="2400" dirty="0"/>
          </a:p>
        </p:txBody>
      </p:sp>
      <p:sp>
        <p:nvSpPr>
          <p:cNvPr id="16" name="文字方塊 15"/>
          <p:cNvSpPr txBox="1"/>
          <p:nvPr/>
        </p:nvSpPr>
        <p:spPr>
          <a:xfrm>
            <a:off x="7077672" y="2009972"/>
            <a:ext cx="2151469" cy="523220"/>
          </a:xfrm>
          <a:prstGeom prst="rect">
            <a:avLst/>
          </a:prstGeom>
          <a:noFill/>
        </p:spPr>
        <p:txBody>
          <a:bodyPr wrap="square" rtlCol="0">
            <a:spAutoFit/>
          </a:bodyPr>
          <a:lstStyle/>
          <a:p>
            <a:r>
              <a:rPr lang="en-US" altLang="zh-TW" sz="2800" dirty="0"/>
              <a:t>x = G(</a:t>
            </a:r>
            <a:r>
              <a:rPr lang="en-US" altLang="zh-TW" sz="2800" dirty="0" err="1"/>
              <a:t>c,z</a:t>
            </a:r>
            <a:r>
              <a:rPr lang="en-US" altLang="zh-TW" sz="2800" dirty="0"/>
              <a:t>)</a:t>
            </a:r>
            <a:endParaRPr lang="zh-TW" altLang="en-US" sz="2800" dirty="0"/>
          </a:p>
        </p:txBody>
      </p:sp>
      <p:sp>
        <p:nvSpPr>
          <p:cNvPr id="53" name="矩形 52"/>
          <p:cNvSpPr/>
          <p:nvPr/>
        </p:nvSpPr>
        <p:spPr>
          <a:xfrm>
            <a:off x="2244639" y="1649768"/>
            <a:ext cx="1048813"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altLang="zh-TW" sz="2400" dirty="0"/>
              <a:t>c: train</a:t>
            </a:r>
            <a:endParaRPr lang="zh-TW" altLang="en-US" sz="2400" dirty="0"/>
          </a:p>
        </p:txBody>
      </p:sp>
      <p:sp>
        <p:nvSpPr>
          <p:cNvPr id="54" name="文字方塊 53"/>
          <p:cNvSpPr txBox="1"/>
          <p:nvPr/>
        </p:nvSpPr>
        <p:spPr>
          <a:xfrm>
            <a:off x="4196322" y="4613048"/>
            <a:ext cx="1530120" cy="830997"/>
          </a:xfrm>
          <a:prstGeom prst="rect">
            <a:avLst/>
          </a:prstGeom>
          <a:noFill/>
        </p:spPr>
        <p:txBody>
          <a:bodyPr wrap="square" rtlCol="0">
            <a:spAutoFit/>
          </a:bodyPr>
          <a:lstStyle/>
          <a:p>
            <a:pPr algn="ctr"/>
            <a:r>
              <a:rPr lang="en-US" altLang="zh-TW" sz="2400">
                <a:solidFill>
                  <a:srgbClr val="FF0000"/>
                </a:solidFill>
              </a:rPr>
              <a:t>Target of NN</a:t>
            </a:r>
            <a:r>
              <a:rPr lang="zh-TW" altLang="en-US" sz="2400">
                <a:solidFill>
                  <a:srgbClr val="FF0000"/>
                </a:solidFill>
              </a:rPr>
              <a:t> </a:t>
            </a:r>
            <a:r>
              <a:rPr lang="en-US" altLang="zh-TW" sz="2400">
                <a:solidFill>
                  <a:srgbClr val="FF0000"/>
                </a:solidFill>
              </a:rPr>
              <a:t>output</a:t>
            </a:r>
            <a:endParaRPr lang="zh-TW" altLang="en-US" sz="2400" dirty="0">
              <a:solidFill>
                <a:srgbClr val="FF0000"/>
              </a:solidFill>
            </a:endParaRPr>
          </a:p>
        </p:txBody>
      </p:sp>
      <p:sp>
        <p:nvSpPr>
          <p:cNvPr id="60" name="文字方塊 59"/>
          <p:cNvSpPr txBox="1"/>
          <p:nvPr/>
        </p:nvSpPr>
        <p:spPr>
          <a:xfrm>
            <a:off x="244401" y="3739573"/>
            <a:ext cx="2536561" cy="461665"/>
          </a:xfrm>
          <a:prstGeom prst="rect">
            <a:avLst/>
          </a:prstGeom>
          <a:noFill/>
        </p:spPr>
        <p:txBody>
          <a:bodyPr wrap="square" rtlCol="0">
            <a:spAutoFit/>
          </a:bodyPr>
          <a:lstStyle/>
          <a:p>
            <a:pPr algn="ctr"/>
            <a:r>
              <a:rPr lang="en-US" altLang="zh-TW" sz="2400" dirty="0"/>
              <a:t>Text: “train”</a:t>
            </a:r>
            <a:endParaRPr lang="zh-TW" altLang="en-US" sz="2400" dirty="0"/>
          </a:p>
        </p:txBody>
      </p:sp>
      <p:pic>
        <p:nvPicPr>
          <p:cNvPr id="61" name="Picture 2" descr="「火車」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532" y="4052301"/>
            <a:ext cx="1076145" cy="711644"/>
          </a:xfrm>
          <a:prstGeom prst="rect">
            <a:avLst/>
          </a:prstGeom>
          <a:noFill/>
          <a:extLst>
            <a:ext uri="{909E8E84-426E-40DD-AFC4-6F175D3DCCD1}">
              <a14:hiddenFill xmlns:a14="http://schemas.microsoft.com/office/drawing/2010/main">
                <a:solidFill>
                  <a:srgbClr val="FFFFFF"/>
                </a:solidFill>
              </a14:hiddenFill>
            </a:ext>
          </a:extLst>
        </p:spPr>
      </p:pic>
      <p:sp>
        <p:nvSpPr>
          <p:cNvPr id="62" name="橢圓 61"/>
          <p:cNvSpPr/>
          <p:nvPr/>
        </p:nvSpPr>
        <p:spPr>
          <a:xfrm>
            <a:off x="3777583" y="4655995"/>
            <a:ext cx="22225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3" name="Picture 4" descr="「火車」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620" y="4549339"/>
            <a:ext cx="1024684" cy="7685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火車」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3151" y="3635723"/>
            <a:ext cx="1029867" cy="7724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火車」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314" y="4265731"/>
            <a:ext cx="1082938" cy="72195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火車」的圖片搜尋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7958" y="5469340"/>
            <a:ext cx="1022169" cy="76662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火車」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7472" y="4647598"/>
            <a:ext cx="1252805" cy="835203"/>
          </a:xfrm>
          <a:prstGeom prst="rect">
            <a:avLst/>
          </a:prstGeom>
          <a:noFill/>
          <a:extLst>
            <a:ext uri="{909E8E84-426E-40DD-AFC4-6F175D3DCCD1}">
              <a14:hiddenFill xmlns:a14="http://schemas.microsoft.com/office/drawing/2010/main">
                <a:solidFill>
                  <a:srgbClr val="FFFFFF"/>
                </a:solidFill>
              </a14:hiddenFill>
            </a:ext>
          </a:extLst>
        </p:spPr>
      </p:pic>
      <p:sp>
        <p:nvSpPr>
          <p:cNvPr id="68" name="橢圓 67"/>
          <p:cNvSpPr/>
          <p:nvPr/>
        </p:nvSpPr>
        <p:spPr>
          <a:xfrm>
            <a:off x="4996783" y="4310646"/>
            <a:ext cx="22225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9" name="橢圓 68"/>
          <p:cNvSpPr/>
          <p:nvPr/>
        </p:nvSpPr>
        <p:spPr>
          <a:xfrm>
            <a:off x="3182179" y="5205820"/>
            <a:ext cx="222250" cy="21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橢圓 69"/>
          <p:cNvSpPr/>
          <p:nvPr/>
        </p:nvSpPr>
        <p:spPr>
          <a:xfrm>
            <a:off x="7300314" y="5392154"/>
            <a:ext cx="222250"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1" name="橢圓 70"/>
          <p:cNvSpPr/>
          <p:nvPr/>
        </p:nvSpPr>
        <p:spPr>
          <a:xfrm>
            <a:off x="8272127" y="4879740"/>
            <a:ext cx="222250"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2" name="橢圓 71"/>
          <p:cNvSpPr/>
          <p:nvPr/>
        </p:nvSpPr>
        <p:spPr>
          <a:xfrm>
            <a:off x="6534643" y="6128017"/>
            <a:ext cx="222250"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3" name="橢圓 72"/>
          <p:cNvSpPr/>
          <p:nvPr/>
        </p:nvSpPr>
        <p:spPr>
          <a:xfrm>
            <a:off x="4315683" y="5383901"/>
            <a:ext cx="222250" cy="215900"/>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4" name="矩形 73"/>
          <p:cNvSpPr/>
          <p:nvPr/>
        </p:nvSpPr>
        <p:spPr>
          <a:xfrm>
            <a:off x="2349236" y="5964002"/>
            <a:ext cx="2110386" cy="461665"/>
          </a:xfrm>
          <a:prstGeom prst="rect">
            <a:avLst/>
          </a:prstGeom>
        </p:spPr>
        <p:txBody>
          <a:bodyPr wrap="none">
            <a:spAutoFit/>
          </a:bodyPr>
          <a:lstStyle/>
          <a:p>
            <a:r>
              <a:rPr lang="en-US" altLang="zh-TW" sz="2400" dirty="0">
                <a:solidFill>
                  <a:srgbClr val="FF0000"/>
                </a:solidFill>
              </a:rPr>
              <a:t>A </a:t>
            </a:r>
            <a:r>
              <a:rPr lang="zh-TW" altLang="en-US" sz="2400" dirty="0">
                <a:solidFill>
                  <a:srgbClr val="FF0000"/>
                </a:solidFill>
              </a:rPr>
              <a:t>blurry </a:t>
            </a:r>
            <a:r>
              <a:rPr lang="en-US" altLang="zh-TW" sz="2400" dirty="0">
                <a:solidFill>
                  <a:srgbClr val="FF0000"/>
                </a:solidFill>
              </a:rPr>
              <a:t>image!</a:t>
            </a:r>
            <a:endParaRPr lang="zh-TW" altLang="en-US" sz="2400" dirty="0">
              <a:solidFill>
                <a:srgbClr val="FF0000"/>
              </a:solidFill>
            </a:endParaRPr>
          </a:p>
        </p:txBody>
      </p:sp>
      <p:cxnSp>
        <p:nvCxnSpPr>
          <p:cNvPr id="75" name="直線單箭頭接點 74"/>
          <p:cNvCxnSpPr>
            <a:cxnSpLocks/>
          </p:cNvCxnSpPr>
          <p:nvPr/>
        </p:nvCxnSpPr>
        <p:spPr>
          <a:xfrm flipH="1">
            <a:off x="3777583" y="5574465"/>
            <a:ext cx="587607" cy="496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rot="3376006">
            <a:off x="7095072" y="4276027"/>
            <a:ext cx="790335" cy="26048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橢圓 76"/>
          <p:cNvSpPr/>
          <p:nvPr/>
        </p:nvSpPr>
        <p:spPr>
          <a:xfrm rot="3613158">
            <a:off x="3740243" y="3416667"/>
            <a:ext cx="790335" cy="26048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5971785" y="3268753"/>
            <a:ext cx="2657058" cy="830997"/>
          </a:xfrm>
          <a:prstGeom prst="rect">
            <a:avLst/>
          </a:prstGeom>
          <a:noFill/>
        </p:spPr>
        <p:txBody>
          <a:bodyPr wrap="square" rtlCol="0">
            <a:spAutoFit/>
          </a:bodyPr>
          <a:lstStyle/>
          <a:p>
            <a:r>
              <a:rPr lang="en-US" altLang="zh-TW" sz="2400" dirty="0">
                <a:solidFill>
                  <a:srgbClr val="FF0000"/>
                </a:solidFill>
              </a:rPr>
              <a:t>Approximate the distribution below</a:t>
            </a:r>
            <a:endParaRPr lang="zh-TW" altLang="en-US" sz="2400" dirty="0">
              <a:solidFill>
                <a:srgbClr val="FF0000"/>
              </a:solidFill>
            </a:endParaRPr>
          </a:p>
        </p:txBody>
      </p:sp>
      <p:sp>
        <p:nvSpPr>
          <p:cNvPr id="78" name="文字方塊 77"/>
          <p:cNvSpPr txBox="1"/>
          <p:nvPr/>
        </p:nvSpPr>
        <p:spPr>
          <a:xfrm>
            <a:off x="5971785" y="2885525"/>
            <a:ext cx="2657058" cy="461665"/>
          </a:xfrm>
          <a:prstGeom prst="rect">
            <a:avLst/>
          </a:prstGeom>
          <a:noFill/>
        </p:spPr>
        <p:txBody>
          <a:bodyPr wrap="square" rtlCol="0">
            <a:spAutoFit/>
          </a:bodyPr>
          <a:lstStyle/>
          <a:p>
            <a:r>
              <a:rPr lang="en-US" altLang="zh-TW" sz="2400" dirty="0">
                <a:solidFill>
                  <a:srgbClr val="0000FF"/>
                </a:solidFill>
              </a:rPr>
              <a:t>It is a distribution.</a:t>
            </a:r>
            <a:endParaRPr lang="zh-TW" altLang="en-US" sz="2400" dirty="0">
              <a:solidFill>
                <a:srgbClr val="0000FF"/>
              </a:solidFill>
            </a:endParaRPr>
          </a:p>
        </p:txBody>
      </p:sp>
      <p:sp>
        <p:nvSpPr>
          <p:cNvPr id="33" name="文字方塊 32"/>
          <p:cNvSpPr txBox="1"/>
          <p:nvPr/>
        </p:nvSpPr>
        <p:spPr>
          <a:xfrm>
            <a:off x="6076590" y="1649768"/>
            <a:ext cx="990655"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altLang="zh-TW" sz="2400" dirty="0"/>
          </a:p>
          <a:p>
            <a:pPr algn="ctr"/>
            <a:r>
              <a:rPr lang="en-US" altLang="zh-TW" sz="2400" dirty="0"/>
              <a:t>Image</a:t>
            </a:r>
          </a:p>
          <a:p>
            <a:pPr algn="ctr"/>
            <a:endParaRPr lang="zh-TW" altLang="en-US" sz="2400" dirty="0"/>
          </a:p>
        </p:txBody>
      </p:sp>
    </p:spTree>
    <p:extLst>
      <p:ext uri="{BB962C8B-B14F-4D97-AF65-F5344CB8AC3E}">
        <p14:creationId xmlns:p14="http://schemas.microsoft.com/office/powerpoint/2010/main" val="4980017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3" grpId="0"/>
      <p:bldP spid="15" grpId="0"/>
      <p:bldP spid="16" grpId="0"/>
      <p:bldP spid="53" grpId="0" animBg="1"/>
      <p:bldP spid="76" grpId="0" animBg="1"/>
      <p:bldP spid="77" grpId="0" animBg="1"/>
      <p:bldP spid="29" grpId="0"/>
      <p:bldP spid="78" grpId="0"/>
      <p:bldP spid="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Conditional GAN</a:t>
            </a:r>
            <a:endParaRPr lang="zh-TW" altLang="en-US" dirty="0"/>
          </a:p>
        </p:txBody>
      </p:sp>
      <p:grpSp>
        <p:nvGrpSpPr>
          <p:cNvPr id="4" name="群組 3"/>
          <p:cNvGrpSpPr/>
          <p:nvPr/>
        </p:nvGrpSpPr>
        <p:grpSpPr>
          <a:xfrm>
            <a:off x="4559536" y="3861755"/>
            <a:ext cx="4794784" cy="1241127"/>
            <a:chOff x="4997554" y="5008781"/>
            <a:chExt cx="4794784" cy="1241127"/>
          </a:xfrm>
        </p:grpSpPr>
        <p:sp>
          <p:nvSpPr>
            <p:cNvPr id="5" name="矩形 4"/>
            <p:cNvSpPr/>
            <p:nvPr/>
          </p:nvSpPr>
          <p:spPr>
            <a:xfrm>
              <a:off x="5989913" y="5008781"/>
              <a:ext cx="1504494" cy="11774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D </a:t>
              </a:r>
            </a:p>
            <a:p>
              <a:pPr algn="ctr"/>
              <a:r>
                <a:rPr lang="en-US" altLang="zh-TW" sz="2400" dirty="0"/>
                <a:t>(type 2)</a:t>
              </a:r>
            </a:p>
          </p:txBody>
        </p:sp>
        <p:sp>
          <p:nvSpPr>
            <p:cNvPr id="6" name="箭號: 向右 5"/>
            <p:cNvSpPr/>
            <p:nvPr/>
          </p:nvSpPr>
          <p:spPr>
            <a:xfrm>
              <a:off x="7535903" y="5335717"/>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文字方塊 6"/>
            <p:cNvSpPr txBox="1"/>
            <p:nvPr/>
          </p:nvSpPr>
          <p:spPr>
            <a:xfrm>
              <a:off x="8027038" y="5336105"/>
              <a:ext cx="1765300" cy="523220"/>
            </a:xfrm>
            <a:prstGeom prst="rect">
              <a:avLst/>
            </a:prstGeom>
            <a:noFill/>
          </p:spPr>
          <p:txBody>
            <a:bodyPr wrap="square" rtlCol="0">
              <a:spAutoFit/>
            </a:bodyPr>
            <a:lstStyle/>
            <a:p>
              <a:r>
                <a:rPr lang="en-US" altLang="zh-TW" sz="2800" dirty="0"/>
                <a:t>scalar</a:t>
              </a:r>
              <a:endParaRPr lang="zh-TW" altLang="en-US" sz="2800" dirty="0"/>
            </a:p>
          </p:txBody>
        </p:sp>
        <p:sp>
          <p:nvSpPr>
            <p:cNvPr id="8" name="箭號: 向右 7"/>
            <p:cNvSpPr/>
            <p:nvPr/>
          </p:nvSpPr>
          <p:spPr>
            <a:xfrm>
              <a:off x="5371318" y="5008781"/>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8"/>
                <p:cNvSpPr txBox="1"/>
                <p:nvPr/>
              </p:nvSpPr>
              <p:spPr>
                <a:xfrm>
                  <a:off x="4997554" y="5085919"/>
                  <a:ext cx="2197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𝑐</m:t>
                        </m:r>
                      </m:oMath>
                    </m:oMathPara>
                  </a14:m>
                  <a:endParaRPr lang="zh-TW" altLang="en-US" sz="2400" dirty="0"/>
                </a:p>
              </p:txBody>
            </p:sp>
          </mc:Choice>
          <mc:Fallback xmlns="">
            <p:sp>
              <p:nvSpPr>
                <p:cNvPr id="40" name="文字方塊 39"/>
                <p:cNvSpPr txBox="1">
                  <a:spLocks noRot="1" noChangeAspect="1" noMove="1" noResize="1" noEditPoints="1" noAdjustHandles="1" noChangeArrowheads="1" noChangeShapeType="1" noTextEdit="1"/>
                </p:cNvSpPr>
                <p:nvPr/>
              </p:nvSpPr>
              <p:spPr>
                <a:xfrm>
                  <a:off x="4997554" y="5085919"/>
                  <a:ext cx="219740" cy="369332"/>
                </a:xfrm>
                <a:prstGeom prst="rect">
                  <a:avLst/>
                </a:prstGeom>
                <a:blipFill>
                  <a:blip r:embed="rId11"/>
                  <a:stretch>
                    <a:fillRect l="-16667" r="-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4997554" y="5779892"/>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4997554" y="5779892"/>
                  <a:ext cx="241733" cy="369332"/>
                </a:xfrm>
                <a:prstGeom prst="rect">
                  <a:avLst/>
                </a:prstGeom>
                <a:blipFill>
                  <a:blip r:embed="rId12"/>
                  <a:stretch>
                    <a:fillRect l="-15000" r="-15000"/>
                  </a:stretch>
                </a:blipFill>
              </p:spPr>
              <p:txBody>
                <a:bodyPr/>
                <a:lstStyle/>
                <a:p>
                  <a:r>
                    <a:rPr lang="zh-TW" altLang="en-US">
                      <a:noFill/>
                    </a:rPr>
                    <a:t> </a:t>
                  </a:r>
                </a:p>
              </p:txBody>
            </p:sp>
          </mc:Fallback>
        </mc:AlternateContent>
        <p:sp>
          <p:nvSpPr>
            <p:cNvPr id="11" name="箭號: 向右 10"/>
            <p:cNvSpPr/>
            <p:nvPr/>
          </p:nvSpPr>
          <p:spPr>
            <a:xfrm>
              <a:off x="5392066" y="5726300"/>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12" name="群組 11"/>
          <p:cNvGrpSpPr/>
          <p:nvPr/>
        </p:nvGrpSpPr>
        <p:grpSpPr>
          <a:xfrm>
            <a:off x="239181" y="3859164"/>
            <a:ext cx="4774036" cy="1177480"/>
            <a:chOff x="5018302" y="5008781"/>
            <a:chExt cx="4774036" cy="1177480"/>
          </a:xfrm>
        </p:grpSpPr>
        <p:sp>
          <p:nvSpPr>
            <p:cNvPr id="13" name="矩形 12"/>
            <p:cNvSpPr/>
            <p:nvPr/>
          </p:nvSpPr>
          <p:spPr>
            <a:xfrm>
              <a:off x="5989913" y="5008781"/>
              <a:ext cx="1504494" cy="11774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D </a:t>
              </a:r>
            </a:p>
            <a:p>
              <a:pPr algn="ctr"/>
              <a:r>
                <a:rPr lang="en-US" altLang="zh-TW" sz="2400" dirty="0"/>
                <a:t>(type 1)</a:t>
              </a:r>
            </a:p>
          </p:txBody>
        </p:sp>
        <p:sp>
          <p:nvSpPr>
            <p:cNvPr id="14" name="箭號: 向右 13"/>
            <p:cNvSpPr/>
            <p:nvPr/>
          </p:nvSpPr>
          <p:spPr>
            <a:xfrm>
              <a:off x="7535903" y="5335717"/>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5" name="文字方塊 14"/>
            <p:cNvSpPr txBox="1"/>
            <p:nvPr/>
          </p:nvSpPr>
          <p:spPr>
            <a:xfrm>
              <a:off x="8027038" y="5336105"/>
              <a:ext cx="1765300" cy="523220"/>
            </a:xfrm>
            <a:prstGeom prst="rect">
              <a:avLst/>
            </a:prstGeom>
            <a:noFill/>
          </p:spPr>
          <p:txBody>
            <a:bodyPr wrap="square" rtlCol="0">
              <a:spAutoFit/>
            </a:bodyPr>
            <a:lstStyle/>
            <a:p>
              <a:r>
                <a:rPr lang="en-US" altLang="zh-TW" sz="2800" dirty="0"/>
                <a:t>scalar</a:t>
              </a:r>
              <a:endParaRPr lang="zh-TW" altLang="en-US" sz="2800" dirty="0"/>
            </a:p>
          </p:txBody>
        </p:sp>
        <mc:AlternateContent xmlns:mc="http://schemas.openxmlformats.org/markup-compatibility/2006" xmlns:a14="http://schemas.microsoft.com/office/drawing/2010/main">
          <mc:Choice Requires="a14">
            <p:sp>
              <p:nvSpPr>
                <p:cNvPr id="16" name="文字方塊 15"/>
                <p:cNvSpPr txBox="1"/>
                <p:nvPr/>
              </p:nvSpPr>
              <p:spPr>
                <a:xfrm>
                  <a:off x="5018302" y="5389309"/>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55" name="文字方塊 54"/>
                <p:cNvSpPr txBox="1">
                  <a:spLocks noRot="1" noChangeAspect="1" noMove="1" noResize="1" noEditPoints="1" noAdjustHandles="1" noChangeArrowheads="1" noChangeShapeType="1" noTextEdit="1"/>
                </p:cNvSpPr>
                <p:nvPr/>
              </p:nvSpPr>
              <p:spPr>
                <a:xfrm>
                  <a:off x="5018302" y="5389309"/>
                  <a:ext cx="241733" cy="369332"/>
                </a:xfrm>
                <a:prstGeom prst="rect">
                  <a:avLst/>
                </a:prstGeom>
                <a:blipFill>
                  <a:blip r:embed="rId13"/>
                  <a:stretch>
                    <a:fillRect l="-15000" r="-15000"/>
                  </a:stretch>
                </a:blipFill>
              </p:spPr>
              <p:txBody>
                <a:bodyPr/>
                <a:lstStyle/>
                <a:p>
                  <a:r>
                    <a:rPr lang="zh-TW" altLang="en-US">
                      <a:noFill/>
                    </a:rPr>
                    <a:t> </a:t>
                  </a:r>
                </a:p>
              </p:txBody>
            </p:sp>
          </mc:Fallback>
        </mc:AlternateContent>
        <p:sp>
          <p:nvSpPr>
            <p:cNvPr id="17" name="箭號: 向右 16"/>
            <p:cNvSpPr/>
            <p:nvPr/>
          </p:nvSpPr>
          <p:spPr>
            <a:xfrm>
              <a:off x="5412814" y="5335717"/>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
        <p:nvSpPr>
          <p:cNvPr id="19" name="文字方塊 18"/>
          <p:cNvSpPr txBox="1"/>
          <p:nvPr/>
        </p:nvSpPr>
        <p:spPr>
          <a:xfrm>
            <a:off x="3826098" y="5108995"/>
            <a:ext cx="2330470" cy="461665"/>
          </a:xfrm>
          <a:prstGeom prst="rect">
            <a:avLst/>
          </a:prstGeom>
          <a:noFill/>
        </p:spPr>
        <p:txBody>
          <a:bodyPr wrap="square" rtlCol="0">
            <a:spAutoFit/>
          </a:bodyPr>
          <a:lstStyle/>
          <a:p>
            <a:r>
              <a:rPr lang="en-US" altLang="zh-TW" sz="2400" dirty="0"/>
              <a:t>Positive example:</a:t>
            </a:r>
            <a:endParaRPr lang="zh-TW" altLang="en-US" sz="2400" dirty="0"/>
          </a:p>
        </p:txBody>
      </p:sp>
      <p:sp>
        <p:nvSpPr>
          <p:cNvPr id="20" name="文字方塊 19"/>
          <p:cNvSpPr txBox="1"/>
          <p:nvPr/>
        </p:nvSpPr>
        <p:spPr>
          <a:xfrm>
            <a:off x="3784851" y="5524970"/>
            <a:ext cx="5109927" cy="461665"/>
          </a:xfrm>
          <a:prstGeom prst="rect">
            <a:avLst/>
          </a:prstGeom>
          <a:noFill/>
        </p:spPr>
        <p:txBody>
          <a:bodyPr wrap="square" rtlCol="0">
            <a:spAutoFit/>
          </a:bodyPr>
          <a:lstStyle/>
          <a:p>
            <a:r>
              <a:rPr lang="en-US" altLang="zh-TW" sz="2400" dirty="0"/>
              <a:t>Negative example:</a:t>
            </a:r>
            <a:endParaRPr lang="zh-TW" altLang="en-US" sz="2400" dirty="0"/>
          </a:p>
        </p:txBody>
      </p:sp>
      <p:grpSp>
        <p:nvGrpSpPr>
          <p:cNvPr id="32" name="群組 31"/>
          <p:cNvGrpSpPr/>
          <p:nvPr/>
        </p:nvGrpSpPr>
        <p:grpSpPr>
          <a:xfrm>
            <a:off x="508998" y="1576027"/>
            <a:ext cx="8599399" cy="1205718"/>
            <a:chOff x="783600" y="2048246"/>
            <a:chExt cx="8599399" cy="1205718"/>
          </a:xfrm>
        </p:grpSpPr>
        <p:sp>
          <p:nvSpPr>
            <p:cNvPr id="33" name="矩形 32"/>
            <p:cNvSpPr/>
            <p:nvPr/>
          </p:nvSpPr>
          <p:spPr>
            <a:xfrm>
              <a:off x="4067589" y="2048246"/>
              <a:ext cx="1504494" cy="1177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G</a:t>
              </a:r>
            </a:p>
          </p:txBody>
        </p:sp>
        <p:sp>
          <p:nvSpPr>
            <p:cNvPr id="34" name="箭號: 向右 33"/>
            <p:cNvSpPr/>
            <p:nvPr/>
          </p:nvSpPr>
          <p:spPr>
            <a:xfrm>
              <a:off x="5609597" y="2417578"/>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5" name="箭號: 向右 34"/>
            <p:cNvSpPr/>
            <p:nvPr/>
          </p:nvSpPr>
          <p:spPr>
            <a:xfrm>
              <a:off x="3452976" y="2048246"/>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6" name="箭號: 向右 35"/>
            <p:cNvSpPr/>
            <p:nvPr/>
          </p:nvSpPr>
          <p:spPr>
            <a:xfrm>
              <a:off x="3452976" y="2730356"/>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7" name="文字方塊 36"/>
                <p:cNvSpPr txBox="1"/>
                <p:nvPr/>
              </p:nvSpPr>
              <p:spPr>
                <a:xfrm>
                  <a:off x="3075686" y="281022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oMath>
                    </m:oMathPara>
                  </a14:m>
                  <a:endParaRPr lang="zh-TW" altLang="en-US" sz="24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3075686" y="2810228"/>
                  <a:ext cx="223266" cy="369332"/>
                </a:xfrm>
                <a:prstGeom prst="rect">
                  <a:avLst/>
                </a:prstGeom>
                <a:blipFill>
                  <a:blip r:embed="rId14"/>
                  <a:stretch>
                    <a:fillRect l="-16216" r="-16216"/>
                  </a:stretch>
                </a:blipFill>
              </p:spPr>
              <p:txBody>
                <a:bodyPr/>
                <a:lstStyle/>
                <a:p>
                  <a:r>
                    <a:rPr lang="zh-TW" altLang="en-US">
                      <a:noFill/>
                    </a:rPr>
                    <a:t> </a:t>
                  </a:r>
                </a:p>
              </p:txBody>
            </p:sp>
          </mc:Fallback>
        </mc:AlternateContent>
        <p:sp>
          <p:nvSpPr>
            <p:cNvPr id="38" name="文字方塊 37"/>
            <p:cNvSpPr txBox="1"/>
            <p:nvPr/>
          </p:nvSpPr>
          <p:spPr>
            <a:xfrm>
              <a:off x="783600" y="2792299"/>
              <a:ext cx="2403719" cy="461665"/>
            </a:xfrm>
            <a:prstGeom prst="rect">
              <a:avLst/>
            </a:prstGeom>
            <a:noFill/>
          </p:spPr>
          <p:txBody>
            <a:bodyPr wrap="square" rtlCol="0">
              <a:spAutoFit/>
            </a:bodyPr>
            <a:lstStyle/>
            <a:p>
              <a:r>
                <a:rPr lang="en-US" altLang="zh-TW" sz="2400" dirty="0"/>
                <a:t>Prior distribution</a:t>
              </a:r>
              <a:endParaRPr lang="zh-TW" altLang="en-US" sz="2400" dirty="0"/>
            </a:p>
          </p:txBody>
        </p:sp>
        <p:sp>
          <p:nvSpPr>
            <p:cNvPr id="39" name="文字方塊 38"/>
            <p:cNvSpPr txBox="1"/>
            <p:nvPr/>
          </p:nvSpPr>
          <p:spPr>
            <a:xfrm>
              <a:off x="7231530" y="2431911"/>
              <a:ext cx="2151469" cy="523220"/>
            </a:xfrm>
            <a:prstGeom prst="rect">
              <a:avLst/>
            </a:prstGeom>
            <a:noFill/>
          </p:spPr>
          <p:txBody>
            <a:bodyPr wrap="square" rtlCol="0">
              <a:spAutoFit/>
            </a:bodyPr>
            <a:lstStyle/>
            <a:p>
              <a:r>
                <a:rPr lang="en-US" altLang="zh-TW" sz="2800" dirty="0"/>
                <a:t>x = G(</a:t>
              </a:r>
              <a:r>
                <a:rPr lang="en-US" altLang="zh-TW" sz="2800" dirty="0" err="1"/>
                <a:t>c,z</a:t>
              </a:r>
              <a:r>
                <a:rPr lang="en-US" altLang="zh-TW" sz="2800" dirty="0"/>
                <a:t>)</a:t>
              </a:r>
              <a:endParaRPr lang="zh-TW" altLang="en-US" sz="2800" dirty="0"/>
            </a:p>
          </p:txBody>
        </p:sp>
        <p:sp>
          <p:nvSpPr>
            <p:cNvPr id="40" name="矩形 39"/>
            <p:cNvSpPr/>
            <p:nvPr/>
          </p:nvSpPr>
          <p:spPr>
            <a:xfrm>
              <a:off x="2250139" y="2079217"/>
              <a:ext cx="1048813"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altLang="zh-TW" sz="2400" dirty="0"/>
                <a:t>c: train</a:t>
              </a:r>
              <a:endParaRPr lang="zh-TW" altLang="en-US" sz="2400" dirty="0"/>
            </a:p>
          </p:txBody>
        </p:sp>
      </p:grpSp>
      <p:sp>
        <p:nvSpPr>
          <p:cNvPr id="41" name="文字方塊 40"/>
          <p:cNvSpPr txBox="1"/>
          <p:nvPr/>
        </p:nvSpPr>
        <p:spPr>
          <a:xfrm>
            <a:off x="1453729" y="3055537"/>
            <a:ext cx="2697865" cy="461665"/>
          </a:xfrm>
          <a:prstGeom prst="rect">
            <a:avLst/>
          </a:prstGeom>
          <a:noFill/>
        </p:spPr>
        <p:txBody>
          <a:bodyPr wrap="square" rtlCol="0">
            <a:spAutoFit/>
          </a:bodyPr>
          <a:lstStyle/>
          <a:p>
            <a:pPr algn="ctr"/>
            <a:r>
              <a:rPr lang="en-US" altLang="zh-TW" sz="2400" dirty="0"/>
              <a:t>x is realistic or not</a:t>
            </a:r>
            <a:endParaRPr lang="zh-TW" altLang="en-US" sz="2400" dirty="0"/>
          </a:p>
        </p:txBody>
      </p:sp>
      <p:sp>
        <p:nvSpPr>
          <p:cNvPr id="42" name="文字方塊 41"/>
          <p:cNvSpPr txBox="1"/>
          <p:nvPr/>
        </p:nvSpPr>
        <p:spPr>
          <a:xfrm>
            <a:off x="5892567" y="1581416"/>
            <a:ext cx="990655"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altLang="zh-TW" sz="2400" dirty="0"/>
          </a:p>
          <a:p>
            <a:pPr algn="ctr"/>
            <a:r>
              <a:rPr lang="en-US" altLang="zh-TW" sz="2400" dirty="0"/>
              <a:t>Image</a:t>
            </a:r>
          </a:p>
          <a:p>
            <a:pPr algn="ctr"/>
            <a:endParaRPr lang="zh-TW" altLang="en-US" sz="2400" dirty="0"/>
          </a:p>
        </p:txBody>
      </p:sp>
      <p:sp>
        <p:nvSpPr>
          <p:cNvPr id="43" name="文字方塊 42"/>
          <p:cNvSpPr txBox="1"/>
          <p:nvPr/>
        </p:nvSpPr>
        <p:spPr>
          <a:xfrm>
            <a:off x="4824472" y="2905161"/>
            <a:ext cx="3534175" cy="830997"/>
          </a:xfrm>
          <a:prstGeom prst="rect">
            <a:avLst/>
          </a:prstGeom>
          <a:noFill/>
        </p:spPr>
        <p:txBody>
          <a:bodyPr wrap="square" rtlCol="0">
            <a:spAutoFit/>
          </a:bodyPr>
          <a:lstStyle/>
          <a:p>
            <a:r>
              <a:rPr lang="en-US" altLang="zh-TW" sz="2400" dirty="0"/>
              <a:t>x is realistic or not + </a:t>
            </a:r>
          </a:p>
          <a:p>
            <a:r>
              <a:rPr lang="en-US" altLang="zh-TW" sz="2400" dirty="0"/>
              <a:t>c and x are matched or not</a:t>
            </a:r>
            <a:endParaRPr lang="zh-TW" altLang="en-US" sz="2400" dirty="0"/>
          </a:p>
        </p:txBody>
      </p:sp>
      <p:cxnSp>
        <p:nvCxnSpPr>
          <p:cNvPr id="45" name="直線單箭頭接點 44"/>
          <p:cNvCxnSpPr>
            <a:cxnSpLocks/>
          </p:cNvCxnSpPr>
          <p:nvPr/>
        </p:nvCxnSpPr>
        <p:spPr>
          <a:xfrm flipH="1" flipV="1">
            <a:off x="2858543" y="3498272"/>
            <a:ext cx="834933" cy="8099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cxnSpLocks/>
          </p:cNvCxnSpPr>
          <p:nvPr/>
        </p:nvCxnSpPr>
        <p:spPr>
          <a:xfrm flipH="1" flipV="1">
            <a:off x="7139833" y="3680326"/>
            <a:ext cx="892829" cy="6131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1" name="群組 60"/>
          <p:cNvGrpSpPr/>
          <p:nvPr/>
        </p:nvGrpSpPr>
        <p:grpSpPr>
          <a:xfrm>
            <a:off x="6298820" y="5061664"/>
            <a:ext cx="2065117" cy="524283"/>
            <a:chOff x="6739996" y="5521947"/>
            <a:chExt cx="2065117" cy="524283"/>
          </a:xfrm>
        </p:grpSpPr>
        <p:sp>
          <p:nvSpPr>
            <p:cNvPr id="57" name="矩形 56"/>
            <p:cNvSpPr/>
            <p:nvPr/>
          </p:nvSpPr>
          <p:spPr>
            <a:xfrm>
              <a:off x="6739996" y="5577117"/>
              <a:ext cx="2065117" cy="461665"/>
            </a:xfrm>
            <a:prstGeom prst="rect">
              <a:avLst/>
            </a:prstGeom>
          </p:spPr>
          <p:txBody>
            <a:bodyPr wrap="none">
              <a:spAutoFit/>
            </a:bodyPr>
            <a:lstStyle/>
            <a:p>
              <a:r>
                <a:rPr lang="en-US" altLang="zh-TW" sz="2400" dirty="0"/>
                <a:t>(train ,              )</a:t>
              </a:r>
              <a:endParaRPr lang="zh-TW" altLang="en-US" sz="2400" dirty="0"/>
            </a:p>
          </p:txBody>
        </p:sp>
        <p:pic>
          <p:nvPicPr>
            <p:cNvPr id="58" name="Picture 6" descr="「火車」的圖片搜尋結果"/>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16306" y="5521947"/>
              <a:ext cx="699044" cy="524283"/>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矩形 62"/>
          <p:cNvSpPr/>
          <p:nvPr/>
        </p:nvSpPr>
        <p:spPr>
          <a:xfrm>
            <a:off x="4592015" y="6098467"/>
            <a:ext cx="2065117" cy="461665"/>
          </a:xfrm>
          <a:prstGeom prst="rect">
            <a:avLst/>
          </a:prstGeom>
        </p:spPr>
        <p:txBody>
          <a:bodyPr wrap="none">
            <a:spAutoFit/>
          </a:bodyPr>
          <a:lstStyle/>
          <a:p>
            <a:r>
              <a:rPr lang="en-US" altLang="zh-TW" sz="2400" dirty="0"/>
              <a:t>(train ,              )</a:t>
            </a:r>
            <a:endParaRPr lang="zh-TW" altLang="en-US" sz="2400" dirty="0"/>
          </a:p>
        </p:txBody>
      </p:sp>
      <p:grpSp>
        <p:nvGrpSpPr>
          <p:cNvPr id="65" name="群組 64"/>
          <p:cNvGrpSpPr/>
          <p:nvPr/>
        </p:nvGrpSpPr>
        <p:grpSpPr>
          <a:xfrm>
            <a:off x="6661041" y="6075651"/>
            <a:ext cx="1855957" cy="524283"/>
            <a:chOff x="6739996" y="5545807"/>
            <a:chExt cx="1855957" cy="524283"/>
          </a:xfrm>
        </p:grpSpPr>
        <p:sp>
          <p:nvSpPr>
            <p:cNvPr id="66" name="矩形 65"/>
            <p:cNvSpPr/>
            <p:nvPr/>
          </p:nvSpPr>
          <p:spPr>
            <a:xfrm>
              <a:off x="6739996" y="5577117"/>
              <a:ext cx="1855957" cy="461665"/>
            </a:xfrm>
            <a:prstGeom prst="rect">
              <a:avLst/>
            </a:prstGeom>
          </p:spPr>
          <p:txBody>
            <a:bodyPr wrap="none">
              <a:spAutoFit/>
            </a:bodyPr>
            <a:lstStyle/>
            <a:p>
              <a:r>
                <a:rPr lang="en-US" altLang="zh-TW" sz="2400" dirty="0"/>
                <a:t>(cat ,              )</a:t>
              </a:r>
              <a:endParaRPr lang="zh-TW" altLang="en-US" sz="2400" dirty="0"/>
            </a:p>
          </p:txBody>
        </p:sp>
        <p:pic>
          <p:nvPicPr>
            <p:cNvPr id="67" name="Picture 6" descr="「火車」的圖片搜尋結果"/>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41455" y="5545807"/>
              <a:ext cx="699044" cy="52428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圖片 68"/>
          <p:cNvPicPr>
            <a:picLocks noChangeAspect="1"/>
          </p:cNvPicPr>
          <p:nvPr/>
        </p:nvPicPr>
        <p:blipFill>
          <a:blip r:embed="rId16"/>
          <a:stretch>
            <a:fillRect/>
          </a:stretch>
        </p:blipFill>
        <p:spPr>
          <a:xfrm>
            <a:off x="5681575" y="5995949"/>
            <a:ext cx="634019" cy="666700"/>
          </a:xfrm>
          <a:prstGeom prst="rect">
            <a:avLst/>
          </a:prstGeom>
        </p:spPr>
      </p:pic>
      <p:sp>
        <p:nvSpPr>
          <p:cNvPr id="44" name="文字方塊 43"/>
          <p:cNvSpPr txBox="1"/>
          <p:nvPr/>
        </p:nvSpPr>
        <p:spPr>
          <a:xfrm>
            <a:off x="384548" y="5214358"/>
            <a:ext cx="2330470" cy="461665"/>
          </a:xfrm>
          <a:prstGeom prst="rect">
            <a:avLst/>
          </a:prstGeom>
          <a:noFill/>
        </p:spPr>
        <p:txBody>
          <a:bodyPr wrap="square" rtlCol="0">
            <a:spAutoFit/>
          </a:bodyPr>
          <a:lstStyle/>
          <a:p>
            <a:r>
              <a:rPr lang="en-US" altLang="zh-TW" sz="2400" dirty="0"/>
              <a:t>Positive example:</a:t>
            </a:r>
            <a:endParaRPr lang="zh-TW" altLang="en-US" sz="2400" dirty="0"/>
          </a:p>
        </p:txBody>
      </p:sp>
      <p:pic>
        <p:nvPicPr>
          <p:cNvPr id="46" name="Picture 6" descr="「火車」的圖片搜尋結果"/>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92990" y="5208398"/>
            <a:ext cx="699044" cy="524283"/>
          </a:xfrm>
          <a:prstGeom prst="rect">
            <a:avLst/>
          </a:prstGeom>
          <a:noFill/>
          <a:extLst>
            <a:ext uri="{909E8E84-426E-40DD-AFC4-6F175D3DCCD1}">
              <a14:hiddenFill xmlns:a14="http://schemas.microsoft.com/office/drawing/2010/main">
                <a:solidFill>
                  <a:srgbClr val="FFFFFF"/>
                </a:solidFill>
              </a14:hiddenFill>
            </a:ext>
          </a:extLst>
        </p:spPr>
      </p:pic>
      <p:sp>
        <p:nvSpPr>
          <p:cNvPr id="48" name="文字方塊 47"/>
          <p:cNvSpPr txBox="1"/>
          <p:nvPr/>
        </p:nvSpPr>
        <p:spPr>
          <a:xfrm>
            <a:off x="303579" y="5948214"/>
            <a:ext cx="5109927" cy="461665"/>
          </a:xfrm>
          <a:prstGeom prst="rect">
            <a:avLst/>
          </a:prstGeom>
          <a:noFill/>
        </p:spPr>
        <p:txBody>
          <a:bodyPr wrap="square" rtlCol="0">
            <a:spAutoFit/>
          </a:bodyPr>
          <a:lstStyle/>
          <a:p>
            <a:r>
              <a:rPr lang="en-US" altLang="zh-TW" sz="2400" dirty="0"/>
              <a:t>Negative example:</a:t>
            </a:r>
            <a:endParaRPr lang="zh-TW" altLang="en-US" sz="2400" dirty="0"/>
          </a:p>
        </p:txBody>
      </p:sp>
      <p:pic>
        <p:nvPicPr>
          <p:cNvPr id="49" name="圖片 48"/>
          <p:cNvPicPr>
            <a:picLocks noChangeAspect="1"/>
          </p:cNvPicPr>
          <p:nvPr/>
        </p:nvPicPr>
        <p:blipFill>
          <a:blip r:embed="rId16"/>
          <a:stretch>
            <a:fillRect/>
          </a:stretch>
        </p:blipFill>
        <p:spPr>
          <a:xfrm>
            <a:off x="2734921" y="5881578"/>
            <a:ext cx="634019" cy="666700"/>
          </a:xfrm>
          <a:prstGeom prst="rect">
            <a:avLst/>
          </a:prstGeom>
        </p:spPr>
      </p:pic>
      <p:pic>
        <p:nvPicPr>
          <p:cNvPr id="1026" name="Picture 2" descr="「win png」的圖片搜尋結果"/>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08852" y="3730483"/>
            <a:ext cx="1735421" cy="149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4684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41" grpId="0"/>
      <p:bldP spid="43" grpId="0"/>
      <p:bldP spid="63" grpId="0"/>
      <p:bldP spid="44" grpId="0"/>
      <p:bldP spid="4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p:cNvPicPr>
            <a:picLocks noChangeAspect="1"/>
          </p:cNvPicPr>
          <p:nvPr/>
        </p:nvPicPr>
        <p:blipFill>
          <a:blip r:embed="rId3"/>
          <a:stretch>
            <a:fillRect/>
          </a:stretch>
        </p:blipFill>
        <p:spPr>
          <a:xfrm>
            <a:off x="786142" y="1533553"/>
            <a:ext cx="1257300" cy="1323975"/>
          </a:xfrm>
          <a:prstGeom prst="rect">
            <a:avLst/>
          </a:prstGeom>
        </p:spPr>
      </p:pic>
      <p:sp>
        <p:nvSpPr>
          <p:cNvPr id="2" name="標題 1"/>
          <p:cNvSpPr>
            <a:spLocks noGrp="1"/>
          </p:cNvSpPr>
          <p:nvPr>
            <p:ph type="title"/>
          </p:nvPr>
        </p:nvSpPr>
        <p:spPr/>
        <p:txBody>
          <a:bodyPr/>
          <a:lstStyle/>
          <a:p>
            <a:r>
              <a:rPr lang="en-US" altLang="zh-TW" dirty="0"/>
              <a:t>Image-to-image</a:t>
            </a:r>
            <a:endParaRPr lang="zh-TW" altLang="en-US" dirty="0"/>
          </a:p>
        </p:txBody>
      </p:sp>
      <p:sp>
        <p:nvSpPr>
          <p:cNvPr id="4" name="矩形 3"/>
          <p:cNvSpPr/>
          <p:nvPr/>
        </p:nvSpPr>
        <p:spPr>
          <a:xfrm>
            <a:off x="571036" y="6430605"/>
            <a:ext cx="7657023" cy="369332"/>
          </a:xfrm>
          <a:prstGeom prst="rect">
            <a:avLst/>
          </a:prstGeom>
        </p:spPr>
        <p:txBody>
          <a:bodyPr wrap="square">
            <a:spAutoFit/>
          </a:bodyPr>
          <a:lstStyle/>
          <a:p>
            <a:pPr algn="ctr"/>
            <a:r>
              <a:rPr lang="en-US" altLang="zh-TW" dirty="0">
                <a:latin typeface="Lucida Grande"/>
              </a:rPr>
              <a:t>https://arxiv.org/pdf/1611.07004</a:t>
            </a:r>
            <a:endParaRPr lang="zh-TW" altLang="en-US" dirty="0"/>
          </a:p>
        </p:txBody>
      </p:sp>
      <p:pic>
        <p:nvPicPr>
          <p:cNvPr id="5" name="圖片 4"/>
          <p:cNvPicPr>
            <a:picLocks noChangeAspect="1"/>
          </p:cNvPicPr>
          <p:nvPr/>
        </p:nvPicPr>
        <p:blipFill>
          <a:blip r:embed="rId4"/>
          <a:stretch>
            <a:fillRect/>
          </a:stretch>
        </p:blipFill>
        <p:spPr>
          <a:xfrm>
            <a:off x="0" y="3023402"/>
            <a:ext cx="9144000" cy="3404978"/>
          </a:xfrm>
          <a:prstGeom prst="rect">
            <a:avLst/>
          </a:prstGeom>
        </p:spPr>
      </p:pic>
      <p:grpSp>
        <p:nvGrpSpPr>
          <p:cNvPr id="16" name="群組 15"/>
          <p:cNvGrpSpPr/>
          <p:nvPr/>
        </p:nvGrpSpPr>
        <p:grpSpPr>
          <a:xfrm>
            <a:off x="2598588" y="1568473"/>
            <a:ext cx="5158019" cy="1205718"/>
            <a:chOff x="3070040" y="1618797"/>
            <a:chExt cx="5158019" cy="1205718"/>
          </a:xfrm>
        </p:grpSpPr>
        <p:grpSp>
          <p:nvGrpSpPr>
            <p:cNvPr id="6" name="群組 5"/>
            <p:cNvGrpSpPr/>
            <p:nvPr/>
          </p:nvGrpSpPr>
          <p:grpSpPr>
            <a:xfrm>
              <a:off x="3070186" y="1618797"/>
              <a:ext cx="5157873" cy="1205718"/>
              <a:chOff x="3075686" y="2048246"/>
              <a:chExt cx="5157873" cy="1205718"/>
            </a:xfrm>
          </p:grpSpPr>
          <p:sp>
            <p:nvSpPr>
              <p:cNvPr id="7" name="矩形 6"/>
              <p:cNvSpPr/>
              <p:nvPr/>
            </p:nvSpPr>
            <p:spPr>
              <a:xfrm>
                <a:off x="4067589" y="2048246"/>
                <a:ext cx="1504494" cy="1177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G</a:t>
                </a:r>
              </a:p>
            </p:txBody>
          </p:sp>
          <p:sp>
            <p:nvSpPr>
              <p:cNvPr id="8" name="箭號: 向右 7"/>
              <p:cNvSpPr/>
              <p:nvPr/>
            </p:nvSpPr>
            <p:spPr>
              <a:xfrm>
                <a:off x="5609597" y="2417578"/>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 name="箭號: 向右 8"/>
              <p:cNvSpPr/>
              <p:nvPr/>
            </p:nvSpPr>
            <p:spPr>
              <a:xfrm>
                <a:off x="3452976" y="2048246"/>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 name="箭號: 向右 9"/>
              <p:cNvSpPr/>
              <p:nvPr/>
            </p:nvSpPr>
            <p:spPr>
              <a:xfrm>
                <a:off x="3452976" y="2730356"/>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文字方塊 10"/>
                  <p:cNvSpPr txBox="1"/>
                  <p:nvPr/>
                </p:nvSpPr>
                <p:spPr>
                  <a:xfrm>
                    <a:off x="3075686" y="281022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oMath>
                      </m:oMathPara>
                    </a14:m>
                    <a:endParaRPr lang="zh-TW" altLang="en-US" sz="24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075686" y="2810228"/>
                    <a:ext cx="223266" cy="369332"/>
                  </a:xfrm>
                  <a:prstGeom prst="rect">
                    <a:avLst/>
                  </a:prstGeom>
                  <a:blipFill>
                    <a:blip r:embed="rId5"/>
                    <a:stretch>
                      <a:fillRect l="-16216" r="-16216"/>
                    </a:stretch>
                  </a:blipFill>
                </p:spPr>
                <p:txBody>
                  <a:bodyPr/>
                  <a:lstStyle/>
                  <a:p>
                    <a:r>
                      <a:rPr lang="zh-TW" altLang="en-US">
                        <a:noFill/>
                      </a:rPr>
                      <a:t> </a:t>
                    </a:r>
                  </a:p>
                </p:txBody>
              </p:sp>
            </mc:Fallback>
          </mc:AlternateContent>
          <p:sp>
            <p:nvSpPr>
              <p:cNvPr id="13" name="文字方塊 12"/>
              <p:cNvSpPr txBox="1"/>
              <p:nvPr/>
            </p:nvSpPr>
            <p:spPr>
              <a:xfrm>
                <a:off x="6082090" y="2417578"/>
                <a:ext cx="2151469" cy="523220"/>
              </a:xfrm>
              <a:prstGeom prst="rect">
                <a:avLst/>
              </a:prstGeom>
              <a:noFill/>
            </p:spPr>
            <p:txBody>
              <a:bodyPr wrap="square" rtlCol="0">
                <a:spAutoFit/>
              </a:bodyPr>
              <a:lstStyle/>
              <a:p>
                <a:r>
                  <a:rPr lang="en-US" altLang="zh-TW" sz="2800" dirty="0"/>
                  <a:t>x = G(</a:t>
                </a:r>
                <a:r>
                  <a:rPr lang="en-US" altLang="zh-TW" sz="2800" dirty="0" err="1"/>
                  <a:t>c,z</a:t>
                </a: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15" name="文字方塊 14"/>
                <p:cNvSpPr txBox="1"/>
                <p:nvPr/>
              </p:nvSpPr>
              <p:spPr>
                <a:xfrm>
                  <a:off x="3070040" y="1690136"/>
                  <a:ext cx="22326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𝑐</m:t>
                        </m:r>
                      </m:oMath>
                    </m:oMathPara>
                  </a14:m>
                  <a:endParaRPr lang="zh-TW" altLang="en-US" sz="2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070040" y="1690136"/>
                  <a:ext cx="223266" cy="369332"/>
                </a:xfrm>
                <a:prstGeom prst="rect">
                  <a:avLst/>
                </a:prstGeom>
                <a:blipFill>
                  <a:blip r:embed="rId6"/>
                  <a:stretch>
                    <a:fillRect l="-16216" r="-13514"/>
                  </a:stretch>
                </a:blipFill>
              </p:spPr>
              <p:txBody>
                <a:bodyPr/>
                <a:lstStyle/>
                <a:p>
                  <a:r>
                    <a:rPr lang="zh-TW" altLang="en-US">
                      <a:noFill/>
                    </a:rPr>
                    <a:t> </a:t>
                  </a:r>
                </a:p>
              </p:txBody>
            </p:sp>
          </mc:Fallback>
        </mc:AlternateContent>
      </p:grpSp>
      <p:cxnSp>
        <p:nvCxnSpPr>
          <p:cNvPr id="20" name="直線單箭頭接點 19"/>
          <p:cNvCxnSpPr>
            <a:cxnSpLocks/>
            <a:endCxn id="15" idx="1"/>
          </p:cNvCxnSpPr>
          <p:nvPr/>
        </p:nvCxnSpPr>
        <p:spPr>
          <a:xfrm flipV="1">
            <a:off x="1516392" y="1824478"/>
            <a:ext cx="1082196" cy="371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圖片 22"/>
          <p:cNvPicPr>
            <a:picLocks noChangeAspect="1"/>
          </p:cNvPicPr>
          <p:nvPr/>
        </p:nvPicPr>
        <p:blipFill>
          <a:blip r:embed="rId7"/>
          <a:stretch>
            <a:fillRect/>
          </a:stretch>
        </p:blipFill>
        <p:spPr>
          <a:xfrm>
            <a:off x="7161294" y="1495225"/>
            <a:ext cx="1190625" cy="1323975"/>
          </a:xfrm>
          <a:prstGeom prst="rect">
            <a:avLst/>
          </a:prstGeom>
        </p:spPr>
      </p:pic>
    </p:spTree>
    <p:extLst>
      <p:ext uri="{BB962C8B-B14F-4D97-AF65-F5344CB8AC3E}">
        <p14:creationId xmlns:p14="http://schemas.microsoft.com/office/powerpoint/2010/main" val="16712501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p:cNvSpPr txBox="1"/>
          <p:nvPr/>
        </p:nvSpPr>
        <p:spPr>
          <a:xfrm>
            <a:off x="5832859" y="3136084"/>
            <a:ext cx="1631478" cy="830997"/>
          </a:xfrm>
          <a:prstGeom prst="rect">
            <a:avLst/>
          </a:prstGeom>
          <a:noFill/>
        </p:spPr>
        <p:txBody>
          <a:bodyPr wrap="square" rtlCol="0">
            <a:spAutoFit/>
          </a:bodyPr>
          <a:lstStyle/>
          <a:p>
            <a:pPr algn="ctr"/>
            <a:r>
              <a:rPr lang="en-US" altLang="zh-TW" sz="2400" dirty="0">
                <a:solidFill>
                  <a:srgbClr val="FF0000"/>
                </a:solidFill>
              </a:rPr>
              <a:t>as close as possible</a:t>
            </a:r>
            <a:endParaRPr lang="zh-TW" altLang="en-US" sz="2400" dirty="0">
              <a:solidFill>
                <a:srgbClr val="FF0000"/>
              </a:solidFill>
            </a:endParaRPr>
          </a:p>
        </p:txBody>
      </p:sp>
      <p:sp>
        <p:nvSpPr>
          <p:cNvPr id="2" name="標題 1"/>
          <p:cNvSpPr>
            <a:spLocks noGrp="1"/>
          </p:cNvSpPr>
          <p:nvPr>
            <p:ph type="title"/>
          </p:nvPr>
        </p:nvSpPr>
        <p:spPr/>
        <p:txBody>
          <a:bodyPr/>
          <a:lstStyle/>
          <a:p>
            <a:r>
              <a:rPr lang="en-US" altLang="zh-TW" dirty="0"/>
              <a:t>Image-to-image</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Traditional supervised approach</a:t>
            </a:r>
            <a:endParaRPr lang="zh-TW" altLang="en-US" dirty="0"/>
          </a:p>
        </p:txBody>
      </p:sp>
      <p:sp>
        <p:nvSpPr>
          <p:cNvPr id="8" name="矩形 7"/>
          <p:cNvSpPr/>
          <p:nvPr/>
        </p:nvSpPr>
        <p:spPr>
          <a:xfrm>
            <a:off x="2904295" y="2750617"/>
            <a:ext cx="1472384" cy="8283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NN</a:t>
            </a:r>
          </a:p>
        </p:txBody>
      </p:sp>
      <p:sp>
        <p:nvSpPr>
          <p:cNvPr id="9" name="箭號: 向右 8"/>
          <p:cNvSpPr/>
          <p:nvPr/>
        </p:nvSpPr>
        <p:spPr>
          <a:xfrm>
            <a:off x="4432645" y="2928273"/>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 name="箭號: 向右 9"/>
          <p:cNvSpPr/>
          <p:nvPr/>
        </p:nvSpPr>
        <p:spPr>
          <a:xfrm>
            <a:off x="2313538" y="2902978"/>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 name="文字方塊 10"/>
          <p:cNvSpPr txBox="1"/>
          <p:nvPr/>
        </p:nvSpPr>
        <p:spPr>
          <a:xfrm>
            <a:off x="4888679" y="2602886"/>
            <a:ext cx="990655"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altLang="zh-TW" sz="2400" dirty="0"/>
          </a:p>
          <a:p>
            <a:pPr algn="ctr"/>
            <a:r>
              <a:rPr lang="en-US" altLang="zh-TW" sz="2400" dirty="0"/>
              <a:t>Image</a:t>
            </a:r>
          </a:p>
          <a:p>
            <a:pPr algn="ctr"/>
            <a:endParaRPr lang="zh-TW" altLang="en-US" sz="2400" dirty="0"/>
          </a:p>
        </p:txBody>
      </p:sp>
      <p:cxnSp>
        <p:nvCxnSpPr>
          <p:cNvPr id="15" name="直線單箭頭接點 14"/>
          <p:cNvCxnSpPr>
            <a:cxnSpLocks/>
          </p:cNvCxnSpPr>
          <p:nvPr/>
        </p:nvCxnSpPr>
        <p:spPr>
          <a:xfrm>
            <a:off x="5952999" y="3116207"/>
            <a:ext cx="1354859"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2"/>
          <a:stretch>
            <a:fillRect/>
          </a:stretch>
        </p:blipFill>
        <p:spPr>
          <a:xfrm>
            <a:off x="1119501" y="2597251"/>
            <a:ext cx="1098863" cy="1157136"/>
          </a:xfrm>
          <a:prstGeom prst="rect">
            <a:avLst/>
          </a:prstGeom>
        </p:spPr>
      </p:pic>
      <p:pic>
        <p:nvPicPr>
          <p:cNvPr id="17" name="圖片 16"/>
          <p:cNvPicPr>
            <a:picLocks noChangeAspect="1"/>
          </p:cNvPicPr>
          <p:nvPr/>
        </p:nvPicPr>
        <p:blipFill>
          <a:blip r:embed="rId3"/>
          <a:stretch>
            <a:fillRect/>
          </a:stretch>
        </p:blipFill>
        <p:spPr>
          <a:xfrm>
            <a:off x="7439144" y="2568973"/>
            <a:ext cx="1076206" cy="1196741"/>
          </a:xfrm>
          <a:prstGeom prst="rect">
            <a:avLst/>
          </a:prstGeom>
        </p:spPr>
      </p:pic>
      <p:sp>
        <p:nvSpPr>
          <p:cNvPr id="29" name="文字方塊 28"/>
          <p:cNvSpPr txBox="1"/>
          <p:nvPr/>
        </p:nvSpPr>
        <p:spPr>
          <a:xfrm>
            <a:off x="4804063" y="5073716"/>
            <a:ext cx="3568896" cy="830997"/>
          </a:xfrm>
          <a:prstGeom prst="rect">
            <a:avLst/>
          </a:prstGeom>
          <a:noFill/>
        </p:spPr>
        <p:txBody>
          <a:bodyPr wrap="square" rtlCol="0">
            <a:spAutoFit/>
          </a:bodyPr>
          <a:lstStyle/>
          <a:p>
            <a:r>
              <a:rPr lang="en-US" altLang="zh-TW" sz="2400" dirty="0">
                <a:solidFill>
                  <a:srgbClr val="0000FF"/>
                </a:solidFill>
              </a:rPr>
              <a:t>It is blurry because it is the average of several images.</a:t>
            </a:r>
            <a:endParaRPr lang="zh-TW" altLang="en-US" sz="2400" dirty="0">
              <a:solidFill>
                <a:srgbClr val="0000FF"/>
              </a:solidFill>
            </a:endParaRPr>
          </a:p>
        </p:txBody>
      </p:sp>
      <p:sp>
        <p:nvSpPr>
          <p:cNvPr id="20" name="文字方塊 19"/>
          <p:cNvSpPr txBox="1"/>
          <p:nvPr/>
        </p:nvSpPr>
        <p:spPr>
          <a:xfrm>
            <a:off x="166029" y="4023845"/>
            <a:ext cx="2463800" cy="461665"/>
          </a:xfrm>
          <a:prstGeom prst="rect">
            <a:avLst/>
          </a:prstGeom>
          <a:noFill/>
        </p:spPr>
        <p:txBody>
          <a:bodyPr wrap="square" rtlCol="0">
            <a:spAutoFit/>
          </a:bodyPr>
          <a:lstStyle/>
          <a:p>
            <a:r>
              <a:rPr lang="en-US" altLang="zh-TW" sz="2400" dirty="0"/>
              <a:t>Testing:</a:t>
            </a:r>
            <a:endParaRPr lang="zh-TW" altLang="en-US" sz="2400" dirty="0"/>
          </a:p>
        </p:txBody>
      </p:sp>
      <p:pic>
        <p:nvPicPr>
          <p:cNvPr id="23" name="圖片 22"/>
          <p:cNvPicPr>
            <a:picLocks noChangeAspect="1"/>
          </p:cNvPicPr>
          <p:nvPr/>
        </p:nvPicPr>
        <p:blipFill>
          <a:blip r:embed="rId4"/>
          <a:stretch>
            <a:fillRect/>
          </a:stretch>
        </p:blipFill>
        <p:spPr>
          <a:xfrm>
            <a:off x="873239" y="4559642"/>
            <a:ext cx="1720850" cy="1693389"/>
          </a:xfrm>
          <a:prstGeom prst="rect">
            <a:avLst/>
          </a:prstGeom>
        </p:spPr>
      </p:pic>
      <p:pic>
        <p:nvPicPr>
          <p:cNvPr id="24" name="圖片 23"/>
          <p:cNvPicPr>
            <a:picLocks noChangeAspect="1"/>
          </p:cNvPicPr>
          <p:nvPr/>
        </p:nvPicPr>
        <p:blipFill>
          <a:blip r:embed="rId5"/>
          <a:stretch>
            <a:fillRect/>
          </a:stretch>
        </p:blipFill>
        <p:spPr>
          <a:xfrm>
            <a:off x="2838624" y="4520511"/>
            <a:ext cx="1695262" cy="1732520"/>
          </a:xfrm>
          <a:prstGeom prst="rect">
            <a:avLst/>
          </a:prstGeom>
        </p:spPr>
      </p:pic>
      <p:sp>
        <p:nvSpPr>
          <p:cNvPr id="25" name="文字方塊 24"/>
          <p:cNvSpPr txBox="1"/>
          <p:nvPr/>
        </p:nvSpPr>
        <p:spPr>
          <a:xfrm>
            <a:off x="1319809" y="6197806"/>
            <a:ext cx="952500" cy="461665"/>
          </a:xfrm>
          <a:prstGeom prst="rect">
            <a:avLst/>
          </a:prstGeom>
          <a:noFill/>
        </p:spPr>
        <p:txBody>
          <a:bodyPr wrap="square" rtlCol="0">
            <a:spAutoFit/>
          </a:bodyPr>
          <a:lstStyle/>
          <a:p>
            <a:pPr algn="ctr"/>
            <a:r>
              <a:rPr lang="en-US" altLang="zh-TW" sz="2400" dirty="0"/>
              <a:t>input</a:t>
            </a:r>
            <a:endParaRPr lang="zh-TW" altLang="en-US" sz="2400" dirty="0"/>
          </a:p>
        </p:txBody>
      </p:sp>
      <p:sp>
        <p:nvSpPr>
          <p:cNvPr id="30" name="文字方塊 29"/>
          <p:cNvSpPr txBox="1"/>
          <p:nvPr/>
        </p:nvSpPr>
        <p:spPr>
          <a:xfrm>
            <a:off x="3136096" y="6207610"/>
            <a:ext cx="1174750" cy="461665"/>
          </a:xfrm>
          <a:prstGeom prst="rect">
            <a:avLst/>
          </a:prstGeom>
          <a:noFill/>
        </p:spPr>
        <p:txBody>
          <a:bodyPr wrap="square" rtlCol="0">
            <a:spAutoFit/>
          </a:bodyPr>
          <a:lstStyle/>
          <a:p>
            <a:pPr algn="ctr"/>
            <a:r>
              <a:rPr lang="en-US" altLang="zh-TW" sz="2400" dirty="0"/>
              <a:t>close</a:t>
            </a:r>
            <a:endParaRPr lang="zh-TW" altLang="en-US" sz="2400" dirty="0"/>
          </a:p>
        </p:txBody>
      </p:sp>
      <p:pic>
        <p:nvPicPr>
          <p:cNvPr id="21" name="圖片 20"/>
          <p:cNvPicPr>
            <a:picLocks noChangeAspect="1"/>
          </p:cNvPicPr>
          <p:nvPr/>
        </p:nvPicPr>
        <p:blipFill>
          <a:blip r:embed="rId2"/>
          <a:stretch>
            <a:fillRect/>
          </a:stretch>
        </p:blipFill>
        <p:spPr>
          <a:xfrm>
            <a:off x="6295174" y="244558"/>
            <a:ext cx="1257300" cy="1323975"/>
          </a:xfrm>
          <a:prstGeom prst="rect">
            <a:avLst/>
          </a:prstGeom>
        </p:spPr>
      </p:pic>
      <p:pic>
        <p:nvPicPr>
          <p:cNvPr id="22" name="圖片 21"/>
          <p:cNvPicPr>
            <a:picLocks noChangeAspect="1"/>
          </p:cNvPicPr>
          <p:nvPr/>
        </p:nvPicPr>
        <p:blipFill>
          <a:blip r:embed="rId3"/>
          <a:stretch>
            <a:fillRect/>
          </a:stretch>
        </p:blipFill>
        <p:spPr>
          <a:xfrm>
            <a:off x="7654073" y="244557"/>
            <a:ext cx="1190625" cy="1323975"/>
          </a:xfrm>
          <a:prstGeom prst="rect">
            <a:avLst/>
          </a:prstGeom>
        </p:spPr>
      </p:pic>
    </p:spTree>
    <p:extLst>
      <p:ext uri="{BB962C8B-B14F-4D97-AF65-F5344CB8AC3E}">
        <p14:creationId xmlns:p14="http://schemas.microsoft.com/office/powerpoint/2010/main" val="29747508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0" grpId="0" animBg="1"/>
      <p:bldP spid="11" grpId="0" animBg="1"/>
      <p:bldP spid="29" grpId="0"/>
      <p:bldP spid="20" grpId="0"/>
      <p:bldP spid="25"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Image-to-image</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Experimental results</a:t>
            </a:r>
            <a:endParaRPr lang="zh-TW" altLang="en-US" dirty="0"/>
          </a:p>
        </p:txBody>
      </p:sp>
      <p:pic>
        <p:nvPicPr>
          <p:cNvPr id="4" name="圖片 3"/>
          <p:cNvPicPr>
            <a:picLocks noChangeAspect="1"/>
          </p:cNvPicPr>
          <p:nvPr/>
        </p:nvPicPr>
        <p:blipFill>
          <a:blip r:embed="rId2"/>
          <a:stretch>
            <a:fillRect/>
          </a:stretch>
        </p:blipFill>
        <p:spPr>
          <a:xfrm>
            <a:off x="6295174" y="244558"/>
            <a:ext cx="1257300" cy="1323975"/>
          </a:xfrm>
          <a:prstGeom prst="rect">
            <a:avLst/>
          </a:prstGeom>
        </p:spPr>
      </p:pic>
      <p:pic>
        <p:nvPicPr>
          <p:cNvPr id="6" name="圖片 5"/>
          <p:cNvPicPr>
            <a:picLocks noChangeAspect="1"/>
          </p:cNvPicPr>
          <p:nvPr/>
        </p:nvPicPr>
        <p:blipFill>
          <a:blip r:embed="rId3"/>
          <a:stretch>
            <a:fillRect/>
          </a:stretch>
        </p:blipFill>
        <p:spPr>
          <a:xfrm>
            <a:off x="7654073" y="244557"/>
            <a:ext cx="1190625" cy="1323975"/>
          </a:xfrm>
          <a:prstGeom prst="rect">
            <a:avLst/>
          </a:prstGeom>
        </p:spPr>
      </p:pic>
      <p:sp>
        <p:nvSpPr>
          <p:cNvPr id="21" name="文字方塊 20"/>
          <p:cNvSpPr txBox="1"/>
          <p:nvPr/>
        </p:nvSpPr>
        <p:spPr>
          <a:xfrm>
            <a:off x="166029" y="4023845"/>
            <a:ext cx="2463800" cy="461665"/>
          </a:xfrm>
          <a:prstGeom prst="rect">
            <a:avLst/>
          </a:prstGeom>
          <a:noFill/>
        </p:spPr>
        <p:txBody>
          <a:bodyPr wrap="square" rtlCol="0">
            <a:spAutoFit/>
          </a:bodyPr>
          <a:lstStyle/>
          <a:p>
            <a:r>
              <a:rPr lang="en-US" altLang="zh-TW" sz="2400" dirty="0"/>
              <a:t>Testing:</a:t>
            </a:r>
            <a:endParaRPr lang="zh-TW" altLang="en-US" sz="2400" dirty="0"/>
          </a:p>
        </p:txBody>
      </p:sp>
      <p:pic>
        <p:nvPicPr>
          <p:cNvPr id="22" name="圖片 21"/>
          <p:cNvPicPr>
            <a:picLocks noChangeAspect="1"/>
          </p:cNvPicPr>
          <p:nvPr/>
        </p:nvPicPr>
        <p:blipFill>
          <a:blip r:embed="rId4"/>
          <a:stretch>
            <a:fillRect/>
          </a:stretch>
        </p:blipFill>
        <p:spPr>
          <a:xfrm>
            <a:off x="873239" y="4559642"/>
            <a:ext cx="1720850" cy="1693389"/>
          </a:xfrm>
          <a:prstGeom prst="rect">
            <a:avLst/>
          </a:prstGeom>
        </p:spPr>
      </p:pic>
      <p:pic>
        <p:nvPicPr>
          <p:cNvPr id="26" name="圖片 25"/>
          <p:cNvPicPr>
            <a:picLocks noChangeAspect="1"/>
          </p:cNvPicPr>
          <p:nvPr/>
        </p:nvPicPr>
        <p:blipFill>
          <a:blip r:embed="rId5"/>
          <a:stretch>
            <a:fillRect/>
          </a:stretch>
        </p:blipFill>
        <p:spPr>
          <a:xfrm>
            <a:off x="2838624" y="4520511"/>
            <a:ext cx="1695262" cy="1732520"/>
          </a:xfrm>
          <a:prstGeom prst="rect">
            <a:avLst/>
          </a:prstGeom>
        </p:spPr>
      </p:pic>
      <p:sp>
        <p:nvSpPr>
          <p:cNvPr id="27" name="文字方塊 26"/>
          <p:cNvSpPr txBox="1"/>
          <p:nvPr/>
        </p:nvSpPr>
        <p:spPr>
          <a:xfrm>
            <a:off x="1319809" y="6197806"/>
            <a:ext cx="952500" cy="461665"/>
          </a:xfrm>
          <a:prstGeom prst="rect">
            <a:avLst/>
          </a:prstGeom>
          <a:noFill/>
        </p:spPr>
        <p:txBody>
          <a:bodyPr wrap="square" rtlCol="0">
            <a:spAutoFit/>
          </a:bodyPr>
          <a:lstStyle/>
          <a:p>
            <a:pPr algn="ctr"/>
            <a:r>
              <a:rPr lang="en-US" altLang="zh-TW" sz="2400" dirty="0"/>
              <a:t>input</a:t>
            </a:r>
            <a:endParaRPr lang="zh-TW" altLang="en-US" sz="2400" dirty="0"/>
          </a:p>
        </p:txBody>
      </p:sp>
      <p:sp>
        <p:nvSpPr>
          <p:cNvPr id="28" name="文字方塊 27"/>
          <p:cNvSpPr txBox="1"/>
          <p:nvPr/>
        </p:nvSpPr>
        <p:spPr>
          <a:xfrm>
            <a:off x="3136096" y="6207610"/>
            <a:ext cx="1174750" cy="461665"/>
          </a:xfrm>
          <a:prstGeom prst="rect">
            <a:avLst/>
          </a:prstGeom>
          <a:noFill/>
        </p:spPr>
        <p:txBody>
          <a:bodyPr wrap="square" rtlCol="0">
            <a:spAutoFit/>
          </a:bodyPr>
          <a:lstStyle/>
          <a:p>
            <a:pPr algn="ctr"/>
            <a:r>
              <a:rPr lang="en-US" altLang="zh-TW" sz="2400" dirty="0"/>
              <a:t>close</a:t>
            </a:r>
            <a:endParaRPr lang="zh-TW" altLang="en-US" sz="2400" dirty="0"/>
          </a:p>
        </p:txBody>
      </p:sp>
      <p:sp>
        <p:nvSpPr>
          <p:cNvPr id="29" name="文字方塊 28"/>
          <p:cNvSpPr txBox="1"/>
          <p:nvPr/>
        </p:nvSpPr>
        <p:spPr>
          <a:xfrm>
            <a:off x="4783101" y="6253031"/>
            <a:ext cx="1376862" cy="461665"/>
          </a:xfrm>
          <a:prstGeom prst="rect">
            <a:avLst/>
          </a:prstGeom>
          <a:noFill/>
        </p:spPr>
        <p:txBody>
          <a:bodyPr wrap="square" rtlCol="0">
            <a:spAutoFit/>
          </a:bodyPr>
          <a:lstStyle/>
          <a:p>
            <a:pPr algn="ctr"/>
            <a:r>
              <a:rPr lang="en-US" altLang="zh-TW" sz="2400" dirty="0">
                <a:solidFill>
                  <a:srgbClr val="0000FF"/>
                </a:solidFill>
              </a:rPr>
              <a:t>GAN</a:t>
            </a:r>
            <a:endParaRPr lang="zh-TW" altLang="en-US" sz="2400" dirty="0">
              <a:solidFill>
                <a:srgbClr val="0000FF"/>
              </a:solidFill>
            </a:endParaRPr>
          </a:p>
        </p:txBody>
      </p:sp>
      <p:sp>
        <p:nvSpPr>
          <p:cNvPr id="33" name="矩形 32"/>
          <p:cNvSpPr/>
          <p:nvPr/>
        </p:nvSpPr>
        <p:spPr>
          <a:xfrm>
            <a:off x="1723993" y="2664943"/>
            <a:ext cx="1504494" cy="1177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G</a:t>
            </a:r>
          </a:p>
        </p:txBody>
      </p:sp>
      <p:sp>
        <p:nvSpPr>
          <p:cNvPr id="34" name="箭號: 向右 33"/>
          <p:cNvSpPr/>
          <p:nvPr/>
        </p:nvSpPr>
        <p:spPr>
          <a:xfrm>
            <a:off x="3266001" y="3034275"/>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5" name="箭號: 向右 34"/>
          <p:cNvSpPr/>
          <p:nvPr/>
        </p:nvSpPr>
        <p:spPr>
          <a:xfrm>
            <a:off x="1109380" y="2664943"/>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6" name="箭號: 向右 35"/>
          <p:cNvSpPr/>
          <p:nvPr/>
        </p:nvSpPr>
        <p:spPr>
          <a:xfrm>
            <a:off x="1109380" y="3347053"/>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7" name="文字方塊 36"/>
              <p:cNvSpPr txBox="1"/>
              <p:nvPr/>
            </p:nvSpPr>
            <p:spPr>
              <a:xfrm>
                <a:off x="732090" y="3426925"/>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oMath>
                  </m:oMathPara>
                </a14:m>
                <a:endParaRPr lang="zh-TW" altLang="en-US" sz="24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732090" y="3426925"/>
                <a:ext cx="223266" cy="369332"/>
              </a:xfrm>
              <a:prstGeom prst="rect">
                <a:avLst/>
              </a:prstGeom>
              <a:blipFill>
                <a:blip r:embed="rId6"/>
                <a:stretch>
                  <a:fillRect l="-16216" r="-16216"/>
                </a:stretch>
              </a:blipFill>
            </p:spPr>
            <p:txBody>
              <a:bodyPr/>
              <a:lstStyle/>
              <a:p>
                <a:r>
                  <a:rPr lang="zh-TW" altLang="en-US">
                    <a:noFill/>
                  </a:rPr>
                  <a:t> </a:t>
                </a:r>
              </a:p>
            </p:txBody>
          </p:sp>
        </mc:Fallback>
      </mc:AlternateContent>
      <p:sp>
        <p:nvSpPr>
          <p:cNvPr id="39" name="文字方塊 38"/>
          <p:cNvSpPr txBox="1"/>
          <p:nvPr/>
        </p:nvSpPr>
        <p:spPr>
          <a:xfrm>
            <a:off x="3720828" y="2623035"/>
            <a:ext cx="990655"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altLang="zh-TW" sz="2400" dirty="0"/>
          </a:p>
          <a:p>
            <a:pPr algn="ctr"/>
            <a:r>
              <a:rPr lang="en-US" altLang="zh-TW" sz="2400" dirty="0"/>
              <a:t>Image</a:t>
            </a:r>
          </a:p>
          <a:p>
            <a:pPr algn="ctr"/>
            <a:endParaRPr lang="zh-TW" altLang="en-US" sz="2400" dirty="0"/>
          </a:p>
        </p:txBody>
      </p:sp>
      <p:pic>
        <p:nvPicPr>
          <p:cNvPr id="40" name="圖片 39"/>
          <p:cNvPicPr>
            <a:picLocks noChangeAspect="1"/>
          </p:cNvPicPr>
          <p:nvPr/>
        </p:nvPicPr>
        <p:blipFill>
          <a:blip r:embed="rId2"/>
          <a:stretch>
            <a:fillRect/>
          </a:stretch>
        </p:blipFill>
        <p:spPr>
          <a:xfrm>
            <a:off x="257656" y="2474317"/>
            <a:ext cx="793974" cy="836079"/>
          </a:xfrm>
          <a:prstGeom prst="rect">
            <a:avLst/>
          </a:prstGeom>
        </p:spPr>
      </p:pic>
      <p:sp>
        <p:nvSpPr>
          <p:cNvPr id="42" name="矩形 41"/>
          <p:cNvSpPr/>
          <p:nvPr/>
        </p:nvSpPr>
        <p:spPr>
          <a:xfrm>
            <a:off x="6323391" y="2693181"/>
            <a:ext cx="1504494" cy="11774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D</a:t>
            </a:r>
          </a:p>
        </p:txBody>
      </p:sp>
      <p:sp>
        <p:nvSpPr>
          <p:cNvPr id="43" name="箭號: 向右 42"/>
          <p:cNvSpPr/>
          <p:nvPr/>
        </p:nvSpPr>
        <p:spPr>
          <a:xfrm>
            <a:off x="7865399" y="3062513"/>
            <a:ext cx="420254"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4" name="箭號: 向右 43"/>
          <p:cNvSpPr/>
          <p:nvPr/>
        </p:nvSpPr>
        <p:spPr>
          <a:xfrm>
            <a:off x="5708778" y="2693181"/>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5" name="箭號: 向右 44"/>
          <p:cNvSpPr/>
          <p:nvPr/>
        </p:nvSpPr>
        <p:spPr>
          <a:xfrm>
            <a:off x="5708778" y="3375291"/>
            <a:ext cx="577099" cy="523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48" name="圖片 47"/>
          <p:cNvPicPr>
            <a:picLocks noChangeAspect="1"/>
          </p:cNvPicPr>
          <p:nvPr/>
        </p:nvPicPr>
        <p:blipFill>
          <a:blip r:embed="rId2"/>
          <a:stretch>
            <a:fillRect/>
          </a:stretch>
        </p:blipFill>
        <p:spPr>
          <a:xfrm>
            <a:off x="4857054" y="2280907"/>
            <a:ext cx="793974" cy="836079"/>
          </a:xfrm>
          <a:prstGeom prst="rect">
            <a:avLst/>
          </a:prstGeom>
        </p:spPr>
      </p:pic>
      <p:sp>
        <p:nvSpPr>
          <p:cNvPr id="49" name="文字方塊 48"/>
          <p:cNvSpPr txBox="1"/>
          <p:nvPr/>
        </p:nvSpPr>
        <p:spPr>
          <a:xfrm>
            <a:off x="8278071" y="3072374"/>
            <a:ext cx="933629" cy="461665"/>
          </a:xfrm>
          <a:prstGeom prst="rect">
            <a:avLst/>
          </a:prstGeom>
          <a:noFill/>
        </p:spPr>
        <p:txBody>
          <a:bodyPr wrap="square" rtlCol="0">
            <a:spAutoFit/>
          </a:bodyPr>
          <a:lstStyle/>
          <a:p>
            <a:r>
              <a:rPr lang="en-US" altLang="zh-TW" sz="2400" dirty="0"/>
              <a:t>scalar</a:t>
            </a:r>
            <a:endParaRPr lang="zh-TW" altLang="en-US" sz="2400" dirty="0"/>
          </a:p>
        </p:txBody>
      </p:sp>
      <p:pic>
        <p:nvPicPr>
          <p:cNvPr id="51" name="圖片 50"/>
          <p:cNvPicPr>
            <a:picLocks noChangeAspect="1"/>
          </p:cNvPicPr>
          <p:nvPr/>
        </p:nvPicPr>
        <p:blipFill>
          <a:blip r:embed="rId7"/>
          <a:stretch>
            <a:fillRect/>
          </a:stretch>
        </p:blipFill>
        <p:spPr>
          <a:xfrm>
            <a:off x="4872231" y="3161685"/>
            <a:ext cx="763620" cy="877879"/>
          </a:xfrm>
          <a:prstGeom prst="rect">
            <a:avLst/>
          </a:prstGeom>
        </p:spPr>
      </p:pic>
      <p:pic>
        <p:nvPicPr>
          <p:cNvPr id="52" name="圖片 51"/>
          <p:cNvPicPr>
            <a:picLocks noChangeAspect="1"/>
          </p:cNvPicPr>
          <p:nvPr/>
        </p:nvPicPr>
        <p:blipFill>
          <a:blip r:embed="rId8"/>
          <a:stretch>
            <a:fillRect/>
          </a:stretch>
        </p:blipFill>
        <p:spPr>
          <a:xfrm>
            <a:off x="4608318" y="4477133"/>
            <a:ext cx="1806440" cy="1819275"/>
          </a:xfrm>
          <a:prstGeom prst="rect">
            <a:avLst/>
          </a:prstGeom>
        </p:spPr>
      </p:pic>
      <p:pic>
        <p:nvPicPr>
          <p:cNvPr id="53" name="圖片 52"/>
          <p:cNvPicPr>
            <a:picLocks noChangeAspect="1"/>
          </p:cNvPicPr>
          <p:nvPr/>
        </p:nvPicPr>
        <p:blipFill>
          <a:blip r:embed="rId3"/>
          <a:stretch>
            <a:fillRect/>
          </a:stretch>
        </p:blipFill>
        <p:spPr>
          <a:xfrm>
            <a:off x="4590495" y="793084"/>
            <a:ext cx="1076206" cy="1196741"/>
          </a:xfrm>
          <a:prstGeom prst="rect">
            <a:avLst/>
          </a:prstGeom>
        </p:spPr>
      </p:pic>
      <p:cxnSp>
        <p:nvCxnSpPr>
          <p:cNvPr id="54" name="直線單箭頭接點 53"/>
          <p:cNvCxnSpPr>
            <a:cxnSpLocks/>
          </p:cNvCxnSpPr>
          <p:nvPr/>
        </p:nvCxnSpPr>
        <p:spPr>
          <a:xfrm flipV="1">
            <a:off x="4194824" y="1989825"/>
            <a:ext cx="516659" cy="675118"/>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文字方塊 55"/>
          <p:cNvSpPr txBox="1"/>
          <p:nvPr/>
        </p:nvSpPr>
        <p:spPr>
          <a:xfrm>
            <a:off x="6625141" y="6244951"/>
            <a:ext cx="1714141" cy="461665"/>
          </a:xfrm>
          <a:prstGeom prst="rect">
            <a:avLst/>
          </a:prstGeom>
          <a:noFill/>
        </p:spPr>
        <p:txBody>
          <a:bodyPr wrap="square" rtlCol="0">
            <a:spAutoFit/>
          </a:bodyPr>
          <a:lstStyle/>
          <a:p>
            <a:pPr algn="ctr"/>
            <a:r>
              <a:rPr lang="en-US" altLang="zh-TW" sz="2400" dirty="0">
                <a:solidFill>
                  <a:srgbClr val="0000FF"/>
                </a:solidFill>
              </a:rPr>
              <a:t>GAN </a:t>
            </a:r>
            <a:r>
              <a:rPr lang="en-US" altLang="zh-TW" sz="2400" dirty="0"/>
              <a:t>+ close</a:t>
            </a:r>
            <a:endParaRPr lang="zh-TW" altLang="en-US" sz="2400" dirty="0"/>
          </a:p>
        </p:txBody>
      </p:sp>
      <p:pic>
        <p:nvPicPr>
          <p:cNvPr id="57" name="圖片 56"/>
          <p:cNvPicPr>
            <a:picLocks noChangeAspect="1"/>
          </p:cNvPicPr>
          <p:nvPr/>
        </p:nvPicPr>
        <p:blipFill>
          <a:blip r:embed="rId9"/>
          <a:stretch>
            <a:fillRect/>
          </a:stretch>
        </p:blipFill>
        <p:spPr>
          <a:xfrm>
            <a:off x="6530957" y="4486065"/>
            <a:ext cx="1857375" cy="1819275"/>
          </a:xfrm>
          <a:prstGeom prst="rect">
            <a:avLst/>
          </a:prstGeom>
        </p:spPr>
      </p:pic>
    </p:spTree>
    <p:extLst>
      <p:ext uri="{BB962C8B-B14F-4D97-AF65-F5344CB8AC3E}">
        <p14:creationId xmlns:p14="http://schemas.microsoft.com/office/powerpoint/2010/main" val="12345415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animBg="1"/>
      <p:bldP spid="36" grpId="0" animBg="1"/>
      <p:bldP spid="37" grpId="0"/>
      <p:bldP spid="39" grpId="0" animBg="1"/>
      <p:bldP spid="43" grpId="0" animBg="1"/>
      <p:bldP spid="44" grpId="0" animBg="1"/>
      <p:bldP spid="45" grpId="0" animBg="1"/>
      <p:bldP spid="49"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Basic Idea of GAN</a:t>
            </a:r>
            <a:endParaRPr lang="zh-TW" altLang="en-US" dirty="0"/>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613" y="3621853"/>
            <a:ext cx="805004" cy="805004"/>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851" y="3621853"/>
            <a:ext cx="805004" cy="805004"/>
          </a:xfrm>
          <a:prstGeom prst="rect">
            <a:avLst/>
          </a:prstGeom>
        </p:spPr>
      </p:pic>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869" y="3621853"/>
            <a:ext cx="805004" cy="805004"/>
          </a:xfrm>
          <a:prstGeom prst="rect">
            <a:avLst/>
          </a:prstGeom>
        </p:spPr>
      </p:pic>
      <p:pic>
        <p:nvPicPr>
          <p:cNvPr id="15" name="圖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0732" y="3621853"/>
            <a:ext cx="805004" cy="805004"/>
          </a:xfrm>
          <a:prstGeom prst="rect">
            <a:avLst/>
          </a:prstGeom>
        </p:spPr>
      </p:pic>
      <p:sp>
        <p:nvSpPr>
          <p:cNvPr id="19" name="矩形 18"/>
          <p:cNvSpPr/>
          <p:nvPr/>
        </p:nvSpPr>
        <p:spPr>
          <a:xfrm>
            <a:off x="2420532" y="1923725"/>
            <a:ext cx="1517650" cy="12840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NN</a:t>
            </a:r>
          </a:p>
          <a:p>
            <a:pPr algn="ctr"/>
            <a:r>
              <a:rPr lang="en-US" altLang="zh-TW" sz="2400" dirty="0"/>
              <a:t>Generator</a:t>
            </a:r>
          </a:p>
          <a:p>
            <a:pPr algn="ctr"/>
            <a:r>
              <a:rPr lang="en-US" altLang="zh-TW" sz="2400" dirty="0"/>
              <a:t>v1</a:t>
            </a:r>
          </a:p>
        </p:txBody>
      </p:sp>
      <p:cxnSp>
        <p:nvCxnSpPr>
          <p:cNvPr id="20" name="直線單箭頭接點 19"/>
          <p:cNvCxnSpPr/>
          <p:nvPr/>
        </p:nvCxnSpPr>
        <p:spPr>
          <a:xfrm>
            <a:off x="3970701" y="2565741"/>
            <a:ext cx="577552"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1" name="圖片 20"/>
          <p:cNvPicPr>
            <a:picLocks noChangeAspect="1"/>
          </p:cNvPicPr>
          <p:nvPr/>
        </p:nvPicPr>
        <p:blipFill>
          <a:blip r:embed="rId6"/>
          <a:stretch>
            <a:fillRect/>
          </a:stretch>
        </p:blipFill>
        <p:spPr>
          <a:xfrm>
            <a:off x="943986" y="2098546"/>
            <a:ext cx="929364" cy="916633"/>
          </a:xfrm>
          <a:prstGeom prst="rect">
            <a:avLst/>
          </a:prstGeom>
        </p:spPr>
      </p:pic>
      <p:sp>
        <p:nvSpPr>
          <p:cNvPr id="22" name="橢圓 21"/>
          <p:cNvSpPr/>
          <p:nvPr/>
        </p:nvSpPr>
        <p:spPr>
          <a:xfrm>
            <a:off x="1199118" y="2347312"/>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cxnSp>
        <p:nvCxnSpPr>
          <p:cNvPr id="24" name="直線單箭頭接點 23"/>
          <p:cNvCxnSpPr>
            <a:cxnSpLocks/>
          </p:cNvCxnSpPr>
          <p:nvPr/>
        </p:nvCxnSpPr>
        <p:spPr>
          <a:xfrm>
            <a:off x="1876475" y="2565741"/>
            <a:ext cx="54405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651566" y="1394940"/>
            <a:ext cx="1663700" cy="830997"/>
          </a:xfrm>
          <a:prstGeom prst="rect">
            <a:avLst/>
          </a:prstGeom>
          <a:noFill/>
        </p:spPr>
        <p:txBody>
          <a:bodyPr wrap="square" rtlCol="0">
            <a:spAutoFit/>
          </a:bodyPr>
          <a:lstStyle/>
          <a:p>
            <a:pPr algn="ctr"/>
            <a:r>
              <a:rPr lang="en-US" altLang="zh-TW" sz="2400" dirty="0"/>
              <a:t>Normal Distribution</a:t>
            </a:r>
            <a:endParaRPr lang="zh-TW" altLang="en-US" sz="2400" dirty="0"/>
          </a:p>
        </p:txBody>
      </p:sp>
      <p:sp>
        <p:nvSpPr>
          <p:cNvPr id="26" name="橢圓 25"/>
          <p:cNvSpPr/>
          <p:nvPr/>
        </p:nvSpPr>
        <p:spPr>
          <a:xfrm>
            <a:off x="1575285" y="2405895"/>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7" name="橢圓 26"/>
          <p:cNvSpPr/>
          <p:nvPr/>
        </p:nvSpPr>
        <p:spPr>
          <a:xfrm>
            <a:off x="1193627" y="2648740"/>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8" name="橢圓 27"/>
          <p:cNvSpPr/>
          <p:nvPr/>
        </p:nvSpPr>
        <p:spPr>
          <a:xfrm>
            <a:off x="1526020" y="2692018"/>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7"/>
          <a:stretch>
            <a:fillRect/>
          </a:stretch>
        </p:blipFill>
        <p:spPr>
          <a:xfrm>
            <a:off x="4848851" y="2142714"/>
            <a:ext cx="833495" cy="758854"/>
          </a:xfrm>
          <a:prstGeom prst="rect">
            <a:avLst/>
          </a:prstGeom>
        </p:spPr>
      </p:pic>
      <p:pic>
        <p:nvPicPr>
          <p:cNvPr id="29" name="圖片 28"/>
          <p:cNvPicPr>
            <a:picLocks noChangeAspect="1"/>
          </p:cNvPicPr>
          <p:nvPr/>
        </p:nvPicPr>
        <p:blipFill>
          <a:blip r:embed="rId8"/>
          <a:stretch>
            <a:fillRect/>
          </a:stretch>
        </p:blipFill>
        <p:spPr>
          <a:xfrm>
            <a:off x="5880733" y="2142715"/>
            <a:ext cx="805004" cy="779448"/>
          </a:xfrm>
          <a:prstGeom prst="rect">
            <a:avLst/>
          </a:prstGeom>
        </p:spPr>
      </p:pic>
      <p:pic>
        <p:nvPicPr>
          <p:cNvPr id="30" name="圖片 29"/>
          <p:cNvPicPr>
            <a:picLocks noChangeAspect="1"/>
          </p:cNvPicPr>
          <p:nvPr/>
        </p:nvPicPr>
        <p:blipFill>
          <a:blip r:embed="rId9"/>
          <a:stretch>
            <a:fillRect/>
          </a:stretch>
        </p:blipFill>
        <p:spPr>
          <a:xfrm>
            <a:off x="6906639" y="2169840"/>
            <a:ext cx="718258" cy="754779"/>
          </a:xfrm>
          <a:prstGeom prst="rect">
            <a:avLst/>
          </a:prstGeom>
        </p:spPr>
      </p:pic>
      <p:pic>
        <p:nvPicPr>
          <p:cNvPr id="31" name="圖片 30"/>
          <p:cNvPicPr>
            <a:picLocks noChangeAspect="1"/>
          </p:cNvPicPr>
          <p:nvPr/>
        </p:nvPicPr>
        <p:blipFill>
          <a:blip r:embed="rId10"/>
          <a:stretch>
            <a:fillRect/>
          </a:stretch>
        </p:blipFill>
        <p:spPr>
          <a:xfrm>
            <a:off x="7931838" y="2151149"/>
            <a:ext cx="738117" cy="750419"/>
          </a:xfrm>
          <a:prstGeom prst="rect">
            <a:avLst/>
          </a:prstGeom>
        </p:spPr>
      </p:pic>
      <p:sp>
        <p:nvSpPr>
          <p:cNvPr id="32" name="文字方塊 31"/>
          <p:cNvSpPr txBox="1"/>
          <p:nvPr/>
        </p:nvSpPr>
        <p:spPr>
          <a:xfrm>
            <a:off x="5061717" y="2866721"/>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3" name="文字方塊 32"/>
          <p:cNvSpPr txBox="1"/>
          <p:nvPr/>
        </p:nvSpPr>
        <p:spPr>
          <a:xfrm>
            <a:off x="6098522" y="2866721"/>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4" name="文字方塊 33"/>
          <p:cNvSpPr txBox="1"/>
          <p:nvPr/>
        </p:nvSpPr>
        <p:spPr>
          <a:xfrm>
            <a:off x="7133627" y="2877419"/>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5" name="文字方塊 34"/>
          <p:cNvSpPr txBox="1"/>
          <p:nvPr/>
        </p:nvSpPr>
        <p:spPr>
          <a:xfrm>
            <a:off x="8103821" y="2854474"/>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6" name="文字方塊 35"/>
          <p:cNvSpPr txBox="1"/>
          <p:nvPr/>
        </p:nvSpPr>
        <p:spPr>
          <a:xfrm>
            <a:off x="5066503" y="4426856"/>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37" name="文字方塊 36"/>
          <p:cNvSpPr txBox="1"/>
          <p:nvPr/>
        </p:nvSpPr>
        <p:spPr>
          <a:xfrm>
            <a:off x="6121957" y="4426856"/>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38" name="文字方塊 37"/>
          <p:cNvSpPr txBox="1"/>
          <p:nvPr/>
        </p:nvSpPr>
        <p:spPr>
          <a:xfrm>
            <a:off x="7151227" y="4426856"/>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39" name="文字方塊 38"/>
          <p:cNvSpPr txBox="1"/>
          <p:nvPr/>
        </p:nvSpPr>
        <p:spPr>
          <a:xfrm>
            <a:off x="8103821" y="4426857"/>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mc:AlternateContent xmlns:mc="http://schemas.openxmlformats.org/markup-compatibility/2006" xmlns:a14="http://schemas.microsoft.com/office/drawing/2010/main">
        <mc:Choice Requires="a14">
          <p:sp>
            <p:nvSpPr>
              <p:cNvPr id="40" name="文字方塊 39"/>
              <p:cNvSpPr txBox="1"/>
              <p:nvPr/>
            </p:nvSpPr>
            <p:spPr>
              <a:xfrm>
                <a:off x="3071522" y="3821560"/>
                <a:ext cx="219407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m:oMathPara>
                </a14:m>
                <a:endParaRPr lang="zh-TW" altLang="en-US" sz="2400" dirty="0"/>
              </a:p>
            </p:txBody>
          </p:sp>
        </mc:Choice>
        <mc:Fallback xmlns="">
          <p:sp>
            <p:nvSpPr>
              <p:cNvPr id="40" name="文字方塊 39"/>
              <p:cNvSpPr txBox="1">
                <a:spLocks noRot="1" noChangeAspect="1" noMove="1" noResize="1" noEditPoints="1" noAdjustHandles="1" noChangeArrowheads="1" noChangeShapeType="1" noTextEdit="1"/>
              </p:cNvSpPr>
              <p:nvPr/>
            </p:nvSpPr>
            <p:spPr>
              <a:xfrm>
                <a:off x="3071522" y="3821560"/>
                <a:ext cx="2194076" cy="461665"/>
              </a:xfrm>
              <a:prstGeom prst="rect">
                <a:avLst/>
              </a:prstGeom>
              <a:blipFill>
                <a:blip r:embed="rId11"/>
                <a:stretch>
                  <a:fillRect b="-13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6256133" y="1522491"/>
                <a:ext cx="10096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𝐺</m:t>
                          </m:r>
                        </m:sub>
                      </m:sSub>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oMath>
                  </m:oMathPara>
                </a14:m>
                <a:endParaRPr lang="zh-TW" altLang="en-US" sz="2400"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6256133" y="1522491"/>
                <a:ext cx="1009635" cy="461665"/>
              </a:xfrm>
              <a:prstGeom prst="rect">
                <a:avLst/>
              </a:prstGeom>
              <a:blipFill>
                <a:blip r:embed="rId12"/>
                <a:stretch>
                  <a:fillRect b="-2667"/>
                </a:stretch>
              </a:blipFill>
            </p:spPr>
            <p:txBody>
              <a:bodyPr/>
              <a:lstStyle/>
              <a:p>
                <a:r>
                  <a:rPr lang="zh-TW" altLang="en-US">
                    <a:noFill/>
                  </a:rPr>
                  <a:t> </a:t>
                </a:r>
              </a:p>
            </p:txBody>
          </p:sp>
        </mc:Fallback>
      </mc:AlternateContent>
      <p:sp>
        <p:nvSpPr>
          <p:cNvPr id="42" name="矩形 41"/>
          <p:cNvSpPr/>
          <p:nvPr/>
        </p:nvSpPr>
        <p:spPr>
          <a:xfrm>
            <a:off x="2435046" y="5159458"/>
            <a:ext cx="1517650" cy="128403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Discri</a:t>
            </a:r>
            <a:r>
              <a:rPr lang="en-US" altLang="zh-TW" sz="2400" dirty="0"/>
              <a:t>-minatory</a:t>
            </a:r>
          </a:p>
          <a:p>
            <a:pPr algn="ctr"/>
            <a:r>
              <a:rPr lang="en-US" altLang="zh-TW" sz="2400" dirty="0"/>
              <a:t>v1</a:t>
            </a:r>
          </a:p>
        </p:txBody>
      </p:sp>
      <p:sp>
        <p:nvSpPr>
          <p:cNvPr id="43" name="矩形 42"/>
          <p:cNvSpPr/>
          <p:nvPr/>
        </p:nvSpPr>
        <p:spPr>
          <a:xfrm>
            <a:off x="675685" y="5273241"/>
            <a:ext cx="1049312" cy="104931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TW" sz="2400" dirty="0"/>
              <a:t>image</a:t>
            </a:r>
            <a:endParaRPr lang="zh-TW" altLang="en-US" sz="2400" dirty="0"/>
          </a:p>
        </p:txBody>
      </p:sp>
      <p:cxnSp>
        <p:nvCxnSpPr>
          <p:cNvPr id="44" name="直線單箭頭接點 43"/>
          <p:cNvCxnSpPr/>
          <p:nvPr/>
        </p:nvCxnSpPr>
        <p:spPr>
          <a:xfrm>
            <a:off x="1857494" y="5801458"/>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3986486" y="5801458"/>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文字方塊 45"/>
          <p:cNvSpPr txBox="1"/>
          <p:nvPr/>
        </p:nvSpPr>
        <p:spPr>
          <a:xfrm>
            <a:off x="4554683" y="5570623"/>
            <a:ext cx="1629135" cy="461665"/>
          </a:xfrm>
          <a:prstGeom prst="rect">
            <a:avLst/>
          </a:prstGeom>
          <a:noFill/>
        </p:spPr>
        <p:txBody>
          <a:bodyPr wrap="square" rtlCol="0">
            <a:spAutoFit/>
          </a:bodyPr>
          <a:lstStyle/>
          <a:p>
            <a:r>
              <a:rPr lang="en-US" altLang="zh-TW" sz="2400" dirty="0"/>
              <a:t>1/0</a:t>
            </a:r>
            <a:endParaRPr lang="zh-TW" altLang="en-US" sz="2400" dirty="0"/>
          </a:p>
        </p:txBody>
      </p:sp>
      <p:sp>
        <p:nvSpPr>
          <p:cNvPr id="48" name="文字方塊 47"/>
          <p:cNvSpPr txBox="1"/>
          <p:nvPr/>
        </p:nvSpPr>
        <p:spPr>
          <a:xfrm>
            <a:off x="5369250" y="5247303"/>
            <a:ext cx="3473723" cy="1200329"/>
          </a:xfrm>
          <a:prstGeom prst="rect">
            <a:avLst/>
          </a:prstGeom>
          <a:noFill/>
        </p:spPr>
        <p:txBody>
          <a:bodyPr wrap="square" rtlCol="0">
            <a:spAutoFit/>
          </a:bodyPr>
          <a:lstStyle/>
          <a:p>
            <a:r>
              <a:rPr lang="en-US" altLang="zh-TW" sz="2400" dirty="0"/>
              <a:t>It can be proofed that the </a:t>
            </a:r>
            <a:r>
              <a:rPr lang="en-US" altLang="zh-TW" sz="2400" b="1" i="1" u="sng" dirty="0"/>
              <a:t>loss of the discriminator </a:t>
            </a:r>
            <a:r>
              <a:rPr lang="en-US" altLang="zh-TW" sz="2400" dirty="0"/>
              <a:t>related to </a:t>
            </a:r>
            <a:r>
              <a:rPr lang="en-US" altLang="zh-TW" sz="2400" b="1" i="1" u="sng" dirty="0"/>
              <a:t>JS divergence</a:t>
            </a:r>
            <a:r>
              <a:rPr lang="en-US" altLang="zh-TW" sz="2400" dirty="0"/>
              <a:t>.</a:t>
            </a:r>
            <a:endParaRPr lang="zh-TW" altLang="en-US" sz="2400" dirty="0"/>
          </a:p>
        </p:txBody>
      </p:sp>
    </p:spTree>
    <p:extLst>
      <p:ext uri="{BB962C8B-B14F-4D97-AF65-F5344CB8AC3E}">
        <p14:creationId xmlns:p14="http://schemas.microsoft.com/office/powerpoint/2010/main" val="18604846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8"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animBg="1"/>
      <p:bldP spid="43" grpId="0" animBg="1"/>
      <p:bldP spid="46" grpId="0"/>
      <p:bldP spid="4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886610" y="4306687"/>
            <a:ext cx="1624129" cy="9827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3224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Unpaired Transformation</a:t>
            </a:r>
            <a:br>
              <a:rPr lang="en-US" altLang="zh-TW" dirty="0"/>
            </a:br>
            <a:r>
              <a:rPr lang="en-US" altLang="zh-TW" dirty="0"/>
              <a:t>- Cycle GAN, Disco GAN</a:t>
            </a:r>
            <a:endParaRPr lang="zh-TW" altLang="en-US" dirty="0"/>
          </a:p>
        </p:txBody>
      </p:sp>
      <p:pic>
        <p:nvPicPr>
          <p:cNvPr id="9" name="圖片 8"/>
          <p:cNvPicPr>
            <a:picLocks noChangeAspect="1"/>
          </p:cNvPicPr>
          <p:nvPr/>
        </p:nvPicPr>
        <p:blipFill>
          <a:blip r:embed="rId3"/>
          <a:stretch>
            <a:fillRect/>
          </a:stretch>
        </p:blipFill>
        <p:spPr>
          <a:xfrm>
            <a:off x="38100" y="3734301"/>
            <a:ext cx="9105900" cy="2943225"/>
          </a:xfrm>
          <a:prstGeom prst="rect">
            <a:avLst/>
          </a:prstGeom>
        </p:spPr>
      </p:pic>
      <p:cxnSp>
        <p:nvCxnSpPr>
          <p:cNvPr id="11" name="直線接點 10"/>
          <p:cNvCxnSpPr/>
          <p:nvPr/>
        </p:nvCxnSpPr>
        <p:spPr>
          <a:xfrm>
            <a:off x="-443948" y="3670852"/>
            <a:ext cx="10031895" cy="0"/>
          </a:xfrm>
          <a:prstGeom prst="line">
            <a:avLst/>
          </a:prstGeom>
          <a:ln w="57150">
            <a:solidFill>
              <a:schemeClr val="tx1"/>
            </a:solidFill>
          </a:ln>
        </p:spPr>
        <p:style>
          <a:lnRef idx="3">
            <a:schemeClr val="dk1"/>
          </a:lnRef>
          <a:fillRef idx="0">
            <a:schemeClr val="dk1"/>
          </a:fillRef>
          <a:effectRef idx="2">
            <a:schemeClr val="dk1"/>
          </a:effectRef>
          <a:fontRef idx="minor">
            <a:schemeClr val="tx1"/>
          </a:fontRef>
        </p:style>
      </p:cxnSp>
      <p:sp>
        <p:nvSpPr>
          <p:cNvPr id="12" name="文字方塊 11"/>
          <p:cNvSpPr txBox="1"/>
          <p:nvPr/>
        </p:nvSpPr>
        <p:spPr>
          <a:xfrm>
            <a:off x="38100" y="1800788"/>
            <a:ext cx="8911715" cy="461665"/>
          </a:xfrm>
          <a:prstGeom prst="rect">
            <a:avLst/>
          </a:prstGeom>
          <a:noFill/>
        </p:spPr>
        <p:txBody>
          <a:bodyPr wrap="square" rtlCol="0">
            <a:spAutoFit/>
          </a:bodyPr>
          <a:lstStyle/>
          <a:p>
            <a:pPr algn="ctr"/>
            <a:r>
              <a:rPr lang="en-US" altLang="zh-TW" sz="2400" dirty="0"/>
              <a:t>Transform an object from one domain to another </a:t>
            </a:r>
            <a:r>
              <a:rPr lang="en-US" altLang="zh-TW" sz="2400" b="1" i="1" u="sng" dirty="0"/>
              <a:t>without paired data </a:t>
            </a:r>
            <a:endParaRPr lang="zh-TW" altLang="en-US" sz="2400" b="1" i="1" u="sng" dirty="0"/>
          </a:p>
        </p:txBody>
      </p:sp>
      <p:pic>
        <p:nvPicPr>
          <p:cNvPr id="3074" name="Picture 2" descr="fail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801" y="4175260"/>
            <a:ext cx="3028395" cy="2271297"/>
          </a:xfrm>
          <a:prstGeom prst="rect">
            <a:avLst/>
          </a:prstGeom>
          <a:noFill/>
          <a:extLst>
            <a:ext uri="{909E8E84-426E-40DD-AFC4-6F175D3DCCD1}">
              <a14:hiddenFill xmlns:a14="http://schemas.microsoft.com/office/drawing/2010/main">
                <a:solidFill>
                  <a:srgbClr val="FFFFFF"/>
                </a:solidFill>
              </a14:hiddenFill>
            </a:ext>
          </a:extLst>
        </p:spPr>
      </p:pic>
      <p:pic>
        <p:nvPicPr>
          <p:cNvPr id="14" name="圖片 13"/>
          <p:cNvPicPr>
            <a:picLocks noChangeAspect="1"/>
          </p:cNvPicPr>
          <p:nvPr/>
        </p:nvPicPr>
        <p:blipFill>
          <a:blip r:embed="rId5"/>
          <a:stretch>
            <a:fillRect/>
          </a:stretch>
        </p:blipFill>
        <p:spPr>
          <a:xfrm>
            <a:off x="417652" y="2388834"/>
            <a:ext cx="1350685" cy="919156"/>
          </a:xfrm>
          <a:prstGeom prst="rect">
            <a:avLst/>
          </a:prstGeom>
        </p:spPr>
      </p:pic>
      <p:sp>
        <p:nvSpPr>
          <p:cNvPr id="15" name="文字方塊 14"/>
          <p:cNvSpPr txBox="1"/>
          <p:nvPr/>
        </p:nvSpPr>
        <p:spPr>
          <a:xfrm>
            <a:off x="523150" y="3203538"/>
            <a:ext cx="1139687" cy="461665"/>
          </a:xfrm>
          <a:prstGeom prst="rect">
            <a:avLst/>
          </a:prstGeom>
          <a:noFill/>
        </p:spPr>
        <p:txBody>
          <a:bodyPr wrap="square" rtlCol="0">
            <a:spAutoFit/>
          </a:bodyPr>
          <a:lstStyle/>
          <a:p>
            <a:pPr algn="ctr"/>
            <a:r>
              <a:rPr lang="en-US" altLang="zh-TW" sz="2400" dirty="0"/>
              <a:t>photo</a:t>
            </a:r>
            <a:endParaRPr lang="zh-TW" altLang="en-US" sz="2400" dirty="0"/>
          </a:p>
        </p:txBody>
      </p:sp>
      <p:pic>
        <p:nvPicPr>
          <p:cNvPr id="16" name="圖片 15"/>
          <p:cNvPicPr>
            <a:picLocks noChangeAspect="1"/>
          </p:cNvPicPr>
          <p:nvPr/>
        </p:nvPicPr>
        <p:blipFill>
          <a:blip r:embed="rId6"/>
          <a:stretch>
            <a:fillRect/>
          </a:stretch>
        </p:blipFill>
        <p:spPr>
          <a:xfrm>
            <a:off x="2192235" y="2388834"/>
            <a:ext cx="1335462" cy="894588"/>
          </a:xfrm>
          <a:prstGeom prst="rect">
            <a:avLst/>
          </a:prstGeom>
        </p:spPr>
      </p:pic>
      <p:sp>
        <p:nvSpPr>
          <p:cNvPr id="17" name="矩形 16"/>
          <p:cNvSpPr/>
          <p:nvPr/>
        </p:nvSpPr>
        <p:spPr>
          <a:xfrm>
            <a:off x="2342757" y="3231088"/>
            <a:ext cx="1184940" cy="369332"/>
          </a:xfrm>
          <a:prstGeom prst="rect">
            <a:avLst/>
          </a:prstGeom>
        </p:spPr>
        <p:txBody>
          <a:bodyPr wrap="none">
            <a:spAutoFit/>
          </a:bodyPr>
          <a:lstStyle/>
          <a:p>
            <a:r>
              <a:rPr lang="en-US" altLang="zh-TW" dirty="0">
                <a:latin typeface="arial" panose="020B0604020202020204" pitchFamily="34" charset="0"/>
              </a:rPr>
              <a:t>van Gogh</a:t>
            </a:r>
            <a:endParaRPr lang="zh-TW" altLang="en-US" dirty="0"/>
          </a:p>
        </p:txBody>
      </p:sp>
      <p:sp>
        <p:nvSpPr>
          <p:cNvPr id="18" name="箭號: 向右 17"/>
          <p:cNvSpPr/>
          <p:nvPr/>
        </p:nvSpPr>
        <p:spPr>
          <a:xfrm>
            <a:off x="1768337" y="2582665"/>
            <a:ext cx="423898" cy="513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p:cNvGrpSpPr/>
          <p:nvPr/>
        </p:nvGrpSpPr>
        <p:grpSpPr>
          <a:xfrm>
            <a:off x="3869491" y="2717472"/>
            <a:ext cx="2536616" cy="610226"/>
            <a:chOff x="4250491" y="2646474"/>
            <a:chExt cx="2536616" cy="610226"/>
          </a:xfrm>
        </p:grpSpPr>
        <p:pic>
          <p:nvPicPr>
            <p:cNvPr id="19" name="圖片 18"/>
            <p:cNvPicPr>
              <a:picLocks noChangeAspect="1"/>
            </p:cNvPicPr>
            <p:nvPr/>
          </p:nvPicPr>
          <p:blipFill>
            <a:blip r:embed="rId7"/>
            <a:stretch>
              <a:fillRect/>
            </a:stretch>
          </p:blipFill>
          <p:spPr>
            <a:xfrm>
              <a:off x="4250491" y="2653163"/>
              <a:ext cx="867210" cy="588364"/>
            </a:xfrm>
            <a:prstGeom prst="rect">
              <a:avLst/>
            </a:prstGeom>
          </p:spPr>
        </p:pic>
        <p:pic>
          <p:nvPicPr>
            <p:cNvPr id="20" name="圖片 19"/>
            <p:cNvPicPr>
              <a:picLocks noChangeAspect="1"/>
            </p:cNvPicPr>
            <p:nvPr/>
          </p:nvPicPr>
          <p:blipFill>
            <a:blip r:embed="rId8"/>
            <a:stretch>
              <a:fillRect/>
            </a:stretch>
          </p:blipFill>
          <p:spPr>
            <a:xfrm>
              <a:off x="5117701" y="2651495"/>
              <a:ext cx="792769" cy="605205"/>
            </a:xfrm>
            <a:prstGeom prst="rect">
              <a:avLst/>
            </a:prstGeom>
          </p:spPr>
        </p:pic>
        <p:pic>
          <p:nvPicPr>
            <p:cNvPr id="21" name="圖片 20"/>
            <p:cNvPicPr>
              <a:picLocks noChangeAspect="1"/>
            </p:cNvPicPr>
            <p:nvPr/>
          </p:nvPicPr>
          <p:blipFill>
            <a:blip r:embed="rId9"/>
            <a:stretch>
              <a:fillRect/>
            </a:stretch>
          </p:blipFill>
          <p:spPr>
            <a:xfrm>
              <a:off x="5910470" y="2646474"/>
              <a:ext cx="876637" cy="604093"/>
            </a:xfrm>
            <a:prstGeom prst="rect">
              <a:avLst/>
            </a:prstGeom>
          </p:spPr>
        </p:pic>
      </p:grpSp>
      <p:sp>
        <p:nvSpPr>
          <p:cNvPr id="23" name="文字方塊 22"/>
          <p:cNvSpPr txBox="1"/>
          <p:nvPr/>
        </p:nvSpPr>
        <p:spPr>
          <a:xfrm>
            <a:off x="4242497" y="2320919"/>
            <a:ext cx="1781175" cy="461665"/>
          </a:xfrm>
          <a:prstGeom prst="rect">
            <a:avLst/>
          </a:prstGeom>
          <a:noFill/>
        </p:spPr>
        <p:txBody>
          <a:bodyPr wrap="square" rtlCol="0">
            <a:spAutoFit/>
          </a:bodyPr>
          <a:lstStyle/>
          <a:p>
            <a:pPr algn="ctr"/>
            <a:r>
              <a:rPr lang="en-US" altLang="zh-TW" sz="2400" dirty="0"/>
              <a:t>Domain X</a:t>
            </a:r>
            <a:endParaRPr lang="zh-TW" altLang="en-US" sz="2400" dirty="0"/>
          </a:p>
        </p:txBody>
      </p:sp>
      <p:sp>
        <p:nvSpPr>
          <p:cNvPr id="25" name="文字方塊 24"/>
          <p:cNvSpPr txBox="1"/>
          <p:nvPr/>
        </p:nvSpPr>
        <p:spPr>
          <a:xfrm>
            <a:off x="6816441" y="2313560"/>
            <a:ext cx="1781175" cy="461665"/>
          </a:xfrm>
          <a:prstGeom prst="rect">
            <a:avLst/>
          </a:prstGeom>
          <a:noFill/>
        </p:spPr>
        <p:txBody>
          <a:bodyPr wrap="square" rtlCol="0">
            <a:spAutoFit/>
          </a:bodyPr>
          <a:lstStyle/>
          <a:p>
            <a:pPr algn="ctr"/>
            <a:r>
              <a:rPr lang="en-US" altLang="zh-TW" sz="2400" dirty="0"/>
              <a:t>Domain Y</a:t>
            </a:r>
            <a:endParaRPr lang="zh-TW" altLang="en-US" sz="2400" dirty="0"/>
          </a:p>
        </p:txBody>
      </p:sp>
      <p:pic>
        <p:nvPicPr>
          <p:cNvPr id="26" name="圖片 25"/>
          <p:cNvPicPr>
            <a:picLocks noChangeAspect="1"/>
          </p:cNvPicPr>
          <p:nvPr/>
        </p:nvPicPr>
        <p:blipFill>
          <a:blip r:embed="rId10"/>
          <a:stretch>
            <a:fillRect/>
          </a:stretch>
        </p:blipFill>
        <p:spPr>
          <a:xfrm>
            <a:off x="6762515" y="2743406"/>
            <a:ext cx="728892" cy="573318"/>
          </a:xfrm>
          <a:prstGeom prst="rect">
            <a:avLst/>
          </a:prstGeom>
        </p:spPr>
      </p:pic>
      <p:pic>
        <p:nvPicPr>
          <p:cNvPr id="3078" name="Picture 6" descr="「梵谷」的圖片搜尋結果"/>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5284" y="2746363"/>
            <a:ext cx="555873" cy="677349"/>
          </a:xfrm>
          <a:prstGeom prst="rect">
            <a:avLst/>
          </a:prstGeom>
          <a:noFill/>
          <a:extLst>
            <a:ext uri="{909E8E84-426E-40DD-AFC4-6F175D3DCCD1}">
              <a14:hiddenFill xmlns:a14="http://schemas.microsoft.com/office/drawing/2010/main">
                <a:solidFill>
                  <a:srgbClr val="FFFFFF"/>
                </a:solidFill>
              </a14:hiddenFill>
            </a:ext>
          </a:extLst>
        </p:spPr>
      </p:pic>
      <p:pic>
        <p:nvPicPr>
          <p:cNvPr id="28" name="圖片 27"/>
          <p:cNvPicPr>
            <a:picLocks noChangeAspect="1"/>
          </p:cNvPicPr>
          <p:nvPr/>
        </p:nvPicPr>
        <p:blipFill>
          <a:blip r:embed="rId12"/>
          <a:stretch>
            <a:fillRect/>
          </a:stretch>
        </p:blipFill>
        <p:spPr>
          <a:xfrm>
            <a:off x="8179818" y="2716157"/>
            <a:ext cx="525559" cy="701648"/>
          </a:xfrm>
          <a:prstGeom prst="rect">
            <a:avLst/>
          </a:prstGeom>
        </p:spPr>
      </p:pic>
      <p:grpSp>
        <p:nvGrpSpPr>
          <p:cNvPr id="3" name="群組 2"/>
          <p:cNvGrpSpPr/>
          <p:nvPr/>
        </p:nvGrpSpPr>
        <p:grpSpPr>
          <a:xfrm>
            <a:off x="6816441" y="680347"/>
            <a:ext cx="1815983" cy="943046"/>
            <a:chOff x="6295174" y="244557"/>
            <a:chExt cx="2549524" cy="1323976"/>
          </a:xfrm>
        </p:grpSpPr>
        <p:pic>
          <p:nvPicPr>
            <p:cNvPr id="24" name="圖片 23"/>
            <p:cNvPicPr>
              <a:picLocks noChangeAspect="1"/>
            </p:cNvPicPr>
            <p:nvPr/>
          </p:nvPicPr>
          <p:blipFill>
            <a:blip r:embed="rId13"/>
            <a:stretch>
              <a:fillRect/>
            </a:stretch>
          </p:blipFill>
          <p:spPr>
            <a:xfrm>
              <a:off x="6295174" y="244558"/>
              <a:ext cx="1257300" cy="1323975"/>
            </a:xfrm>
            <a:prstGeom prst="rect">
              <a:avLst/>
            </a:prstGeom>
          </p:spPr>
        </p:pic>
        <p:pic>
          <p:nvPicPr>
            <p:cNvPr id="27" name="圖片 26"/>
            <p:cNvPicPr>
              <a:picLocks noChangeAspect="1"/>
            </p:cNvPicPr>
            <p:nvPr/>
          </p:nvPicPr>
          <p:blipFill>
            <a:blip r:embed="rId14"/>
            <a:stretch>
              <a:fillRect/>
            </a:stretch>
          </p:blipFill>
          <p:spPr>
            <a:xfrm>
              <a:off x="7654073" y="244557"/>
              <a:ext cx="1190625" cy="1323975"/>
            </a:xfrm>
            <a:prstGeom prst="rect">
              <a:avLst/>
            </a:prstGeom>
          </p:spPr>
        </p:pic>
      </p:grpSp>
      <p:sp>
        <p:nvSpPr>
          <p:cNvPr id="4" name="矩形 3"/>
          <p:cNvSpPr/>
          <p:nvPr/>
        </p:nvSpPr>
        <p:spPr>
          <a:xfrm>
            <a:off x="6972595" y="225328"/>
            <a:ext cx="1732782" cy="461665"/>
          </a:xfrm>
          <a:prstGeom prst="rect">
            <a:avLst/>
          </a:prstGeom>
        </p:spPr>
        <p:txBody>
          <a:bodyPr wrap="none">
            <a:spAutoFit/>
          </a:bodyPr>
          <a:lstStyle/>
          <a:p>
            <a:r>
              <a:rPr lang="en-US" altLang="zh-TW" sz="2400" b="1" i="1" u="sng" dirty="0"/>
              <a:t>paired data </a:t>
            </a:r>
            <a:endParaRPr lang="zh-TW" altLang="en-US" sz="2400" dirty="0"/>
          </a:p>
        </p:txBody>
      </p:sp>
    </p:spTree>
    <p:extLst>
      <p:ext uri="{BB962C8B-B14F-4D97-AF65-F5344CB8AC3E}">
        <p14:creationId xmlns:p14="http://schemas.microsoft.com/office/powerpoint/2010/main" val="16886152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animBg="1"/>
      <p:bldP spid="23"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Cycle GAN</a:t>
            </a:r>
            <a:endParaRPr lang="zh-TW" altLang="en-US" dirty="0"/>
          </a:p>
        </p:txBody>
      </p:sp>
      <mc:AlternateContent xmlns:mc="http://schemas.openxmlformats.org/markup-compatibility/2006" xmlns:a14="http://schemas.microsoft.com/office/drawing/2010/main">
        <mc:Choice Requires="a14">
          <p:sp>
            <p:nvSpPr>
              <p:cNvPr id="5" name="矩形 4"/>
              <p:cNvSpPr/>
              <p:nvPr/>
            </p:nvSpPr>
            <p:spPr>
              <a:xfrm>
                <a:off x="2423220" y="2651591"/>
                <a:ext cx="1356852" cy="945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𝐺</m:t>
                          </m:r>
                        </m:e>
                        <m:sub>
                          <m:r>
                            <a:rPr lang="en-US" altLang="zh-TW" sz="2800" b="0" i="1" smtClean="0">
                              <a:latin typeface="Cambria Math" panose="02040503050406030204" pitchFamily="18" charset="0"/>
                            </a:rPr>
                            <m:t>𝑋</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𝑌</m:t>
                          </m:r>
                        </m:sub>
                      </m:sSub>
                    </m:oMath>
                  </m:oMathPara>
                </a14:m>
                <a:endParaRPr lang="zh-TW" altLang="en-US" sz="2800" dirty="0"/>
              </a:p>
            </p:txBody>
          </p:sp>
        </mc:Choice>
        <mc:Fallback xmlns="">
          <p:sp>
            <p:nvSpPr>
              <p:cNvPr id="5" name="矩形 4"/>
              <p:cNvSpPr>
                <a:spLocks noRot="1" noChangeAspect="1" noMove="1" noResize="1" noEditPoints="1" noAdjustHandles="1" noChangeArrowheads="1" noChangeShapeType="1" noTextEdit="1"/>
              </p:cNvSpPr>
              <p:nvPr/>
            </p:nvSpPr>
            <p:spPr>
              <a:xfrm>
                <a:off x="2423220" y="2651591"/>
                <a:ext cx="1356852" cy="945685"/>
              </a:xfrm>
              <a:prstGeom prst="rect">
                <a:avLst/>
              </a:prstGeom>
              <a:blipFill>
                <a:blip r:embed="rId3"/>
                <a:stretch>
                  <a:fillRect/>
                </a:stretch>
              </a:blipFill>
            </p:spPr>
            <p:txBody>
              <a:bodyPr/>
              <a:lstStyle/>
              <a:p>
                <a:r>
                  <a:rPr lang="zh-TW" altLang="en-US">
                    <a:noFill/>
                  </a:rPr>
                  <a:t> </a:t>
                </a:r>
              </a:p>
            </p:txBody>
          </p:sp>
        </mc:Fallback>
      </mc:AlternateContent>
      <p:grpSp>
        <p:nvGrpSpPr>
          <p:cNvPr id="24" name="群組 23"/>
          <p:cNvGrpSpPr/>
          <p:nvPr/>
        </p:nvGrpSpPr>
        <p:grpSpPr>
          <a:xfrm>
            <a:off x="3834581" y="230190"/>
            <a:ext cx="4835886" cy="1110152"/>
            <a:chOff x="3869491" y="2313560"/>
            <a:chExt cx="4835886" cy="1110152"/>
          </a:xfrm>
        </p:grpSpPr>
        <p:grpSp>
          <p:nvGrpSpPr>
            <p:cNvPr id="15" name="群組 14"/>
            <p:cNvGrpSpPr/>
            <p:nvPr/>
          </p:nvGrpSpPr>
          <p:grpSpPr>
            <a:xfrm>
              <a:off x="3869491" y="2717472"/>
              <a:ext cx="2536616" cy="610226"/>
              <a:chOff x="4250491" y="2646474"/>
              <a:chExt cx="2536616" cy="610226"/>
            </a:xfrm>
          </p:grpSpPr>
          <p:pic>
            <p:nvPicPr>
              <p:cNvPr id="16" name="圖片 15"/>
              <p:cNvPicPr>
                <a:picLocks noChangeAspect="1"/>
              </p:cNvPicPr>
              <p:nvPr/>
            </p:nvPicPr>
            <p:blipFill>
              <a:blip r:embed="rId4"/>
              <a:stretch>
                <a:fillRect/>
              </a:stretch>
            </p:blipFill>
            <p:spPr>
              <a:xfrm>
                <a:off x="4250491" y="2653163"/>
                <a:ext cx="867210" cy="588364"/>
              </a:xfrm>
              <a:prstGeom prst="rect">
                <a:avLst/>
              </a:prstGeom>
            </p:spPr>
          </p:pic>
          <p:pic>
            <p:nvPicPr>
              <p:cNvPr id="17" name="圖片 16"/>
              <p:cNvPicPr>
                <a:picLocks noChangeAspect="1"/>
              </p:cNvPicPr>
              <p:nvPr/>
            </p:nvPicPr>
            <p:blipFill>
              <a:blip r:embed="rId5"/>
              <a:stretch>
                <a:fillRect/>
              </a:stretch>
            </p:blipFill>
            <p:spPr>
              <a:xfrm>
                <a:off x="5117701" y="2651495"/>
                <a:ext cx="792769" cy="605205"/>
              </a:xfrm>
              <a:prstGeom prst="rect">
                <a:avLst/>
              </a:prstGeom>
            </p:spPr>
          </p:pic>
          <p:pic>
            <p:nvPicPr>
              <p:cNvPr id="18" name="圖片 17"/>
              <p:cNvPicPr>
                <a:picLocks noChangeAspect="1"/>
              </p:cNvPicPr>
              <p:nvPr/>
            </p:nvPicPr>
            <p:blipFill>
              <a:blip r:embed="rId6"/>
              <a:stretch>
                <a:fillRect/>
              </a:stretch>
            </p:blipFill>
            <p:spPr>
              <a:xfrm>
                <a:off x="5910470" y="2646474"/>
                <a:ext cx="876637" cy="604093"/>
              </a:xfrm>
              <a:prstGeom prst="rect">
                <a:avLst/>
              </a:prstGeom>
            </p:spPr>
          </p:pic>
        </p:grpSp>
        <p:sp>
          <p:nvSpPr>
            <p:cNvPr id="19" name="文字方塊 18"/>
            <p:cNvSpPr txBox="1"/>
            <p:nvPr/>
          </p:nvSpPr>
          <p:spPr>
            <a:xfrm>
              <a:off x="4242497" y="2320919"/>
              <a:ext cx="1781175" cy="461665"/>
            </a:xfrm>
            <a:prstGeom prst="rect">
              <a:avLst/>
            </a:prstGeom>
            <a:noFill/>
          </p:spPr>
          <p:txBody>
            <a:bodyPr wrap="square" rtlCol="0">
              <a:spAutoFit/>
            </a:bodyPr>
            <a:lstStyle/>
            <a:p>
              <a:pPr algn="ctr"/>
              <a:r>
                <a:rPr lang="en-US" altLang="zh-TW" sz="2400" dirty="0"/>
                <a:t>Domain X</a:t>
              </a:r>
              <a:endParaRPr lang="zh-TW" altLang="en-US" sz="2400" dirty="0"/>
            </a:p>
          </p:txBody>
        </p:sp>
        <p:sp>
          <p:nvSpPr>
            <p:cNvPr id="20" name="文字方塊 19"/>
            <p:cNvSpPr txBox="1"/>
            <p:nvPr/>
          </p:nvSpPr>
          <p:spPr>
            <a:xfrm>
              <a:off x="6816441" y="2313560"/>
              <a:ext cx="1781175" cy="461665"/>
            </a:xfrm>
            <a:prstGeom prst="rect">
              <a:avLst/>
            </a:prstGeom>
            <a:noFill/>
          </p:spPr>
          <p:txBody>
            <a:bodyPr wrap="square" rtlCol="0">
              <a:spAutoFit/>
            </a:bodyPr>
            <a:lstStyle/>
            <a:p>
              <a:pPr algn="ctr"/>
              <a:r>
                <a:rPr lang="en-US" altLang="zh-TW" sz="2400" dirty="0"/>
                <a:t>Domain Y</a:t>
              </a:r>
              <a:endParaRPr lang="zh-TW" altLang="en-US" sz="2400" dirty="0"/>
            </a:p>
          </p:txBody>
        </p:sp>
        <p:pic>
          <p:nvPicPr>
            <p:cNvPr id="21" name="圖片 20"/>
            <p:cNvPicPr>
              <a:picLocks noChangeAspect="1"/>
            </p:cNvPicPr>
            <p:nvPr/>
          </p:nvPicPr>
          <p:blipFill>
            <a:blip r:embed="rId7"/>
            <a:stretch>
              <a:fillRect/>
            </a:stretch>
          </p:blipFill>
          <p:spPr>
            <a:xfrm>
              <a:off x="6762515" y="2743406"/>
              <a:ext cx="728892" cy="573318"/>
            </a:xfrm>
            <a:prstGeom prst="rect">
              <a:avLst/>
            </a:prstGeom>
          </p:spPr>
        </p:pic>
        <p:pic>
          <p:nvPicPr>
            <p:cNvPr id="22" name="Picture 6" descr="「梵谷」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284" y="2746363"/>
              <a:ext cx="555873" cy="677349"/>
            </a:xfrm>
            <a:prstGeom prst="rect">
              <a:avLst/>
            </a:prstGeom>
            <a:noFill/>
            <a:extLst>
              <a:ext uri="{909E8E84-426E-40DD-AFC4-6F175D3DCCD1}">
                <a14:hiddenFill xmlns:a14="http://schemas.microsoft.com/office/drawing/2010/main">
                  <a:solidFill>
                    <a:srgbClr val="FFFFFF"/>
                  </a:solidFill>
                </a14:hiddenFill>
              </a:ext>
            </a:extLst>
          </p:spPr>
        </p:pic>
        <p:pic>
          <p:nvPicPr>
            <p:cNvPr id="23" name="圖片 22"/>
            <p:cNvPicPr>
              <a:picLocks noChangeAspect="1"/>
            </p:cNvPicPr>
            <p:nvPr/>
          </p:nvPicPr>
          <p:blipFill>
            <a:blip r:embed="rId9"/>
            <a:stretch>
              <a:fillRect/>
            </a:stretch>
          </p:blipFill>
          <p:spPr>
            <a:xfrm>
              <a:off x="8179818" y="2716157"/>
              <a:ext cx="525559" cy="701648"/>
            </a:xfrm>
            <a:prstGeom prst="rect">
              <a:avLst/>
            </a:prstGeom>
          </p:spPr>
        </p:pic>
      </p:grpSp>
      <p:sp>
        <p:nvSpPr>
          <p:cNvPr id="25" name="箭號: 向右 24"/>
          <p:cNvSpPr/>
          <p:nvPr/>
        </p:nvSpPr>
        <p:spPr>
          <a:xfrm>
            <a:off x="1906665" y="2889079"/>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6" name="箭號: 向右 25"/>
          <p:cNvSpPr/>
          <p:nvPr/>
        </p:nvSpPr>
        <p:spPr>
          <a:xfrm>
            <a:off x="3824679" y="2889079"/>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8" name="圖片 27"/>
          <p:cNvPicPr>
            <a:picLocks noChangeAspect="1"/>
          </p:cNvPicPr>
          <p:nvPr/>
        </p:nvPicPr>
        <p:blipFill>
          <a:blip r:embed="rId5"/>
          <a:stretch>
            <a:fillRect/>
          </a:stretch>
        </p:blipFill>
        <p:spPr>
          <a:xfrm>
            <a:off x="392938" y="2538181"/>
            <a:ext cx="1464885" cy="1118303"/>
          </a:xfrm>
          <a:prstGeom prst="rect">
            <a:avLst/>
          </a:prstGeom>
        </p:spPr>
      </p:pic>
      <mc:AlternateContent xmlns:mc="http://schemas.openxmlformats.org/markup-compatibility/2006" xmlns:a14="http://schemas.microsoft.com/office/drawing/2010/main">
        <mc:Choice Requires="a14">
          <p:sp>
            <p:nvSpPr>
              <p:cNvPr id="30" name="矩形 29"/>
              <p:cNvSpPr/>
              <p:nvPr/>
            </p:nvSpPr>
            <p:spPr>
              <a:xfrm>
                <a:off x="6622770" y="3885359"/>
                <a:ext cx="859865" cy="8295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𝐷</m:t>
                          </m:r>
                        </m:e>
                        <m:sub>
                          <m:r>
                            <a:rPr lang="en-US" altLang="zh-TW" sz="2800" b="0" i="1" smtClean="0">
                              <a:latin typeface="Cambria Math" panose="02040503050406030204" pitchFamily="18" charset="0"/>
                            </a:rPr>
                            <m:t>𝑌</m:t>
                          </m:r>
                        </m:sub>
                      </m:sSub>
                    </m:oMath>
                  </m:oMathPara>
                </a14:m>
                <a:endParaRPr lang="zh-TW" altLang="en-US" sz="2800" dirty="0"/>
              </a:p>
            </p:txBody>
          </p:sp>
        </mc:Choice>
        <mc:Fallback xmlns="">
          <p:sp>
            <p:nvSpPr>
              <p:cNvPr id="30" name="矩形 29"/>
              <p:cNvSpPr>
                <a:spLocks noRot="1" noChangeAspect="1" noMove="1" noResize="1" noEditPoints="1" noAdjustHandles="1" noChangeArrowheads="1" noChangeShapeType="1" noTextEdit="1"/>
              </p:cNvSpPr>
              <p:nvPr/>
            </p:nvSpPr>
            <p:spPr>
              <a:xfrm>
                <a:off x="6622770" y="3885359"/>
                <a:ext cx="859865" cy="829578"/>
              </a:xfrm>
              <a:prstGeom prst="rect">
                <a:avLst/>
              </a:prstGeom>
              <a:blipFill>
                <a:blip r:embed="rId10"/>
                <a:stretch>
                  <a:fillRect/>
                </a:stretch>
              </a:blipFill>
            </p:spPr>
            <p:txBody>
              <a:bodyPr/>
              <a:lstStyle/>
              <a:p>
                <a:r>
                  <a:rPr lang="zh-TW" altLang="en-US">
                    <a:noFill/>
                  </a:rPr>
                  <a:t> </a:t>
                </a:r>
              </a:p>
            </p:txBody>
          </p:sp>
        </mc:Fallback>
      </mc:AlternateContent>
      <p:pic>
        <p:nvPicPr>
          <p:cNvPr id="31" name="圖片 30"/>
          <p:cNvPicPr>
            <a:picLocks noChangeAspect="1"/>
          </p:cNvPicPr>
          <p:nvPr/>
        </p:nvPicPr>
        <p:blipFill>
          <a:blip r:embed="rId7"/>
          <a:stretch>
            <a:fillRect/>
          </a:stretch>
        </p:blipFill>
        <p:spPr>
          <a:xfrm>
            <a:off x="2086991" y="4658241"/>
            <a:ext cx="1590893" cy="1251334"/>
          </a:xfrm>
          <a:prstGeom prst="rect">
            <a:avLst/>
          </a:prstGeom>
        </p:spPr>
      </p:pic>
      <p:pic>
        <p:nvPicPr>
          <p:cNvPr id="32" name="Picture 6" descr="「梵谷」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1828" y="4665317"/>
            <a:ext cx="1021113" cy="1244258"/>
          </a:xfrm>
          <a:prstGeom prst="rect">
            <a:avLst/>
          </a:prstGeom>
          <a:noFill/>
          <a:extLst>
            <a:ext uri="{909E8E84-426E-40DD-AFC4-6F175D3DCCD1}">
              <a14:hiddenFill xmlns:a14="http://schemas.microsoft.com/office/drawing/2010/main">
                <a:solidFill>
                  <a:srgbClr val="FFFFFF"/>
                </a:solidFill>
              </a14:hiddenFill>
            </a:ext>
          </a:extLst>
        </p:spPr>
      </p:pic>
      <p:pic>
        <p:nvPicPr>
          <p:cNvPr id="33" name="圖片 32"/>
          <p:cNvPicPr>
            <a:picLocks noChangeAspect="1"/>
          </p:cNvPicPr>
          <p:nvPr/>
        </p:nvPicPr>
        <p:blipFill>
          <a:blip r:embed="rId9"/>
          <a:stretch>
            <a:fillRect/>
          </a:stretch>
        </p:blipFill>
        <p:spPr>
          <a:xfrm>
            <a:off x="4918131" y="4665317"/>
            <a:ext cx="931993" cy="1244258"/>
          </a:xfrm>
          <a:prstGeom prst="rect">
            <a:avLst/>
          </a:prstGeom>
        </p:spPr>
      </p:pic>
      <p:pic>
        <p:nvPicPr>
          <p:cNvPr id="34" name="圖片 33"/>
          <p:cNvPicPr>
            <a:picLocks noChangeAspect="1"/>
          </p:cNvPicPr>
          <p:nvPr/>
        </p:nvPicPr>
        <p:blipFill>
          <a:blip r:embed="rId11"/>
          <a:stretch>
            <a:fillRect/>
          </a:stretch>
        </p:blipFill>
        <p:spPr>
          <a:xfrm>
            <a:off x="4355727" y="2532543"/>
            <a:ext cx="1494397" cy="1173832"/>
          </a:xfrm>
          <a:prstGeom prst="rect">
            <a:avLst/>
          </a:prstGeom>
        </p:spPr>
      </p:pic>
      <p:sp>
        <p:nvSpPr>
          <p:cNvPr id="35" name="文字方塊 34"/>
          <p:cNvSpPr txBox="1"/>
          <p:nvPr/>
        </p:nvSpPr>
        <p:spPr>
          <a:xfrm>
            <a:off x="3170065" y="6022927"/>
            <a:ext cx="1781175" cy="461665"/>
          </a:xfrm>
          <a:prstGeom prst="rect">
            <a:avLst/>
          </a:prstGeom>
          <a:noFill/>
        </p:spPr>
        <p:txBody>
          <a:bodyPr wrap="square" rtlCol="0">
            <a:spAutoFit/>
          </a:bodyPr>
          <a:lstStyle/>
          <a:p>
            <a:pPr algn="ctr"/>
            <a:r>
              <a:rPr lang="en-US" altLang="zh-TW" sz="2400" dirty="0"/>
              <a:t>Domain Y</a:t>
            </a:r>
            <a:endParaRPr lang="zh-TW" altLang="en-US" sz="2400" dirty="0"/>
          </a:p>
        </p:txBody>
      </p:sp>
      <p:sp>
        <p:nvSpPr>
          <p:cNvPr id="36" name="文字方塊 35"/>
          <p:cNvSpPr txBox="1"/>
          <p:nvPr/>
        </p:nvSpPr>
        <p:spPr>
          <a:xfrm>
            <a:off x="234792" y="2105304"/>
            <a:ext cx="1781175" cy="461665"/>
          </a:xfrm>
          <a:prstGeom prst="rect">
            <a:avLst/>
          </a:prstGeom>
          <a:noFill/>
        </p:spPr>
        <p:txBody>
          <a:bodyPr wrap="square" rtlCol="0">
            <a:spAutoFit/>
          </a:bodyPr>
          <a:lstStyle/>
          <a:p>
            <a:pPr algn="ctr"/>
            <a:r>
              <a:rPr lang="en-US" altLang="zh-TW" sz="2400" dirty="0"/>
              <a:t>Domain X</a:t>
            </a:r>
            <a:endParaRPr lang="zh-TW" altLang="en-US" sz="2400" dirty="0"/>
          </a:p>
        </p:txBody>
      </p:sp>
      <p:sp>
        <p:nvSpPr>
          <p:cNvPr id="37" name="文字方塊 36"/>
          <p:cNvSpPr txBox="1"/>
          <p:nvPr/>
        </p:nvSpPr>
        <p:spPr>
          <a:xfrm>
            <a:off x="8005321" y="4042080"/>
            <a:ext cx="903718" cy="461665"/>
          </a:xfrm>
          <a:prstGeom prst="rect">
            <a:avLst/>
          </a:prstGeom>
          <a:noFill/>
        </p:spPr>
        <p:txBody>
          <a:bodyPr wrap="square" rtlCol="0">
            <a:spAutoFit/>
          </a:bodyPr>
          <a:lstStyle/>
          <a:p>
            <a:r>
              <a:rPr lang="en-US" altLang="zh-TW" sz="2400" dirty="0"/>
              <a:t>scalar</a:t>
            </a:r>
            <a:endParaRPr lang="zh-TW" altLang="en-US" sz="2400" dirty="0"/>
          </a:p>
        </p:txBody>
      </p:sp>
      <p:sp>
        <p:nvSpPr>
          <p:cNvPr id="38" name="箭號: 向右 37"/>
          <p:cNvSpPr/>
          <p:nvPr/>
        </p:nvSpPr>
        <p:spPr>
          <a:xfrm>
            <a:off x="7576508" y="4088558"/>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9" name="箭號: 向右 38"/>
          <p:cNvSpPr/>
          <p:nvPr/>
        </p:nvSpPr>
        <p:spPr>
          <a:xfrm rot="1874375">
            <a:off x="6044558" y="3485699"/>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0" name="箭號: 向右 39"/>
          <p:cNvSpPr/>
          <p:nvPr/>
        </p:nvSpPr>
        <p:spPr>
          <a:xfrm rot="18957067">
            <a:off x="6044557" y="4805327"/>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文字方塊 40"/>
          <p:cNvSpPr txBox="1"/>
          <p:nvPr/>
        </p:nvSpPr>
        <p:spPr>
          <a:xfrm>
            <a:off x="6622770" y="4766178"/>
            <a:ext cx="2362469" cy="1200329"/>
          </a:xfrm>
          <a:prstGeom prst="rect">
            <a:avLst/>
          </a:prstGeom>
          <a:noFill/>
        </p:spPr>
        <p:txBody>
          <a:bodyPr wrap="square" rtlCol="0">
            <a:spAutoFit/>
          </a:bodyPr>
          <a:lstStyle/>
          <a:p>
            <a:r>
              <a:rPr lang="en-US" altLang="zh-TW" sz="2400" dirty="0"/>
              <a:t>Input image belongs to domain Y or not</a:t>
            </a:r>
            <a:endParaRPr lang="zh-TW" altLang="en-US" sz="2400" dirty="0"/>
          </a:p>
        </p:txBody>
      </p:sp>
      <p:sp>
        <p:nvSpPr>
          <p:cNvPr id="42" name="文字方塊 41"/>
          <p:cNvSpPr txBox="1"/>
          <p:nvPr/>
        </p:nvSpPr>
        <p:spPr>
          <a:xfrm>
            <a:off x="4267981" y="1752193"/>
            <a:ext cx="2354789" cy="830997"/>
          </a:xfrm>
          <a:prstGeom prst="rect">
            <a:avLst/>
          </a:prstGeom>
          <a:noFill/>
        </p:spPr>
        <p:txBody>
          <a:bodyPr wrap="square" rtlCol="0">
            <a:spAutoFit/>
          </a:bodyPr>
          <a:lstStyle/>
          <a:p>
            <a:r>
              <a:rPr lang="en-US" altLang="zh-TW" sz="2400" dirty="0">
                <a:solidFill>
                  <a:srgbClr val="0000FF"/>
                </a:solidFill>
              </a:rPr>
              <a:t>Become similar to domain Y</a:t>
            </a:r>
            <a:endParaRPr lang="zh-TW" altLang="en-US" sz="2400" dirty="0">
              <a:solidFill>
                <a:srgbClr val="0000FF"/>
              </a:solidFill>
            </a:endParaRPr>
          </a:p>
        </p:txBody>
      </p:sp>
      <p:pic>
        <p:nvPicPr>
          <p:cNvPr id="43" name="Picture 6" descr="「梵谷」的圖片搜尋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2117" y="2533669"/>
            <a:ext cx="1027930" cy="1252565"/>
          </a:xfrm>
          <a:prstGeom prst="rect">
            <a:avLst/>
          </a:prstGeom>
          <a:noFill/>
          <a:extLst>
            <a:ext uri="{909E8E84-426E-40DD-AFC4-6F175D3DCCD1}">
              <a14:hiddenFill xmlns:a14="http://schemas.microsoft.com/office/drawing/2010/main">
                <a:solidFill>
                  <a:srgbClr val="FFFFFF"/>
                </a:solidFill>
              </a14:hiddenFill>
            </a:ext>
          </a:extLst>
        </p:spPr>
      </p:pic>
      <p:sp>
        <p:nvSpPr>
          <p:cNvPr id="44" name="文字方塊 43"/>
          <p:cNvSpPr txBox="1"/>
          <p:nvPr/>
        </p:nvSpPr>
        <p:spPr>
          <a:xfrm>
            <a:off x="5995020" y="2877143"/>
            <a:ext cx="2785846" cy="461665"/>
          </a:xfrm>
          <a:prstGeom prst="rect">
            <a:avLst/>
          </a:prstGeom>
          <a:noFill/>
        </p:spPr>
        <p:txBody>
          <a:bodyPr wrap="square" rtlCol="0">
            <a:spAutoFit/>
          </a:bodyPr>
          <a:lstStyle/>
          <a:p>
            <a:r>
              <a:rPr lang="en-US" altLang="zh-TW" sz="2400" dirty="0">
                <a:solidFill>
                  <a:srgbClr val="FF0000"/>
                </a:solidFill>
              </a:rPr>
              <a:t>Not what we want</a:t>
            </a:r>
            <a:endParaRPr lang="zh-TW" altLang="en-US" sz="2400" dirty="0">
              <a:solidFill>
                <a:srgbClr val="FF0000"/>
              </a:solidFill>
            </a:endParaRPr>
          </a:p>
        </p:txBody>
      </p:sp>
      <p:sp>
        <p:nvSpPr>
          <p:cNvPr id="45" name="文字方塊 44"/>
          <p:cNvSpPr txBox="1"/>
          <p:nvPr/>
        </p:nvSpPr>
        <p:spPr>
          <a:xfrm>
            <a:off x="307217" y="3654526"/>
            <a:ext cx="1708750" cy="461665"/>
          </a:xfrm>
          <a:prstGeom prst="rect">
            <a:avLst/>
          </a:prstGeom>
          <a:noFill/>
        </p:spPr>
        <p:txBody>
          <a:bodyPr wrap="square" rtlCol="0">
            <a:spAutoFit/>
          </a:bodyPr>
          <a:lstStyle/>
          <a:p>
            <a:r>
              <a:rPr lang="en-US" altLang="zh-TW" sz="2400" dirty="0">
                <a:solidFill>
                  <a:srgbClr val="FF0000"/>
                </a:solidFill>
              </a:rPr>
              <a:t>ignore input</a:t>
            </a:r>
            <a:endParaRPr lang="zh-TW" altLang="en-US" sz="2400" dirty="0">
              <a:solidFill>
                <a:srgbClr val="FF0000"/>
              </a:solidFill>
            </a:endParaRPr>
          </a:p>
        </p:txBody>
      </p:sp>
      <p:sp>
        <p:nvSpPr>
          <p:cNvPr id="46" name="矩形 45"/>
          <p:cNvSpPr/>
          <p:nvPr/>
        </p:nvSpPr>
        <p:spPr>
          <a:xfrm>
            <a:off x="276399" y="1258498"/>
            <a:ext cx="3312702" cy="369332"/>
          </a:xfrm>
          <a:prstGeom prst="rect">
            <a:avLst/>
          </a:prstGeom>
        </p:spPr>
        <p:txBody>
          <a:bodyPr wrap="none">
            <a:spAutoFit/>
          </a:bodyPr>
          <a:lstStyle/>
          <a:p>
            <a:r>
              <a:rPr lang="zh-TW" altLang="en-US" dirty="0"/>
              <a:t>https://arxiv.org/abs/1703.10593</a:t>
            </a:r>
          </a:p>
        </p:txBody>
      </p:sp>
      <p:sp>
        <p:nvSpPr>
          <p:cNvPr id="47" name="矩形 46"/>
          <p:cNvSpPr/>
          <p:nvPr/>
        </p:nvSpPr>
        <p:spPr>
          <a:xfrm>
            <a:off x="276399" y="1521814"/>
            <a:ext cx="3621184" cy="369332"/>
          </a:xfrm>
          <a:prstGeom prst="rect">
            <a:avLst/>
          </a:prstGeom>
        </p:spPr>
        <p:txBody>
          <a:bodyPr wrap="none">
            <a:spAutoFit/>
          </a:bodyPr>
          <a:lstStyle/>
          <a:p>
            <a:r>
              <a:rPr lang="zh-TW" altLang="en-US" dirty="0"/>
              <a:t>https://junyanz.github.io/CycleGAN/</a:t>
            </a:r>
          </a:p>
        </p:txBody>
      </p:sp>
    </p:spTree>
    <p:extLst>
      <p:ext uri="{BB962C8B-B14F-4D97-AF65-F5344CB8AC3E}">
        <p14:creationId xmlns:p14="http://schemas.microsoft.com/office/powerpoint/2010/main" val="35650060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30" grpId="0" animBg="1"/>
      <p:bldP spid="35" grpId="0"/>
      <p:bldP spid="36" grpId="0"/>
      <p:bldP spid="37" grpId="0"/>
      <p:bldP spid="38" grpId="0" animBg="1"/>
      <p:bldP spid="39" grpId="0" animBg="1"/>
      <p:bldP spid="40" grpId="0" animBg="1"/>
      <p:bldP spid="41" grpId="0"/>
      <p:bldP spid="42" grpId="0"/>
      <p:bldP spid="44" grpId="0"/>
      <p:bldP spid="4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Cycle GAN</a:t>
            </a:r>
            <a:endParaRPr lang="zh-TW" altLang="en-US" dirty="0"/>
          </a:p>
        </p:txBody>
      </p:sp>
      <p:sp>
        <p:nvSpPr>
          <p:cNvPr id="3" name="內容版面配置區 2"/>
          <p:cNvSpPr>
            <a:spLocks noGrp="1"/>
          </p:cNvSpPr>
          <p:nvPr>
            <p:ph idx="1"/>
          </p:nvPr>
        </p:nvSpPr>
        <p:spPr/>
        <p:txBody>
          <a:bodyPr/>
          <a:lstStyle/>
          <a:p>
            <a:endParaRPr lang="zh-TW" altLang="en-US" dirty="0"/>
          </a:p>
        </p:txBody>
      </p:sp>
      <p:grpSp>
        <p:nvGrpSpPr>
          <p:cNvPr id="4" name="群組 3"/>
          <p:cNvGrpSpPr/>
          <p:nvPr/>
        </p:nvGrpSpPr>
        <p:grpSpPr>
          <a:xfrm>
            <a:off x="3834581" y="230190"/>
            <a:ext cx="4835886" cy="1110152"/>
            <a:chOff x="3869491" y="2313560"/>
            <a:chExt cx="4835886" cy="1110152"/>
          </a:xfrm>
        </p:grpSpPr>
        <p:grpSp>
          <p:nvGrpSpPr>
            <p:cNvPr id="5" name="群組 4"/>
            <p:cNvGrpSpPr/>
            <p:nvPr/>
          </p:nvGrpSpPr>
          <p:grpSpPr>
            <a:xfrm>
              <a:off x="3869491" y="2717472"/>
              <a:ext cx="2536616" cy="610226"/>
              <a:chOff x="4250491" y="2646474"/>
              <a:chExt cx="2536616" cy="610226"/>
            </a:xfrm>
          </p:grpSpPr>
          <p:pic>
            <p:nvPicPr>
              <p:cNvPr id="11" name="圖片 10"/>
              <p:cNvPicPr>
                <a:picLocks noChangeAspect="1"/>
              </p:cNvPicPr>
              <p:nvPr/>
            </p:nvPicPr>
            <p:blipFill>
              <a:blip r:embed="rId2"/>
              <a:stretch>
                <a:fillRect/>
              </a:stretch>
            </p:blipFill>
            <p:spPr>
              <a:xfrm>
                <a:off x="4250491" y="2653163"/>
                <a:ext cx="867210" cy="588364"/>
              </a:xfrm>
              <a:prstGeom prst="rect">
                <a:avLst/>
              </a:prstGeom>
            </p:spPr>
          </p:pic>
          <p:pic>
            <p:nvPicPr>
              <p:cNvPr id="12" name="圖片 11"/>
              <p:cNvPicPr>
                <a:picLocks noChangeAspect="1"/>
              </p:cNvPicPr>
              <p:nvPr/>
            </p:nvPicPr>
            <p:blipFill>
              <a:blip r:embed="rId3"/>
              <a:stretch>
                <a:fillRect/>
              </a:stretch>
            </p:blipFill>
            <p:spPr>
              <a:xfrm>
                <a:off x="5117701" y="2651495"/>
                <a:ext cx="792769" cy="605205"/>
              </a:xfrm>
              <a:prstGeom prst="rect">
                <a:avLst/>
              </a:prstGeom>
            </p:spPr>
          </p:pic>
          <p:pic>
            <p:nvPicPr>
              <p:cNvPr id="13" name="圖片 12"/>
              <p:cNvPicPr>
                <a:picLocks noChangeAspect="1"/>
              </p:cNvPicPr>
              <p:nvPr/>
            </p:nvPicPr>
            <p:blipFill>
              <a:blip r:embed="rId4"/>
              <a:stretch>
                <a:fillRect/>
              </a:stretch>
            </p:blipFill>
            <p:spPr>
              <a:xfrm>
                <a:off x="5910470" y="2646474"/>
                <a:ext cx="876637" cy="604093"/>
              </a:xfrm>
              <a:prstGeom prst="rect">
                <a:avLst/>
              </a:prstGeom>
            </p:spPr>
          </p:pic>
        </p:grpSp>
        <p:sp>
          <p:nvSpPr>
            <p:cNvPr id="6" name="文字方塊 5"/>
            <p:cNvSpPr txBox="1"/>
            <p:nvPr/>
          </p:nvSpPr>
          <p:spPr>
            <a:xfrm>
              <a:off x="4242497" y="2320919"/>
              <a:ext cx="1781175" cy="461665"/>
            </a:xfrm>
            <a:prstGeom prst="rect">
              <a:avLst/>
            </a:prstGeom>
            <a:noFill/>
          </p:spPr>
          <p:txBody>
            <a:bodyPr wrap="square" rtlCol="0">
              <a:spAutoFit/>
            </a:bodyPr>
            <a:lstStyle/>
            <a:p>
              <a:pPr algn="ctr"/>
              <a:r>
                <a:rPr lang="en-US" altLang="zh-TW" sz="2400" dirty="0"/>
                <a:t>Domain X</a:t>
              </a:r>
              <a:endParaRPr lang="zh-TW" altLang="en-US" sz="2400" dirty="0"/>
            </a:p>
          </p:txBody>
        </p:sp>
        <p:sp>
          <p:nvSpPr>
            <p:cNvPr id="7" name="文字方塊 6"/>
            <p:cNvSpPr txBox="1"/>
            <p:nvPr/>
          </p:nvSpPr>
          <p:spPr>
            <a:xfrm>
              <a:off x="6816441" y="2313560"/>
              <a:ext cx="1781175" cy="461665"/>
            </a:xfrm>
            <a:prstGeom prst="rect">
              <a:avLst/>
            </a:prstGeom>
            <a:noFill/>
          </p:spPr>
          <p:txBody>
            <a:bodyPr wrap="square" rtlCol="0">
              <a:spAutoFit/>
            </a:bodyPr>
            <a:lstStyle/>
            <a:p>
              <a:pPr algn="ctr"/>
              <a:r>
                <a:rPr lang="en-US" altLang="zh-TW" sz="2400" dirty="0"/>
                <a:t>Domain Y</a:t>
              </a:r>
              <a:endParaRPr lang="zh-TW" altLang="en-US" sz="2400" dirty="0"/>
            </a:p>
          </p:txBody>
        </p:sp>
        <p:pic>
          <p:nvPicPr>
            <p:cNvPr id="8" name="圖片 7"/>
            <p:cNvPicPr>
              <a:picLocks noChangeAspect="1"/>
            </p:cNvPicPr>
            <p:nvPr/>
          </p:nvPicPr>
          <p:blipFill>
            <a:blip r:embed="rId5"/>
            <a:stretch>
              <a:fillRect/>
            </a:stretch>
          </p:blipFill>
          <p:spPr>
            <a:xfrm>
              <a:off x="6762515" y="2743406"/>
              <a:ext cx="728892" cy="573318"/>
            </a:xfrm>
            <a:prstGeom prst="rect">
              <a:avLst/>
            </a:prstGeom>
          </p:spPr>
        </p:pic>
        <p:pic>
          <p:nvPicPr>
            <p:cNvPr id="9" name="Picture 6" descr="「梵谷」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284" y="2746363"/>
              <a:ext cx="555873" cy="677349"/>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7"/>
            <a:stretch>
              <a:fillRect/>
            </a:stretch>
          </p:blipFill>
          <p:spPr>
            <a:xfrm>
              <a:off x="8179818" y="2716157"/>
              <a:ext cx="525559" cy="701648"/>
            </a:xfrm>
            <a:prstGeom prst="rect">
              <a:avLst/>
            </a:prstGeom>
          </p:spPr>
        </p:pic>
      </p:grpSp>
      <mc:AlternateContent xmlns:mc="http://schemas.openxmlformats.org/markup-compatibility/2006" xmlns:a14="http://schemas.microsoft.com/office/drawing/2010/main">
        <mc:Choice Requires="a14">
          <p:sp>
            <p:nvSpPr>
              <p:cNvPr id="14" name="矩形 13"/>
              <p:cNvSpPr/>
              <p:nvPr/>
            </p:nvSpPr>
            <p:spPr>
              <a:xfrm>
                <a:off x="2146746" y="2558245"/>
                <a:ext cx="1131382" cy="945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𝐺</m:t>
                          </m:r>
                        </m:e>
                        <m:sub>
                          <m:r>
                            <a:rPr lang="en-US" altLang="zh-TW" sz="2800" b="0" i="1" smtClean="0">
                              <a:latin typeface="Cambria Math" panose="02040503050406030204" pitchFamily="18" charset="0"/>
                            </a:rPr>
                            <m:t>𝑋</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𝑌</m:t>
                          </m:r>
                        </m:sub>
                      </m:sSub>
                    </m:oMath>
                  </m:oMathPara>
                </a14:m>
                <a:endParaRPr lang="zh-TW" altLang="en-US" sz="2800" dirty="0"/>
              </a:p>
            </p:txBody>
          </p:sp>
        </mc:Choice>
        <mc:Fallback xmlns="">
          <p:sp>
            <p:nvSpPr>
              <p:cNvPr id="14" name="矩形 13"/>
              <p:cNvSpPr>
                <a:spLocks noRot="1" noChangeAspect="1" noMove="1" noResize="1" noEditPoints="1" noAdjustHandles="1" noChangeArrowheads="1" noChangeShapeType="1" noTextEdit="1"/>
              </p:cNvSpPr>
              <p:nvPr/>
            </p:nvSpPr>
            <p:spPr>
              <a:xfrm>
                <a:off x="2146746" y="2558245"/>
                <a:ext cx="1131382" cy="945685"/>
              </a:xfrm>
              <a:prstGeom prst="rect">
                <a:avLst/>
              </a:prstGeom>
              <a:blipFill>
                <a:blip r:embed="rId8"/>
                <a:stretch>
                  <a:fillRect/>
                </a:stretch>
              </a:blipFill>
            </p:spPr>
            <p:txBody>
              <a:bodyPr/>
              <a:lstStyle/>
              <a:p>
                <a:r>
                  <a:rPr lang="zh-TW" altLang="en-US">
                    <a:noFill/>
                  </a:rPr>
                  <a:t> </a:t>
                </a:r>
              </a:p>
            </p:txBody>
          </p:sp>
        </mc:Fallback>
      </mc:AlternateContent>
      <p:sp>
        <p:nvSpPr>
          <p:cNvPr id="15" name="箭號: 向右 14"/>
          <p:cNvSpPr/>
          <p:nvPr/>
        </p:nvSpPr>
        <p:spPr>
          <a:xfrm>
            <a:off x="1630191" y="2853115"/>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6" name="箭號: 向右 15"/>
          <p:cNvSpPr/>
          <p:nvPr/>
        </p:nvSpPr>
        <p:spPr>
          <a:xfrm>
            <a:off x="3373390" y="2853115"/>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7" name="圖片 16"/>
          <p:cNvPicPr>
            <a:picLocks noChangeAspect="1"/>
          </p:cNvPicPr>
          <p:nvPr/>
        </p:nvPicPr>
        <p:blipFill>
          <a:blip r:embed="rId3"/>
          <a:stretch>
            <a:fillRect/>
          </a:stretch>
        </p:blipFill>
        <p:spPr>
          <a:xfrm>
            <a:off x="116464" y="2502217"/>
            <a:ext cx="1464885" cy="1118303"/>
          </a:xfrm>
          <a:prstGeom prst="rect">
            <a:avLst/>
          </a:prstGeom>
        </p:spPr>
      </p:pic>
      <mc:AlternateContent xmlns:mc="http://schemas.openxmlformats.org/markup-compatibility/2006" xmlns:a14="http://schemas.microsoft.com/office/drawing/2010/main">
        <mc:Choice Requires="a14">
          <p:sp>
            <p:nvSpPr>
              <p:cNvPr id="18" name="矩形 17"/>
              <p:cNvSpPr/>
              <p:nvPr/>
            </p:nvSpPr>
            <p:spPr>
              <a:xfrm>
                <a:off x="6039642" y="4101021"/>
                <a:ext cx="859865" cy="8295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𝐷</m:t>
                          </m:r>
                        </m:e>
                        <m:sub>
                          <m:r>
                            <a:rPr lang="en-US" altLang="zh-TW" sz="2800" b="0" i="1" smtClean="0">
                              <a:latin typeface="Cambria Math" panose="02040503050406030204" pitchFamily="18" charset="0"/>
                            </a:rPr>
                            <m:t>𝑌</m:t>
                          </m:r>
                        </m:sub>
                      </m:sSub>
                    </m:oMath>
                  </m:oMathPara>
                </a14:m>
                <a:endParaRPr lang="zh-TW" altLang="en-US" sz="2800" dirty="0"/>
              </a:p>
            </p:txBody>
          </p:sp>
        </mc:Choice>
        <mc:Fallback xmlns="">
          <p:sp>
            <p:nvSpPr>
              <p:cNvPr id="18" name="矩形 17"/>
              <p:cNvSpPr>
                <a:spLocks noRot="1" noChangeAspect="1" noMove="1" noResize="1" noEditPoints="1" noAdjustHandles="1" noChangeArrowheads="1" noChangeShapeType="1" noTextEdit="1"/>
              </p:cNvSpPr>
              <p:nvPr/>
            </p:nvSpPr>
            <p:spPr>
              <a:xfrm>
                <a:off x="6039642" y="4101021"/>
                <a:ext cx="859865" cy="829578"/>
              </a:xfrm>
              <a:prstGeom prst="rect">
                <a:avLst/>
              </a:prstGeom>
              <a:blipFill>
                <a:blip r:embed="rId9"/>
                <a:stretch>
                  <a:fillRect/>
                </a:stretch>
              </a:blipFill>
            </p:spPr>
            <p:txBody>
              <a:bodyPr/>
              <a:lstStyle/>
              <a:p>
                <a:r>
                  <a:rPr lang="zh-TW" altLang="en-US">
                    <a:noFill/>
                  </a:rPr>
                  <a:t> </a:t>
                </a:r>
              </a:p>
            </p:txBody>
          </p:sp>
        </mc:Fallback>
      </mc:AlternateContent>
      <p:pic>
        <p:nvPicPr>
          <p:cNvPr id="19" name="圖片 18"/>
          <p:cNvPicPr>
            <a:picLocks noChangeAspect="1"/>
          </p:cNvPicPr>
          <p:nvPr/>
        </p:nvPicPr>
        <p:blipFill>
          <a:blip r:embed="rId5"/>
          <a:stretch>
            <a:fillRect/>
          </a:stretch>
        </p:blipFill>
        <p:spPr>
          <a:xfrm>
            <a:off x="1503863" y="4873903"/>
            <a:ext cx="1590893" cy="1251334"/>
          </a:xfrm>
          <a:prstGeom prst="rect">
            <a:avLst/>
          </a:prstGeom>
        </p:spPr>
      </p:pic>
      <p:pic>
        <p:nvPicPr>
          <p:cNvPr id="20" name="Picture 6" descr="「梵谷」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700" y="4880979"/>
            <a:ext cx="1021113" cy="1244258"/>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p:cNvPicPr>
            <a:picLocks noChangeAspect="1"/>
          </p:cNvPicPr>
          <p:nvPr/>
        </p:nvPicPr>
        <p:blipFill>
          <a:blip r:embed="rId7"/>
          <a:stretch>
            <a:fillRect/>
          </a:stretch>
        </p:blipFill>
        <p:spPr>
          <a:xfrm>
            <a:off x="4335003" y="4880979"/>
            <a:ext cx="931993" cy="1244258"/>
          </a:xfrm>
          <a:prstGeom prst="rect">
            <a:avLst/>
          </a:prstGeom>
        </p:spPr>
      </p:pic>
      <p:pic>
        <p:nvPicPr>
          <p:cNvPr id="22" name="圖片 21"/>
          <p:cNvPicPr>
            <a:picLocks noChangeAspect="1"/>
          </p:cNvPicPr>
          <p:nvPr/>
        </p:nvPicPr>
        <p:blipFill>
          <a:blip r:embed="rId10"/>
          <a:stretch>
            <a:fillRect/>
          </a:stretch>
        </p:blipFill>
        <p:spPr>
          <a:xfrm>
            <a:off x="3889495" y="2438763"/>
            <a:ext cx="1494397" cy="1173832"/>
          </a:xfrm>
          <a:prstGeom prst="rect">
            <a:avLst/>
          </a:prstGeom>
        </p:spPr>
      </p:pic>
      <p:sp>
        <p:nvSpPr>
          <p:cNvPr id="23" name="文字方塊 22"/>
          <p:cNvSpPr txBox="1"/>
          <p:nvPr/>
        </p:nvSpPr>
        <p:spPr>
          <a:xfrm>
            <a:off x="2712437" y="6147427"/>
            <a:ext cx="1781175" cy="461665"/>
          </a:xfrm>
          <a:prstGeom prst="rect">
            <a:avLst/>
          </a:prstGeom>
          <a:noFill/>
        </p:spPr>
        <p:txBody>
          <a:bodyPr wrap="square" rtlCol="0">
            <a:spAutoFit/>
          </a:bodyPr>
          <a:lstStyle/>
          <a:p>
            <a:pPr algn="ctr"/>
            <a:r>
              <a:rPr lang="en-US" altLang="zh-TW" sz="2400" dirty="0"/>
              <a:t>Domain Y</a:t>
            </a:r>
            <a:endParaRPr lang="zh-TW" altLang="en-US" sz="2400" dirty="0"/>
          </a:p>
        </p:txBody>
      </p:sp>
      <p:sp>
        <p:nvSpPr>
          <p:cNvPr id="24" name="文字方塊 23"/>
          <p:cNvSpPr txBox="1"/>
          <p:nvPr/>
        </p:nvSpPr>
        <p:spPr>
          <a:xfrm>
            <a:off x="7498393" y="4257742"/>
            <a:ext cx="1187030" cy="461665"/>
          </a:xfrm>
          <a:prstGeom prst="rect">
            <a:avLst/>
          </a:prstGeom>
          <a:noFill/>
        </p:spPr>
        <p:txBody>
          <a:bodyPr wrap="square" rtlCol="0">
            <a:spAutoFit/>
          </a:bodyPr>
          <a:lstStyle/>
          <a:p>
            <a:r>
              <a:rPr lang="en-US" altLang="zh-TW" sz="2400" dirty="0"/>
              <a:t>scalar</a:t>
            </a:r>
            <a:endParaRPr lang="zh-TW" altLang="en-US" sz="2400" dirty="0"/>
          </a:p>
        </p:txBody>
      </p:sp>
      <p:sp>
        <p:nvSpPr>
          <p:cNvPr id="25" name="箭號: 向右 24"/>
          <p:cNvSpPr/>
          <p:nvPr/>
        </p:nvSpPr>
        <p:spPr>
          <a:xfrm>
            <a:off x="7069580" y="4304220"/>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6" name="箭號: 向右 25"/>
          <p:cNvSpPr/>
          <p:nvPr/>
        </p:nvSpPr>
        <p:spPr>
          <a:xfrm rot="1874375">
            <a:off x="5461430" y="3701361"/>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7" name="箭號: 向右 26"/>
          <p:cNvSpPr/>
          <p:nvPr/>
        </p:nvSpPr>
        <p:spPr>
          <a:xfrm rot="18957067">
            <a:off x="5461429" y="5020989"/>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8" name="文字方塊 27"/>
          <p:cNvSpPr txBox="1"/>
          <p:nvPr/>
        </p:nvSpPr>
        <p:spPr>
          <a:xfrm>
            <a:off x="6039642" y="4981840"/>
            <a:ext cx="2362469" cy="1200329"/>
          </a:xfrm>
          <a:prstGeom prst="rect">
            <a:avLst/>
          </a:prstGeom>
          <a:noFill/>
        </p:spPr>
        <p:txBody>
          <a:bodyPr wrap="square" rtlCol="0">
            <a:spAutoFit/>
          </a:bodyPr>
          <a:lstStyle/>
          <a:p>
            <a:r>
              <a:rPr lang="en-US" altLang="zh-TW" sz="2400" dirty="0"/>
              <a:t>Input image belongs to domain Y or not</a:t>
            </a:r>
            <a:endParaRPr lang="zh-TW" altLang="en-US" sz="2400" dirty="0"/>
          </a:p>
        </p:txBody>
      </p:sp>
      <p:pic>
        <p:nvPicPr>
          <p:cNvPr id="29" name="Picture 6" descr="「梵谷」的圖片搜尋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2084" y="3411785"/>
            <a:ext cx="1009446" cy="1230042"/>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p:cNvPicPr>
            <a:picLocks noChangeAspect="1"/>
          </p:cNvPicPr>
          <p:nvPr/>
        </p:nvPicPr>
        <p:blipFill>
          <a:blip r:embed="rId3"/>
          <a:stretch>
            <a:fillRect/>
          </a:stretch>
        </p:blipFill>
        <p:spPr>
          <a:xfrm>
            <a:off x="7679115" y="2447353"/>
            <a:ext cx="1464885" cy="1118303"/>
          </a:xfrm>
          <a:prstGeom prst="rect">
            <a:avLst/>
          </a:prstGeom>
        </p:spPr>
      </p:pic>
      <mc:AlternateContent xmlns:mc="http://schemas.openxmlformats.org/markup-compatibility/2006" xmlns:a14="http://schemas.microsoft.com/office/drawing/2010/main">
        <mc:Choice Requires="a14">
          <p:sp>
            <p:nvSpPr>
              <p:cNvPr id="33" name="矩形 32"/>
              <p:cNvSpPr/>
              <p:nvPr/>
            </p:nvSpPr>
            <p:spPr>
              <a:xfrm>
                <a:off x="5943204" y="2552836"/>
                <a:ext cx="1131382" cy="9456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𝐺</m:t>
                          </m:r>
                        </m:e>
                        <m:sub>
                          <m:r>
                            <m:rPr>
                              <m:sty m:val="p"/>
                            </m:rPr>
                            <a:rPr lang="en-US" altLang="zh-TW" sz="2800" i="1">
                              <a:latin typeface="Cambria Math" panose="02040503050406030204" pitchFamily="18" charset="0"/>
                            </a:rPr>
                            <m:t>Y</m:t>
                          </m:r>
                          <m:r>
                            <a:rPr lang="en-US" altLang="zh-TW" sz="2800" b="0" i="1" smtClean="0">
                              <a:latin typeface="Cambria Math" panose="02040503050406030204" pitchFamily="18" charset="0"/>
                              <a:ea typeface="Cambria Math" panose="02040503050406030204" pitchFamily="18" charset="0"/>
                            </a:rPr>
                            <m:t>→</m:t>
                          </m:r>
                          <m:r>
                            <m:rPr>
                              <m:sty m:val="p"/>
                            </m:rPr>
                            <a:rPr lang="en-US" altLang="zh-TW" sz="2800" i="1">
                              <a:latin typeface="Cambria Math" panose="02040503050406030204" pitchFamily="18" charset="0"/>
                              <a:ea typeface="Cambria Math" panose="02040503050406030204" pitchFamily="18" charset="0"/>
                            </a:rPr>
                            <m:t>X</m:t>
                          </m:r>
                        </m:sub>
                      </m:sSub>
                    </m:oMath>
                  </m:oMathPara>
                </a14:m>
                <a:endParaRPr lang="zh-TW" altLang="en-US" sz="2800" dirty="0"/>
              </a:p>
            </p:txBody>
          </p:sp>
        </mc:Choice>
        <mc:Fallback xmlns="">
          <p:sp>
            <p:nvSpPr>
              <p:cNvPr id="33" name="矩形 32"/>
              <p:cNvSpPr>
                <a:spLocks noRot="1" noChangeAspect="1" noMove="1" noResize="1" noEditPoints="1" noAdjustHandles="1" noChangeArrowheads="1" noChangeShapeType="1" noTextEdit="1"/>
              </p:cNvSpPr>
              <p:nvPr/>
            </p:nvSpPr>
            <p:spPr>
              <a:xfrm>
                <a:off x="5943204" y="2552836"/>
                <a:ext cx="1131382" cy="945685"/>
              </a:xfrm>
              <a:prstGeom prst="rect">
                <a:avLst/>
              </a:prstGeom>
              <a:blipFill>
                <a:blip r:embed="rId11"/>
                <a:stretch>
                  <a:fillRect/>
                </a:stretch>
              </a:blipFill>
            </p:spPr>
            <p:txBody>
              <a:bodyPr/>
              <a:lstStyle/>
              <a:p>
                <a:r>
                  <a:rPr lang="zh-TW" altLang="en-US">
                    <a:noFill/>
                  </a:rPr>
                  <a:t> </a:t>
                </a:r>
              </a:p>
            </p:txBody>
          </p:sp>
        </mc:Fallback>
      </mc:AlternateContent>
      <p:sp>
        <p:nvSpPr>
          <p:cNvPr id="34" name="箭號: 向右 33"/>
          <p:cNvSpPr/>
          <p:nvPr/>
        </p:nvSpPr>
        <p:spPr>
          <a:xfrm>
            <a:off x="5427574" y="2876761"/>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5" name="箭號: 向右 34"/>
          <p:cNvSpPr/>
          <p:nvPr/>
        </p:nvSpPr>
        <p:spPr>
          <a:xfrm>
            <a:off x="7170773" y="2876761"/>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6" name="文字方塊 35"/>
          <p:cNvSpPr txBox="1"/>
          <p:nvPr/>
        </p:nvSpPr>
        <p:spPr>
          <a:xfrm>
            <a:off x="3252106" y="1455492"/>
            <a:ext cx="2785846" cy="461665"/>
          </a:xfrm>
          <a:prstGeom prst="rect">
            <a:avLst/>
          </a:prstGeom>
          <a:noFill/>
        </p:spPr>
        <p:txBody>
          <a:bodyPr wrap="square" rtlCol="0">
            <a:spAutoFit/>
          </a:bodyPr>
          <a:lstStyle/>
          <a:p>
            <a:pPr algn="ctr"/>
            <a:r>
              <a:rPr lang="en-US" altLang="zh-TW" sz="2400" dirty="0">
                <a:solidFill>
                  <a:srgbClr val="FF0000"/>
                </a:solidFill>
              </a:rPr>
              <a:t>as close as possible</a:t>
            </a:r>
            <a:endParaRPr lang="zh-TW" altLang="en-US" sz="2400" dirty="0">
              <a:solidFill>
                <a:srgbClr val="FF0000"/>
              </a:solidFill>
            </a:endParaRPr>
          </a:p>
        </p:txBody>
      </p:sp>
      <p:cxnSp>
        <p:nvCxnSpPr>
          <p:cNvPr id="38" name="直線接點 37"/>
          <p:cNvCxnSpPr>
            <a:cxnSpLocks/>
          </p:cNvCxnSpPr>
          <p:nvPr/>
        </p:nvCxnSpPr>
        <p:spPr>
          <a:xfrm>
            <a:off x="848906" y="1940803"/>
            <a:ext cx="75626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a:cxnSpLocks/>
          </p:cNvCxnSpPr>
          <p:nvPr/>
        </p:nvCxnSpPr>
        <p:spPr>
          <a:xfrm>
            <a:off x="841469" y="1978494"/>
            <a:ext cx="0" cy="46885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接點 43"/>
          <p:cNvCxnSpPr>
            <a:cxnSpLocks/>
          </p:cNvCxnSpPr>
          <p:nvPr/>
        </p:nvCxnSpPr>
        <p:spPr>
          <a:xfrm>
            <a:off x="8423523" y="1948960"/>
            <a:ext cx="0" cy="46885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70" name="Picture 2" descr="「打叉 png」的圖片搜尋結果"/>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7918" y="3652184"/>
            <a:ext cx="857938" cy="857938"/>
          </a:xfrm>
          <a:prstGeom prst="rect">
            <a:avLst/>
          </a:prstGeom>
          <a:noFill/>
          <a:extLst>
            <a:ext uri="{909E8E84-426E-40DD-AFC4-6F175D3DCCD1}">
              <a14:hiddenFill xmlns:a14="http://schemas.microsoft.com/office/drawing/2010/main">
                <a:solidFill>
                  <a:srgbClr val="FFFFFF"/>
                </a:solidFill>
              </a14:hiddenFill>
            </a:ext>
          </a:extLst>
        </p:spPr>
      </p:pic>
      <p:sp>
        <p:nvSpPr>
          <p:cNvPr id="46" name="文字方塊 45"/>
          <p:cNvSpPr txBox="1"/>
          <p:nvPr/>
        </p:nvSpPr>
        <p:spPr>
          <a:xfrm>
            <a:off x="1043966" y="3751224"/>
            <a:ext cx="2785846" cy="830997"/>
          </a:xfrm>
          <a:prstGeom prst="rect">
            <a:avLst/>
          </a:prstGeom>
          <a:noFill/>
        </p:spPr>
        <p:txBody>
          <a:bodyPr wrap="square" rtlCol="0">
            <a:spAutoFit/>
          </a:bodyPr>
          <a:lstStyle/>
          <a:p>
            <a:r>
              <a:rPr lang="en-US" altLang="zh-TW" sz="2400" dirty="0">
                <a:solidFill>
                  <a:srgbClr val="FF0000"/>
                </a:solidFill>
              </a:rPr>
              <a:t>Lack of information for reconstruction </a:t>
            </a:r>
            <a:endParaRPr lang="zh-TW" altLang="en-US" sz="2400" dirty="0">
              <a:solidFill>
                <a:srgbClr val="FF0000"/>
              </a:solidFill>
            </a:endParaRPr>
          </a:p>
        </p:txBody>
      </p:sp>
    </p:spTree>
    <p:extLst>
      <p:ext uri="{BB962C8B-B14F-4D97-AF65-F5344CB8AC3E}">
        <p14:creationId xmlns:p14="http://schemas.microsoft.com/office/powerpoint/2010/main" val="8936616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p:bldP spid="4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Cycle GAN</a:t>
            </a:r>
            <a:endParaRPr lang="zh-TW" altLang="en-US" dirty="0"/>
          </a:p>
        </p:txBody>
      </p:sp>
      <p:sp>
        <p:nvSpPr>
          <p:cNvPr id="3" name="內容版面配置區 2"/>
          <p:cNvSpPr>
            <a:spLocks noGrp="1"/>
          </p:cNvSpPr>
          <p:nvPr>
            <p:ph idx="1"/>
          </p:nvPr>
        </p:nvSpPr>
        <p:spPr/>
        <p:txBody>
          <a:bodyPr/>
          <a:lstStyle/>
          <a:p>
            <a:endParaRPr lang="zh-TW" altLang="en-US" dirty="0"/>
          </a:p>
        </p:txBody>
      </p:sp>
      <p:grpSp>
        <p:nvGrpSpPr>
          <p:cNvPr id="4" name="群組 3"/>
          <p:cNvGrpSpPr/>
          <p:nvPr/>
        </p:nvGrpSpPr>
        <p:grpSpPr>
          <a:xfrm>
            <a:off x="3834581" y="230190"/>
            <a:ext cx="4835886" cy="1110152"/>
            <a:chOff x="3869491" y="2313560"/>
            <a:chExt cx="4835886" cy="1110152"/>
          </a:xfrm>
        </p:grpSpPr>
        <p:grpSp>
          <p:nvGrpSpPr>
            <p:cNvPr id="5" name="群組 4"/>
            <p:cNvGrpSpPr/>
            <p:nvPr/>
          </p:nvGrpSpPr>
          <p:grpSpPr>
            <a:xfrm>
              <a:off x="3869491" y="2717472"/>
              <a:ext cx="2536616" cy="610226"/>
              <a:chOff x="4250491" y="2646474"/>
              <a:chExt cx="2536616" cy="610226"/>
            </a:xfrm>
          </p:grpSpPr>
          <p:pic>
            <p:nvPicPr>
              <p:cNvPr id="11" name="圖片 10"/>
              <p:cNvPicPr>
                <a:picLocks noChangeAspect="1"/>
              </p:cNvPicPr>
              <p:nvPr/>
            </p:nvPicPr>
            <p:blipFill>
              <a:blip r:embed="rId3"/>
              <a:stretch>
                <a:fillRect/>
              </a:stretch>
            </p:blipFill>
            <p:spPr>
              <a:xfrm>
                <a:off x="4250491" y="2653163"/>
                <a:ext cx="867210" cy="588364"/>
              </a:xfrm>
              <a:prstGeom prst="rect">
                <a:avLst/>
              </a:prstGeom>
            </p:spPr>
          </p:pic>
          <p:pic>
            <p:nvPicPr>
              <p:cNvPr id="12" name="圖片 11"/>
              <p:cNvPicPr>
                <a:picLocks noChangeAspect="1"/>
              </p:cNvPicPr>
              <p:nvPr/>
            </p:nvPicPr>
            <p:blipFill>
              <a:blip r:embed="rId4"/>
              <a:stretch>
                <a:fillRect/>
              </a:stretch>
            </p:blipFill>
            <p:spPr>
              <a:xfrm>
                <a:off x="5117701" y="2651495"/>
                <a:ext cx="792769" cy="605205"/>
              </a:xfrm>
              <a:prstGeom prst="rect">
                <a:avLst/>
              </a:prstGeom>
            </p:spPr>
          </p:pic>
          <p:pic>
            <p:nvPicPr>
              <p:cNvPr id="13" name="圖片 12"/>
              <p:cNvPicPr>
                <a:picLocks noChangeAspect="1"/>
              </p:cNvPicPr>
              <p:nvPr/>
            </p:nvPicPr>
            <p:blipFill>
              <a:blip r:embed="rId5"/>
              <a:stretch>
                <a:fillRect/>
              </a:stretch>
            </p:blipFill>
            <p:spPr>
              <a:xfrm>
                <a:off x="5910470" y="2646474"/>
                <a:ext cx="876637" cy="604093"/>
              </a:xfrm>
              <a:prstGeom prst="rect">
                <a:avLst/>
              </a:prstGeom>
            </p:spPr>
          </p:pic>
        </p:grpSp>
        <p:sp>
          <p:nvSpPr>
            <p:cNvPr id="6" name="文字方塊 5"/>
            <p:cNvSpPr txBox="1"/>
            <p:nvPr/>
          </p:nvSpPr>
          <p:spPr>
            <a:xfrm>
              <a:off x="4242497" y="2320919"/>
              <a:ext cx="1781175" cy="461665"/>
            </a:xfrm>
            <a:prstGeom prst="rect">
              <a:avLst/>
            </a:prstGeom>
            <a:noFill/>
          </p:spPr>
          <p:txBody>
            <a:bodyPr wrap="square" rtlCol="0">
              <a:spAutoFit/>
            </a:bodyPr>
            <a:lstStyle/>
            <a:p>
              <a:pPr algn="ctr"/>
              <a:r>
                <a:rPr lang="en-US" altLang="zh-TW" sz="2400" dirty="0"/>
                <a:t>Domain X</a:t>
              </a:r>
              <a:endParaRPr lang="zh-TW" altLang="en-US" sz="2400" dirty="0"/>
            </a:p>
          </p:txBody>
        </p:sp>
        <p:sp>
          <p:nvSpPr>
            <p:cNvPr id="7" name="文字方塊 6"/>
            <p:cNvSpPr txBox="1"/>
            <p:nvPr/>
          </p:nvSpPr>
          <p:spPr>
            <a:xfrm>
              <a:off x="6816441" y="2313560"/>
              <a:ext cx="1781175" cy="461665"/>
            </a:xfrm>
            <a:prstGeom prst="rect">
              <a:avLst/>
            </a:prstGeom>
            <a:noFill/>
          </p:spPr>
          <p:txBody>
            <a:bodyPr wrap="square" rtlCol="0">
              <a:spAutoFit/>
            </a:bodyPr>
            <a:lstStyle/>
            <a:p>
              <a:pPr algn="ctr"/>
              <a:r>
                <a:rPr lang="en-US" altLang="zh-TW" sz="2400" dirty="0"/>
                <a:t>Domain Y</a:t>
              </a:r>
              <a:endParaRPr lang="zh-TW" altLang="en-US" sz="2400" dirty="0"/>
            </a:p>
          </p:txBody>
        </p:sp>
        <p:pic>
          <p:nvPicPr>
            <p:cNvPr id="8" name="圖片 7"/>
            <p:cNvPicPr>
              <a:picLocks noChangeAspect="1"/>
            </p:cNvPicPr>
            <p:nvPr/>
          </p:nvPicPr>
          <p:blipFill>
            <a:blip r:embed="rId6"/>
            <a:stretch>
              <a:fillRect/>
            </a:stretch>
          </p:blipFill>
          <p:spPr>
            <a:xfrm>
              <a:off x="6762515" y="2743406"/>
              <a:ext cx="728892" cy="573318"/>
            </a:xfrm>
            <a:prstGeom prst="rect">
              <a:avLst/>
            </a:prstGeom>
          </p:spPr>
        </p:pic>
        <p:pic>
          <p:nvPicPr>
            <p:cNvPr id="9" name="Picture 6" descr="「梵谷」的圖片搜尋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284" y="2746363"/>
              <a:ext cx="555873" cy="677349"/>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8"/>
            <a:stretch>
              <a:fillRect/>
            </a:stretch>
          </p:blipFill>
          <p:spPr>
            <a:xfrm>
              <a:off x="8179818" y="2716157"/>
              <a:ext cx="525559" cy="701648"/>
            </a:xfrm>
            <a:prstGeom prst="rect">
              <a:avLst/>
            </a:prstGeom>
          </p:spPr>
        </p:pic>
      </p:grpSp>
      <mc:AlternateContent xmlns:mc="http://schemas.openxmlformats.org/markup-compatibility/2006" xmlns:a14="http://schemas.microsoft.com/office/drawing/2010/main">
        <mc:Choice Requires="a14">
          <p:sp>
            <p:nvSpPr>
              <p:cNvPr id="14" name="矩形 13"/>
              <p:cNvSpPr/>
              <p:nvPr/>
            </p:nvSpPr>
            <p:spPr>
              <a:xfrm>
                <a:off x="2146746" y="2558245"/>
                <a:ext cx="1131382" cy="945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𝐺</m:t>
                          </m:r>
                        </m:e>
                        <m:sub>
                          <m:r>
                            <a:rPr lang="en-US" altLang="zh-TW" sz="2800" b="0" i="1" smtClean="0">
                              <a:latin typeface="Cambria Math" panose="02040503050406030204" pitchFamily="18" charset="0"/>
                            </a:rPr>
                            <m:t>𝑋</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𝑌</m:t>
                          </m:r>
                        </m:sub>
                      </m:sSub>
                    </m:oMath>
                  </m:oMathPara>
                </a14:m>
                <a:endParaRPr lang="zh-TW" altLang="en-US" sz="2800" dirty="0"/>
              </a:p>
            </p:txBody>
          </p:sp>
        </mc:Choice>
        <mc:Fallback xmlns="">
          <p:sp>
            <p:nvSpPr>
              <p:cNvPr id="14" name="矩形 13"/>
              <p:cNvSpPr>
                <a:spLocks noRot="1" noChangeAspect="1" noMove="1" noResize="1" noEditPoints="1" noAdjustHandles="1" noChangeArrowheads="1" noChangeShapeType="1" noTextEdit="1"/>
              </p:cNvSpPr>
              <p:nvPr/>
            </p:nvSpPr>
            <p:spPr>
              <a:xfrm>
                <a:off x="2146746" y="2558245"/>
                <a:ext cx="1131382" cy="945685"/>
              </a:xfrm>
              <a:prstGeom prst="rect">
                <a:avLst/>
              </a:prstGeom>
              <a:blipFill>
                <a:blip r:embed="rId9"/>
                <a:stretch>
                  <a:fillRect/>
                </a:stretch>
              </a:blipFill>
            </p:spPr>
            <p:txBody>
              <a:bodyPr/>
              <a:lstStyle/>
              <a:p>
                <a:r>
                  <a:rPr lang="zh-TW" altLang="en-US">
                    <a:noFill/>
                  </a:rPr>
                  <a:t> </a:t>
                </a:r>
              </a:p>
            </p:txBody>
          </p:sp>
        </mc:Fallback>
      </mc:AlternateContent>
      <p:sp>
        <p:nvSpPr>
          <p:cNvPr id="15" name="箭號: 向右 14"/>
          <p:cNvSpPr/>
          <p:nvPr/>
        </p:nvSpPr>
        <p:spPr>
          <a:xfrm>
            <a:off x="1630191" y="2853115"/>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6" name="箭號: 向右 15"/>
          <p:cNvSpPr/>
          <p:nvPr/>
        </p:nvSpPr>
        <p:spPr>
          <a:xfrm>
            <a:off x="3373390" y="2853115"/>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7" name="圖片 16"/>
          <p:cNvPicPr>
            <a:picLocks noChangeAspect="1"/>
          </p:cNvPicPr>
          <p:nvPr/>
        </p:nvPicPr>
        <p:blipFill>
          <a:blip r:embed="rId4"/>
          <a:stretch>
            <a:fillRect/>
          </a:stretch>
        </p:blipFill>
        <p:spPr>
          <a:xfrm>
            <a:off x="116464" y="2502217"/>
            <a:ext cx="1464885" cy="1118303"/>
          </a:xfrm>
          <a:prstGeom prst="rect">
            <a:avLst/>
          </a:prstGeom>
        </p:spPr>
      </p:pic>
      <p:pic>
        <p:nvPicPr>
          <p:cNvPr id="18" name="圖片 17"/>
          <p:cNvPicPr>
            <a:picLocks noChangeAspect="1"/>
          </p:cNvPicPr>
          <p:nvPr/>
        </p:nvPicPr>
        <p:blipFill>
          <a:blip r:embed="rId10"/>
          <a:stretch>
            <a:fillRect/>
          </a:stretch>
        </p:blipFill>
        <p:spPr>
          <a:xfrm>
            <a:off x="3889495" y="2438763"/>
            <a:ext cx="1494397" cy="1173832"/>
          </a:xfrm>
          <a:prstGeom prst="rect">
            <a:avLst/>
          </a:prstGeom>
        </p:spPr>
      </p:pic>
      <p:pic>
        <p:nvPicPr>
          <p:cNvPr id="19" name="圖片 18"/>
          <p:cNvPicPr>
            <a:picLocks noChangeAspect="1"/>
          </p:cNvPicPr>
          <p:nvPr/>
        </p:nvPicPr>
        <p:blipFill>
          <a:blip r:embed="rId4"/>
          <a:stretch>
            <a:fillRect/>
          </a:stretch>
        </p:blipFill>
        <p:spPr>
          <a:xfrm>
            <a:off x="7679115" y="2447353"/>
            <a:ext cx="1464885" cy="1118303"/>
          </a:xfrm>
          <a:prstGeom prst="rect">
            <a:avLst/>
          </a:prstGeom>
        </p:spPr>
      </p:pic>
      <mc:AlternateContent xmlns:mc="http://schemas.openxmlformats.org/markup-compatibility/2006" xmlns:a14="http://schemas.microsoft.com/office/drawing/2010/main">
        <mc:Choice Requires="a14">
          <p:sp>
            <p:nvSpPr>
              <p:cNvPr id="20" name="矩形 19"/>
              <p:cNvSpPr/>
              <p:nvPr/>
            </p:nvSpPr>
            <p:spPr>
              <a:xfrm>
                <a:off x="5943204" y="2552836"/>
                <a:ext cx="1131382" cy="9456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𝐺</m:t>
                          </m:r>
                        </m:e>
                        <m:sub>
                          <m:r>
                            <m:rPr>
                              <m:sty m:val="p"/>
                            </m:rPr>
                            <a:rPr lang="en-US" altLang="zh-TW" sz="2800" i="1">
                              <a:latin typeface="Cambria Math" panose="02040503050406030204" pitchFamily="18" charset="0"/>
                            </a:rPr>
                            <m:t>Y</m:t>
                          </m:r>
                          <m:r>
                            <a:rPr lang="en-US" altLang="zh-TW" sz="2800" b="0" i="1" smtClean="0">
                              <a:latin typeface="Cambria Math" panose="02040503050406030204" pitchFamily="18" charset="0"/>
                              <a:ea typeface="Cambria Math" panose="02040503050406030204" pitchFamily="18" charset="0"/>
                            </a:rPr>
                            <m:t>→</m:t>
                          </m:r>
                          <m:r>
                            <m:rPr>
                              <m:sty m:val="p"/>
                            </m:rPr>
                            <a:rPr lang="en-US" altLang="zh-TW" sz="2800" i="1">
                              <a:latin typeface="Cambria Math" panose="02040503050406030204" pitchFamily="18" charset="0"/>
                              <a:ea typeface="Cambria Math" panose="02040503050406030204" pitchFamily="18" charset="0"/>
                            </a:rPr>
                            <m:t>X</m:t>
                          </m:r>
                        </m:sub>
                      </m:sSub>
                    </m:oMath>
                  </m:oMathPara>
                </a14:m>
                <a:endParaRPr lang="zh-TW" altLang="en-US" sz="2800" dirty="0"/>
              </a:p>
            </p:txBody>
          </p:sp>
        </mc:Choice>
        <mc:Fallback xmlns="">
          <p:sp>
            <p:nvSpPr>
              <p:cNvPr id="20" name="矩形 19"/>
              <p:cNvSpPr>
                <a:spLocks noRot="1" noChangeAspect="1" noMove="1" noResize="1" noEditPoints="1" noAdjustHandles="1" noChangeArrowheads="1" noChangeShapeType="1" noTextEdit="1"/>
              </p:cNvSpPr>
              <p:nvPr/>
            </p:nvSpPr>
            <p:spPr>
              <a:xfrm>
                <a:off x="5943204" y="2552836"/>
                <a:ext cx="1131382" cy="945685"/>
              </a:xfrm>
              <a:prstGeom prst="rect">
                <a:avLst/>
              </a:prstGeom>
              <a:blipFill>
                <a:blip r:embed="rId11"/>
                <a:stretch>
                  <a:fillRect/>
                </a:stretch>
              </a:blipFill>
            </p:spPr>
            <p:txBody>
              <a:bodyPr/>
              <a:lstStyle/>
              <a:p>
                <a:r>
                  <a:rPr lang="zh-TW" altLang="en-US">
                    <a:noFill/>
                  </a:rPr>
                  <a:t> </a:t>
                </a:r>
              </a:p>
            </p:txBody>
          </p:sp>
        </mc:Fallback>
      </mc:AlternateContent>
      <p:sp>
        <p:nvSpPr>
          <p:cNvPr id="21" name="箭號: 向右 20"/>
          <p:cNvSpPr/>
          <p:nvPr/>
        </p:nvSpPr>
        <p:spPr>
          <a:xfrm>
            <a:off x="5427574" y="2876761"/>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2" name="箭號: 向右 21"/>
          <p:cNvSpPr/>
          <p:nvPr/>
        </p:nvSpPr>
        <p:spPr>
          <a:xfrm>
            <a:off x="7170773" y="2876761"/>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3" name="文字方塊 22"/>
          <p:cNvSpPr txBox="1"/>
          <p:nvPr/>
        </p:nvSpPr>
        <p:spPr>
          <a:xfrm>
            <a:off x="3252106" y="1455492"/>
            <a:ext cx="2785846" cy="461665"/>
          </a:xfrm>
          <a:prstGeom prst="rect">
            <a:avLst/>
          </a:prstGeom>
          <a:noFill/>
        </p:spPr>
        <p:txBody>
          <a:bodyPr wrap="square" rtlCol="0">
            <a:spAutoFit/>
          </a:bodyPr>
          <a:lstStyle/>
          <a:p>
            <a:pPr algn="ctr"/>
            <a:r>
              <a:rPr lang="en-US" altLang="zh-TW" sz="2400" dirty="0">
                <a:solidFill>
                  <a:srgbClr val="FF0000"/>
                </a:solidFill>
              </a:rPr>
              <a:t>as close as possible</a:t>
            </a:r>
            <a:endParaRPr lang="zh-TW" altLang="en-US" sz="2400" dirty="0">
              <a:solidFill>
                <a:srgbClr val="FF0000"/>
              </a:solidFill>
            </a:endParaRPr>
          </a:p>
        </p:txBody>
      </p:sp>
      <p:cxnSp>
        <p:nvCxnSpPr>
          <p:cNvPr id="24" name="直線接點 23"/>
          <p:cNvCxnSpPr>
            <a:cxnSpLocks/>
          </p:cNvCxnSpPr>
          <p:nvPr/>
        </p:nvCxnSpPr>
        <p:spPr>
          <a:xfrm>
            <a:off x="848906" y="1940803"/>
            <a:ext cx="75626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a:cxnSpLocks/>
          </p:cNvCxnSpPr>
          <p:nvPr/>
        </p:nvCxnSpPr>
        <p:spPr>
          <a:xfrm>
            <a:off x="841469" y="1978494"/>
            <a:ext cx="0" cy="46885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接點 25"/>
          <p:cNvCxnSpPr>
            <a:cxnSpLocks/>
          </p:cNvCxnSpPr>
          <p:nvPr/>
        </p:nvCxnSpPr>
        <p:spPr>
          <a:xfrm>
            <a:off x="8423523" y="1948960"/>
            <a:ext cx="0" cy="46885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9" name="Picture 6" descr="「梵谷」的圖片搜尋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05" y="4778555"/>
            <a:ext cx="1021113" cy="1244258"/>
          </a:xfrm>
          <a:prstGeom prst="rect">
            <a:avLst/>
          </a:prstGeom>
          <a:noFill/>
          <a:extLst>
            <a:ext uri="{909E8E84-426E-40DD-AFC4-6F175D3DCCD1}">
              <a14:hiddenFill xmlns:a14="http://schemas.microsoft.com/office/drawing/2010/main">
                <a:solidFill>
                  <a:srgbClr val="FFFFFF"/>
                </a:solidFill>
              </a14:hiddenFill>
            </a:ext>
          </a:extLst>
        </p:spPr>
      </p:pic>
      <p:pic>
        <p:nvPicPr>
          <p:cNvPr id="30" name="圖片 29"/>
          <p:cNvPicPr>
            <a:picLocks noChangeAspect="1"/>
          </p:cNvPicPr>
          <p:nvPr/>
        </p:nvPicPr>
        <p:blipFill>
          <a:blip r:embed="rId12"/>
          <a:stretch>
            <a:fillRect/>
          </a:stretch>
        </p:blipFill>
        <p:spPr>
          <a:xfrm>
            <a:off x="3987735" y="4812874"/>
            <a:ext cx="1211723" cy="1238851"/>
          </a:xfrm>
          <a:prstGeom prst="rect">
            <a:avLst/>
          </a:prstGeom>
        </p:spPr>
      </p:pic>
      <mc:AlternateContent xmlns:mc="http://schemas.openxmlformats.org/markup-compatibility/2006" xmlns:a14="http://schemas.microsoft.com/office/drawing/2010/main">
        <mc:Choice Requires="a14">
          <p:sp>
            <p:nvSpPr>
              <p:cNvPr id="31" name="矩形 30"/>
              <p:cNvSpPr/>
              <p:nvPr/>
            </p:nvSpPr>
            <p:spPr>
              <a:xfrm>
                <a:off x="2154396" y="4932484"/>
                <a:ext cx="1131382" cy="9456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𝐺</m:t>
                          </m:r>
                        </m:e>
                        <m:sub>
                          <m:r>
                            <m:rPr>
                              <m:sty m:val="p"/>
                            </m:rPr>
                            <a:rPr lang="en-US" altLang="zh-TW" sz="2800" i="1">
                              <a:latin typeface="Cambria Math" panose="02040503050406030204" pitchFamily="18" charset="0"/>
                            </a:rPr>
                            <m:t>Y</m:t>
                          </m:r>
                          <m:r>
                            <a:rPr lang="en-US" altLang="zh-TW" sz="2800" b="0" i="1" smtClean="0">
                              <a:latin typeface="Cambria Math" panose="02040503050406030204" pitchFamily="18" charset="0"/>
                              <a:ea typeface="Cambria Math" panose="02040503050406030204" pitchFamily="18" charset="0"/>
                            </a:rPr>
                            <m:t>→</m:t>
                          </m:r>
                          <m:r>
                            <m:rPr>
                              <m:sty m:val="p"/>
                            </m:rPr>
                            <a:rPr lang="en-US" altLang="zh-TW" sz="2800" i="1">
                              <a:latin typeface="Cambria Math" panose="02040503050406030204" pitchFamily="18" charset="0"/>
                              <a:ea typeface="Cambria Math" panose="02040503050406030204" pitchFamily="18" charset="0"/>
                            </a:rPr>
                            <m:t>X</m:t>
                          </m:r>
                        </m:sub>
                      </m:sSub>
                    </m:oMath>
                  </m:oMathPara>
                </a14:m>
                <a:endParaRPr lang="zh-TW" altLang="en-US" sz="2800" dirty="0"/>
              </a:p>
            </p:txBody>
          </p:sp>
        </mc:Choice>
        <mc:Fallback xmlns="">
          <p:sp>
            <p:nvSpPr>
              <p:cNvPr id="31" name="矩形 30"/>
              <p:cNvSpPr>
                <a:spLocks noRot="1" noChangeAspect="1" noMove="1" noResize="1" noEditPoints="1" noAdjustHandles="1" noChangeArrowheads="1" noChangeShapeType="1" noTextEdit="1"/>
              </p:cNvSpPr>
              <p:nvPr/>
            </p:nvSpPr>
            <p:spPr>
              <a:xfrm>
                <a:off x="2154396" y="4932484"/>
                <a:ext cx="1131382" cy="945685"/>
              </a:xfrm>
              <a:prstGeom prst="rect">
                <a:avLst/>
              </a:prstGeom>
              <a:blipFill>
                <a:blip r:embed="rId13"/>
                <a:stretch>
                  <a:fillRect/>
                </a:stretch>
              </a:blipFill>
            </p:spPr>
            <p:txBody>
              <a:bodyPr/>
              <a:lstStyle/>
              <a:p>
                <a:r>
                  <a:rPr lang="zh-TW" altLang="en-US">
                    <a:noFill/>
                  </a:rPr>
                  <a:t> </a:t>
                </a:r>
              </a:p>
            </p:txBody>
          </p:sp>
        </mc:Fallback>
      </mc:AlternateContent>
      <p:sp>
        <p:nvSpPr>
          <p:cNvPr id="32" name="箭號: 向右 31"/>
          <p:cNvSpPr/>
          <p:nvPr/>
        </p:nvSpPr>
        <p:spPr>
          <a:xfrm>
            <a:off x="1638766" y="5256409"/>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3" name="箭號: 向右 32"/>
          <p:cNvSpPr/>
          <p:nvPr/>
        </p:nvSpPr>
        <p:spPr>
          <a:xfrm>
            <a:off x="3381965" y="5256409"/>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4" name="矩形 33"/>
              <p:cNvSpPr/>
              <p:nvPr/>
            </p:nvSpPr>
            <p:spPr>
              <a:xfrm>
                <a:off x="5944129" y="5005440"/>
                <a:ext cx="1131382" cy="945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𝐺</m:t>
                          </m:r>
                        </m:e>
                        <m:sub>
                          <m:r>
                            <a:rPr lang="en-US" altLang="zh-TW" sz="2800" b="0" i="1" smtClean="0">
                              <a:latin typeface="Cambria Math" panose="02040503050406030204" pitchFamily="18" charset="0"/>
                            </a:rPr>
                            <m:t>𝑋</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𝑌</m:t>
                          </m:r>
                        </m:sub>
                      </m:sSub>
                    </m:oMath>
                  </m:oMathPara>
                </a14:m>
                <a:endParaRPr lang="zh-TW" altLang="en-US" sz="2800" dirty="0"/>
              </a:p>
            </p:txBody>
          </p:sp>
        </mc:Choice>
        <mc:Fallback xmlns="">
          <p:sp>
            <p:nvSpPr>
              <p:cNvPr id="34" name="矩形 33"/>
              <p:cNvSpPr>
                <a:spLocks noRot="1" noChangeAspect="1" noMove="1" noResize="1" noEditPoints="1" noAdjustHandles="1" noChangeArrowheads="1" noChangeShapeType="1" noTextEdit="1"/>
              </p:cNvSpPr>
              <p:nvPr/>
            </p:nvSpPr>
            <p:spPr>
              <a:xfrm>
                <a:off x="5944129" y="5005440"/>
                <a:ext cx="1131382" cy="945685"/>
              </a:xfrm>
              <a:prstGeom prst="rect">
                <a:avLst/>
              </a:prstGeom>
              <a:blipFill>
                <a:blip r:embed="rId14"/>
                <a:stretch>
                  <a:fillRect/>
                </a:stretch>
              </a:blipFill>
            </p:spPr>
            <p:txBody>
              <a:bodyPr/>
              <a:lstStyle/>
              <a:p>
                <a:r>
                  <a:rPr lang="zh-TW" altLang="en-US">
                    <a:noFill/>
                  </a:rPr>
                  <a:t> </a:t>
                </a:r>
              </a:p>
            </p:txBody>
          </p:sp>
        </mc:Fallback>
      </mc:AlternateContent>
      <p:sp>
        <p:nvSpPr>
          <p:cNvPr id="35" name="箭號: 向右 34"/>
          <p:cNvSpPr/>
          <p:nvPr/>
        </p:nvSpPr>
        <p:spPr>
          <a:xfrm>
            <a:off x="5427574" y="5300310"/>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6" name="箭號: 向右 35"/>
          <p:cNvSpPr/>
          <p:nvPr/>
        </p:nvSpPr>
        <p:spPr>
          <a:xfrm>
            <a:off x="7170773" y="5300310"/>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37" name="Picture 6" descr="「梵谷」的圖片搜尋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8562" y="4779353"/>
            <a:ext cx="1021113" cy="124425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接點 37"/>
          <p:cNvCxnSpPr>
            <a:cxnSpLocks/>
          </p:cNvCxnSpPr>
          <p:nvPr/>
        </p:nvCxnSpPr>
        <p:spPr>
          <a:xfrm>
            <a:off x="848905" y="6554523"/>
            <a:ext cx="75626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3202916" y="6092858"/>
            <a:ext cx="2785846" cy="461665"/>
          </a:xfrm>
          <a:prstGeom prst="rect">
            <a:avLst/>
          </a:prstGeom>
          <a:noFill/>
        </p:spPr>
        <p:txBody>
          <a:bodyPr wrap="square" rtlCol="0">
            <a:spAutoFit/>
          </a:bodyPr>
          <a:lstStyle/>
          <a:p>
            <a:pPr algn="ctr"/>
            <a:r>
              <a:rPr lang="en-US" altLang="zh-TW" sz="2400" dirty="0">
                <a:solidFill>
                  <a:srgbClr val="FF0000"/>
                </a:solidFill>
              </a:rPr>
              <a:t>as close as possible</a:t>
            </a:r>
            <a:endParaRPr lang="zh-TW" altLang="en-US" sz="2400" dirty="0">
              <a:solidFill>
                <a:srgbClr val="FF0000"/>
              </a:solidFill>
            </a:endParaRPr>
          </a:p>
        </p:txBody>
      </p:sp>
      <p:cxnSp>
        <p:nvCxnSpPr>
          <p:cNvPr id="40" name="直線接點 39"/>
          <p:cNvCxnSpPr>
            <a:cxnSpLocks/>
          </p:cNvCxnSpPr>
          <p:nvPr/>
        </p:nvCxnSpPr>
        <p:spPr>
          <a:xfrm flipV="1">
            <a:off x="893138" y="6051725"/>
            <a:ext cx="0" cy="46885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接點 40"/>
          <p:cNvCxnSpPr>
            <a:cxnSpLocks/>
          </p:cNvCxnSpPr>
          <p:nvPr/>
        </p:nvCxnSpPr>
        <p:spPr>
          <a:xfrm flipV="1">
            <a:off x="8354983" y="6051725"/>
            <a:ext cx="0" cy="46885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矩形 41"/>
              <p:cNvSpPr/>
              <p:nvPr/>
            </p:nvSpPr>
            <p:spPr>
              <a:xfrm>
                <a:off x="5064627" y="3736233"/>
                <a:ext cx="859865" cy="8295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𝐷</m:t>
                          </m:r>
                        </m:e>
                        <m:sub>
                          <m:r>
                            <a:rPr lang="en-US" altLang="zh-TW" sz="2800" b="0" i="1" smtClean="0">
                              <a:latin typeface="Cambria Math" panose="02040503050406030204" pitchFamily="18" charset="0"/>
                            </a:rPr>
                            <m:t>𝑌</m:t>
                          </m:r>
                        </m:sub>
                      </m:sSub>
                    </m:oMath>
                  </m:oMathPara>
                </a14:m>
                <a:endParaRPr lang="zh-TW" altLang="en-US" sz="2800" dirty="0"/>
              </a:p>
            </p:txBody>
          </p:sp>
        </mc:Choice>
        <mc:Fallback xmlns="">
          <p:sp>
            <p:nvSpPr>
              <p:cNvPr id="42" name="矩形 41"/>
              <p:cNvSpPr>
                <a:spLocks noRot="1" noChangeAspect="1" noMove="1" noResize="1" noEditPoints="1" noAdjustHandles="1" noChangeArrowheads="1" noChangeShapeType="1" noTextEdit="1"/>
              </p:cNvSpPr>
              <p:nvPr/>
            </p:nvSpPr>
            <p:spPr>
              <a:xfrm>
                <a:off x="5064627" y="3736233"/>
                <a:ext cx="859865" cy="829578"/>
              </a:xfrm>
              <a:prstGeom prst="rect">
                <a:avLst/>
              </a:prstGeom>
              <a:blipFill>
                <a:blip r:embed="rId15"/>
                <a:stretch>
                  <a:fillRect/>
                </a:stretch>
              </a:blipFill>
            </p:spPr>
            <p:txBody>
              <a:bodyPr/>
              <a:lstStyle/>
              <a:p>
                <a:r>
                  <a:rPr lang="zh-TW" altLang="en-US">
                    <a:noFill/>
                  </a:rPr>
                  <a:t> </a:t>
                </a:r>
              </a:p>
            </p:txBody>
          </p:sp>
        </mc:Fallback>
      </mc:AlternateContent>
      <p:sp>
        <p:nvSpPr>
          <p:cNvPr id="45" name="箭號: 向右 44"/>
          <p:cNvSpPr/>
          <p:nvPr/>
        </p:nvSpPr>
        <p:spPr>
          <a:xfrm>
            <a:off x="5932406" y="3991635"/>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6" name="箭號: 向右 45"/>
          <p:cNvSpPr/>
          <p:nvPr/>
        </p:nvSpPr>
        <p:spPr>
          <a:xfrm rot="1874375">
            <a:off x="4595630" y="3406252"/>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8" name="矩形 47"/>
              <p:cNvSpPr/>
              <p:nvPr/>
            </p:nvSpPr>
            <p:spPr>
              <a:xfrm>
                <a:off x="3381965" y="3881320"/>
                <a:ext cx="859865" cy="8295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𝐷</m:t>
                          </m:r>
                        </m:e>
                        <m:sub>
                          <m:r>
                            <a:rPr lang="en-US" altLang="zh-TW" sz="2800" b="0" i="1" smtClean="0">
                              <a:latin typeface="Cambria Math" panose="02040503050406030204" pitchFamily="18" charset="0"/>
                            </a:rPr>
                            <m:t>𝑋</m:t>
                          </m:r>
                        </m:sub>
                      </m:sSub>
                    </m:oMath>
                  </m:oMathPara>
                </a14:m>
                <a:endParaRPr lang="zh-TW" altLang="en-US" sz="2800" dirty="0"/>
              </a:p>
            </p:txBody>
          </p:sp>
        </mc:Choice>
        <mc:Fallback xmlns="">
          <p:sp>
            <p:nvSpPr>
              <p:cNvPr id="48" name="矩形 47"/>
              <p:cNvSpPr>
                <a:spLocks noRot="1" noChangeAspect="1" noMove="1" noResize="1" noEditPoints="1" noAdjustHandles="1" noChangeArrowheads="1" noChangeShapeType="1" noTextEdit="1"/>
              </p:cNvSpPr>
              <p:nvPr/>
            </p:nvSpPr>
            <p:spPr>
              <a:xfrm>
                <a:off x="3381965" y="3881320"/>
                <a:ext cx="859865" cy="829578"/>
              </a:xfrm>
              <a:prstGeom prst="rect">
                <a:avLst/>
              </a:prstGeom>
              <a:blipFill>
                <a:blip r:embed="rId16"/>
                <a:stretch>
                  <a:fillRect/>
                </a:stretch>
              </a:blipFill>
            </p:spPr>
            <p:txBody>
              <a:bodyPr/>
              <a:lstStyle/>
              <a:p>
                <a:r>
                  <a:rPr lang="zh-TW" altLang="en-US">
                    <a:noFill/>
                  </a:rPr>
                  <a:t> </a:t>
                </a:r>
              </a:p>
            </p:txBody>
          </p:sp>
        </mc:Fallback>
      </mc:AlternateContent>
      <p:sp>
        <p:nvSpPr>
          <p:cNvPr id="49" name="箭號: 向右 48"/>
          <p:cNvSpPr/>
          <p:nvPr/>
        </p:nvSpPr>
        <p:spPr>
          <a:xfrm rot="13132344">
            <a:off x="4201662" y="4508880"/>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1" name="箭號: 向右 50"/>
          <p:cNvSpPr/>
          <p:nvPr/>
        </p:nvSpPr>
        <p:spPr>
          <a:xfrm flipH="1">
            <a:off x="2886743" y="4093865"/>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2" name="文字方塊 51"/>
          <p:cNvSpPr txBox="1"/>
          <p:nvPr/>
        </p:nvSpPr>
        <p:spPr>
          <a:xfrm>
            <a:off x="6333261" y="3798966"/>
            <a:ext cx="2836277" cy="830997"/>
          </a:xfrm>
          <a:prstGeom prst="rect">
            <a:avLst/>
          </a:prstGeom>
          <a:noFill/>
        </p:spPr>
        <p:txBody>
          <a:bodyPr wrap="square" rtlCol="0">
            <a:spAutoFit/>
          </a:bodyPr>
          <a:lstStyle/>
          <a:p>
            <a:r>
              <a:rPr lang="en-US" altLang="zh-TW" sz="2400" dirty="0"/>
              <a:t>scalar: belongs to domain Y or not</a:t>
            </a:r>
            <a:endParaRPr lang="zh-TW" altLang="en-US" sz="2400" dirty="0"/>
          </a:p>
        </p:txBody>
      </p:sp>
      <p:sp>
        <p:nvSpPr>
          <p:cNvPr id="53" name="文字方塊 52"/>
          <p:cNvSpPr txBox="1"/>
          <p:nvPr/>
        </p:nvSpPr>
        <p:spPr>
          <a:xfrm>
            <a:off x="612203" y="3806814"/>
            <a:ext cx="2362469" cy="830997"/>
          </a:xfrm>
          <a:prstGeom prst="rect">
            <a:avLst/>
          </a:prstGeom>
          <a:noFill/>
        </p:spPr>
        <p:txBody>
          <a:bodyPr wrap="square" rtlCol="0">
            <a:spAutoFit/>
          </a:bodyPr>
          <a:lstStyle/>
          <a:p>
            <a:r>
              <a:rPr lang="en-US" altLang="zh-TW" sz="2400" dirty="0"/>
              <a:t>scalar: belongs to domain X or not</a:t>
            </a:r>
            <a:endParaRPr lang="zh-TW" altLang="en-US" sz="2400" dirty="0"/>
          </a:p>
        </p:txBody>
      </p:sp>
    </p:spTree>
    <p:extLst>
      <p:ext uri="{BB962C8B-B14F-4D97-AF65-F5344CB8AC3E}">
        <p14:creationId xmlns:p14="http://schemas.microsoft.com/office/powerpoint/2010/main" val="13851290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9" grpId="0"/>
      <p:bldP spid="48" grpId="0" animBg="1"/>
      <p:bldP spid="49" grpId="0" animBg="1"/>
      <p:bldP spid="51" grpId="0" animBg="1"/>
      <p:bldP spid="5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Unpaired Transformation </a:t>
            </a:r>
            <a:br>
              <a:rPr lang="en-US" altLang="zh-TW" dirty="0"/>
            </a:br>
            <a:r>
              <a:rPr lang="en-US" altLang="zh-TW" dirty="0"/>
              <a:t>– </a:t>
            </a:r>
            <a:r>
              <a:rPr lang="zh-TW" altLang="en-US" dirty="0"/>
              <a:t>真人動畫化</a:t>
            </a:r>
          </a:p>
        </p:txBody>
      </p:sp>
      <p:sp>
        <p:nvSpPr>
          <p:cNvPr id="3" name="內容版面配置區 2"/>
          <p:cNvSpPr>
            <a:spLocks noGrp="1"/>
          </p:cNvSpPr>
          <p:nvPr>
            <p:ph idx="1"/>
          </p:nvPr>
        </p:nvSpPr>
        <p:spPr/>
        <p:txBody>
          <a:bodyPr/>
          <a:lstStyle/>
          <a:p>
            <a:r>
              <a:rPr lang="en-US" altLang="zh-TW" dirty="0">
                <a:hlinkClick r:id="rId2"/>
              </a:rPr>
              <a:t>http://qiita.com/Hi-king/items/8d36d9029ad1203aac55</a:t>
            </a:r>
            <a:endParaRPr lang="en-US" altLang="zh-TW" dirty="0"/>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847" y="4031271"/>
            <a:ext cx="914400" cy="914400"/>
          </a:xfrm>
          <a:prstGeom prst="rect">
            <a:avLst/>
          </a:prstGeom>
        </p:spPr>
      </p:pic>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79" y="4649470"/>
            <a:ext cx="914400" cy="914400"/>
          </a:xfrm>
          <a:prstGeom prst="rect">
            <a:avLst/>
          </a:prstGeom>
        </p:spPr>
      </p:pic>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222" y="3176470"/>
            <a:ext cx="914400" cy="914400"/>
          </a:xfrm>
          <a:prstGeom prst="rect">
            <a:avLst/>
          </a:prstGeom>
        </p:spPr>
      </p:pic>
      <p:pic>
        <p:nvPicPr>
          <p:cNvPr id="13" name="圖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34" y="3206158"/>
            <a:ext cx="914400" cy="914400"/>
          </a:xfrm>
          <a:prstGeom prst="rect">
            <a:avLst/>
          </a:prstGeom>
        </p:spPr>
      </p:pic>
      <p:pic>
        <p:nvPicPr>
          <p:cNvPr id="14" name="圖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6029" y="3667470"/>
            <a:ext cx="914400" cy="914400"/>
          </a:xfrm>
          <a:prstGeom prst="rect">
            <a:avLst/>
          </a:prstGeom>
        </p:spPr>
      </p:pic>
      <p:pic>
        <p:nvPicPr>
          <p:cNvPr id="15" name="圖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3241" y="4649470"/>
            <a:ext cx="914400" cy="914400"/>
          </a:xfrm>
          <a:prstGeom prst="rect">
            <a:avLst/>
          </a:prstGeom>
        </p:spPr>
      </p:pic>
      <p:pic>
        <p:nvPicPr>
          <p:cNvPr id="16" name="圖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6739" y="4106158"/>
            <a:ext cx="914400" cy="914400"/>
          </a:xfrm>
          <a:prstGeom prst="rect">
            <a:avLst/>
          </a:prstGeom>
        </p:spPr>
      </p:pic>
      <p:pic>
        <p:nvPicPr>
          <p:cNvPr id="17" name="圖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9031" y="3667470"/>
            <a:ext cx="914400" cy="914400"/>
          </a:xfrm>
          <a:prstGeom prst="rect">
            <a:avLst/>
          </a:prstGeom>
        </p:spPr>
      </p:pic>
      <p:pic>
        <p:nvPicPr>
          <p:cNvPr id="18" name="圖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9933" y="4649470"/>
            <a:ext cx="914400" cy="914400"/>
          </a:xfrm>
          <a:prstGeom prst="rect">
            <a:avLst/>
          </a:prstGeom>
        </p:spPr>
      </p:pic>
      <p:pic>
        <p:nvPicPr>
          <p:cNvPr id="19" name="圖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535" y="4308358"/>
            <a:ext cx="914400" cy="914400"/>
          </a:xfrm>
          <a:prstGeom prst="rect">
            <a:avLst/>
          </a:prstGeom>
        </p:spPr>
      </p:pic>
      <p:pic>
        <p:nvPicPr>
          <p:cNvPr id="20" name="圖片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7222" y="3443014"/>
            <a:ext cx="914400" cy="914400"/>
          </a:xfrm>
          <a:prstGeom prst="rect">
            <a:avLst/>
          </a:prstGeom>
        </p:spPr>
      </p:pic>
      <p:sp>
        <p:nvSpPr>
          <p:cNvPr id="5" name="文字方塊 4"/>
          <p:cNvSpPr txBox="1"/>
          <p:nvPr/>
        </p:nvSpPr>
        <p:spPr>
          <a:xfrm>
            <a:off x="1764104" y="5962111"/>
            <a:ext cx="5849257" cy="461665"/>
          </a:xfrm>
          <a:prstGeom prst="rect">
            <a:avLst/>
          </a:prstGeom>
          <a:noFill/>
        </p:spPr>
        <p:txBody>
          <a:bodyPr wrap="square" rtlCol="0">
            <a:spAutoFit/>
          </a:bodyPr>
          <a:lstStyle/>
          <a:p>
            <a:pPr algn="ctr"/>
            <a:r>
              <a:rPr lang="zh-TW" altLang="en-US" sz="2400" dirty="0"/>
              <a:t>把真人頭像變成動漫人物</a:t>
            </a:r>
          </a:p>
        </p:txBody>
      </p:sp>
      <p:sp>
        <p:nvSpPr>
          <p:cNvPr id="6" name="箭號: 左-右雙向 5"/>
          <p:cNvSpPr/>
          <p:nvPr/>
        </p:nvSpPr>
        <p:spPr>
          <a:xfrm>
            <a:off x="4174003" y="4138201"/>
            <a:ext cx="1016000" cy="55059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9218" name="Picture 2" descr="http://www.iis.ee.ic.ac.uk/cxiong/image_se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14339" y="3176470"/>
            <a:ext cx="6048375" cy="21717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367032" y="5175955"/>
            <a:ext cx="3467226" cy="646331"/>
          </a:xfrm>
          <a:prstGeom prst="rect">
            <a:avLst/>
          </a:prstGeom>
        </p:spPr>
        <p:txBody>
          <a:bodyPr wrap="square">
            <a:spAutoFit/>
          </a:bodyPr>
          <a:lstStyle/>
          <a:p>
            <a:r>
              <a:rPr lang="zh-TW" altLang="en-US" dirty="0"/>
              <a:t>http://www.iis.ee.ic.ac.uk/cxiong/database.html</a:t>
            </a:r>
          </a:p>
        </p:txBody>
      </p:sp>
    </p:spTree>
    <p:extLst>
      <p:ext uri="{BB962C8B-B14F-4D97-AF65-F5344CB8AC3E}">
        <p14:creationId xmlns:p14="http://schemas.microsoft.com/office/powerpoint/2010/main" val="29882829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Unpaired Transformation </a:t>
            </a:r>
            <a:br>
              <a:rPr lang="en-US" altLang="zh-TW" dirty="0"/>
            </a:br>
            <a:r>
              <a:rPr lang="en-US" altLang="zh-TW" dirty="0"/>
              <a:t>– </a:t>
            </a:r>
            <a:r>
              <a:rPr lang="zh-TW" altLang="en-US" dirty="0"/>
              <a:t>真人動畫化</a:t>
            </a:r>
          </a:p>
        </p:txBody>
      </p:sp>
      <p:sp>
        <p:nvSpPr>
          <p:cNvPr id="3" name="內容版面配置區 2"/>
          <p:cNvSpPr>
            <a:spLocks noGrp="1"/>
          </p:cNvSpPr>
          <p:nvPr>
            <p:ph idx="1"/>
          </p:nvPr>
        </p:nvSpPr>
        <p:spPr>
          <a:xfrm>
            <a:off x="628650" y="1825625"/>
            <a:ext cx="3969148" cy="4351338"/>
          </a:xfrm>
        </p:spPr>
        <p:txBody>
          <a:bodyPr/>
          <a:lstStyle/>
          <a:p>
            <a:r>
              <a:rPr lang="en-US" altLang="zh-TW" dirty="0"/>
              <a:t>Using the code: </a:t>
            </a:r>
            <a:r>
              <a:rPr lang="en-US" altLang="zh-TW" dirty="0">
                <a:hlinkClick r:id="rId3"/>
              </a:rPr>
              <a:t>https://github.com/Hi-king/kawaii_creator</a:t>
            </a:r>
            <a:r>
              <a:rPr lang="en-US" altLang="zh-TW" dirty="0"/>
              <a:t> </a:t>
            </a:r>
            <a:endParaRPr lang="en-US" altLang="zh-TW" dirty="0">
              <a:solidFill>
                <a:srgbClr val="FF0000"/>
              </a:solidFill>
            </a:endParaRPr>
          </a:p>
          <a:p>
            <a:r>
              <a:rPr lang="en-US" altLang="zh-TW" dirty="0">
                <a:solidFill>
                  <a:srgbClr val="FF0000"/>
                </a:solidFill>
              </a:rPr>
              <a:t>It is not cycle GAN, Disco GAN</a:t>
            </a:r>
            <a:endParaRPr lang="zh-TW" altLang="en-US" dirty="0">
              <a:solidFill>
                <a:srgbClr val="FF0000"/>
              </a:solidFill>
            </a:endParaRPr>
          </a:p>
          <a:p>
            <a:endParaRPr lang="zh-TW" altLang="en-US" dirty="0"/>
          </a:p>
        </p:txBody>
      </p:sp>
      <p:pic>
        <p:nvPicPr>
          <p:cNvPr id="4" name="內容版面配置區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687" y="4359255"/>
            <a:ext cx="2025056" cy="2017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4562" y="4359255"/>
            <a:ext cx="2051381" cy="2036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6190" y="1690689"/>
            <a:ext cx="1905000"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562" y="1693457"/>
            <a:ext cx="1902785" cy="2378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圖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9680" y="4255864"/>
            <a:ext cx="1809750" cy="2295525"/>
          </a:xfrm>
          <a:prstGeom prst="rect">
            <a:avLst/>
          </a:prstGeom>
        </p:spPr>
      </p:pic>
      <p:pic>
        <p:nvPicPr>
          <p:cNvPr id="9" name="圖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535" y="4255864"/>
            <a:ext cx="1809750" cy="2295525"/>
          </a:xfrm>
          <a:prstGeom prst="rect">
            <a:avLst/>
          </a:prstGeom>
        </p:spPr>
      </p:pic>
    </p:spTree>
    <p:extLst>
      <p:ext uri="{BB962C8B-B14F-4D97-AF65-F5344CB8AC3E}">
        <p14:creationId xmlns:p14="http://schemas.microsoft.com/office/powerpoint/2010/main" val="15920046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96901"/>
            <a:ext cx="3188881" cy="707922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矩形 40"/>
          <p:cNvSpPr/>
          <p:nvPr/>
        </p:nvSpPr>
        <p:spPr>
          <a:xfrm>
            <a:off x="3035614" y="-96901"/>
            <a:ext cx="6135329" cy="7079226"/>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Outline</a:t>
            </a:r>
            <a:endParaRPr lang="zh-TW" altLang="en-US" dirty="0"/>
          </a:p>
        </p:txBody>
      </p:sp>
      <p:sp>
        <p:nvSpPr>
          <p:cNvPr id="4" name="矩形 3"/>
          <p:cNvSpPr/>
          <p:nvPr/>
        </p:nvSpPr>
        <p:spPr>
          <a:xfrm>
            <a:off x="3713755" y="458462"/>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Basic Idea </a:t>
            </a:r>
          </a:p>
          <a:p>
            <a:pPr algn="ctr"/>
            <a:r>
              <a:rPr lang="en-US" altLang="zh-TW" sz="2400" dirty="0"/>
              <a:t>(Review)</a:t>
            </a:r>
            <a:endParaRPr lang="zh-TW" altLang="en-US" sz="2400" dirty="0"/>
          </a:p>
        </p:txBody>
      </p:sp>
      <p:sp>
        <p:nvSpPr>
          <p:cNvPr id="5" name="矩形 4"/>
          <p:cNvSpPr/>
          <p:nvPr/>
        </p:nvSpPr>
        <p:spPr>
          <a:xfrm>
            <a:off x="3713753" y="2066958"/>
            <a:ext cx="1725560"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矩形 6"/>
          <p:cNvSpPr/>
          <p:nvPr/>
        </p:nvSpPr>
        <p:spPr>
          <a:xfrm>
            <a:off x="3713753" y="3756724"/>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WGAN</a:t>
            </a:r>
            <a:endParaRPr lang="zh-TW" altLang="en-US" sz="2400" dirty="0"/>
          </a:p>
        </p:txBody>
      </p:sp>
      <p:sp>
        <p:nvSpPr>
          <p:cNvPr id="10" name="矩形 9"/>
          <p:cNvSpPr/>
          <p:nvPr/>
        </p:nvSpPr>
        <p:spPr>
          <a:xfrm>
            <a:off x="826948" y="256660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Paired</a:t>
            </a:r>
          </a:p>
          <a:p>
            <a:pPr algn="ctr"/>
            <a:r>
              <a:rPr lang="en-US" altLang="zh-TW" sz="2400" dirty="0"/>
              <a:t>Data</a:t>
            </a:r>
            <a:endParaRPr lang="zh-TW" altLang="en-US" sz="2400" dirty="0"/>
          </a:p>
        </p:txBody>
      </p:sp>
      <p:sp>
        <p:nvSpPr>
          <p:cNvPr id="11" name="矩形 10"/>
          <p:cNvSpPr/>
          <p:nvPr/>
        </p:nvSpPr>
        <p:spPr>
          <a:xfrm>
            <a:off x="826948" y="4284565"/>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Unpaired</a:t>
            </a:r>
          </a:p>
          <a:p>
            <a:pPr algn="ctr"/>
            <a:r>
              <a:rPr lang="en-US" altLang="zh-TW" sz="2400" dirty="0"/>
              <a:t>Data</a:t>
            </a:r>
            <a:endParaRPr lang="zh-TW" altLang="en-US" sz="2400" dirty="0"/>
          </a:p>
        </p:txBody>
      </p:sp>
      <p:sp>
        <p:nvSpPr>
          <p:cNvPr id="12" name="矩形 11"/>
          <p:cNvSpPr/>
          <p:nvPr/>
        </p:nvSpPr>
        <p:spPr>
          <a:xfrm>
            <a:off x="6588842" y="4975511"/>
            <a:ext cx="1926508"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Energy-based</a:t>
            </a:r>
          </a:p>
          <a:p>
            <a:pPr algn="ctr"/>
            <a:r>
              <a:rPr lang="en-US" altLang="zh-TW" sz="2400" dirty="0"/>
              <a:t>GAN</a:t>
            </a:r>
            <a:endParaRPr lang="zh-TW" altLang="en-US" sz="2400" dirty="0"/>
          </a:p>
        </p:txBody>
      </p:sp>
      <p:sp>
        <p:nvSpPr>
          <p:cNvPr id="13" name="矩形 12"/>
          <p:cNvSpPr/>
          <p:nvPr/>
        </p:nvSpPr>
        <p:spPr>
          <a:xfrm>
            <a:off x="3713753" y="2178852"/>
            <a:ext cx="1740310" cy="830997"/>
          </a:xfrm>
          <a:prstGeom prst="rect">
            <a:avLst/>
          </a:prstGeom>
        </p:spPr>
        <p:txBody>
          <a:bodyPr wrap="square">
            <a:spAutoFit/>
          </a:bodyPr>
          <a:lstStyle/>
          <a:p>
            <a:pPr algn="ctr"/>
            <a:r>
              <a:rPr lang="en-US" altLang="zh-TW" sz="2400" dirty="0">
                <a:solidFill>
                  <a:schemeClr val="bg1"/>
                </a:solidFill>
              </a:rPr>
              <a:t>Unified</a:t>
            </a:r>
          </a:p>
          <a:p>
            <a:pPr algn="ctr"/>
            <a:r>
              <a:rPr lang="en-US" altLang="zh-TW" sz="2400" dirty="0">
                <a:solidFill>
                  <a:schemeClr val="bg1"/>
                </a:solidFill>
              </a:rPr>
              <a:t>Framework</a:t>
            </a:r>
            <a:endParaRPr lang="zh-TW" altLang="en-US" sz="2400" dirty="0">
              <a:solidFill>
                <a:schemeClr val="bg1"/>
              </a:solidFill>
            </a:endParaRPr>
          </a:p>
        </p:txBody>
      </p:sp>
      <p:cxnSp>
        <p:nvCxnSpPr>
          <p:cNvPr id="18" name="直線單箭頭接點 17"/>
          <p:cNvCxnSpPr/>
          <p:nvPr/>
        </p:nvCxnSpPr>
        <p:spPr>
          <a:xfrm>
            <a:off x="4606030" y="1485474"/>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591282" y="3151970"/>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480995" y="103516"/>
            <a:ext cx="1946787" cy="523220"/>
          </a:xfrm>
          <a:prstGeom prst="rect">
            <a:avLst/>
          </a:prstGeom>
          <a:noFill/>
        </p:spPr>
        <p:txBody>
          <a:bodyPr wrap="square" rtlCol="0">
            <a:spAutoFit/>
          </a:bodyPr>
          <a:lstStyle/>
          <a:p>
            <a:r>
              <a:rPr lang="en-US" altLang="zh-TW" sz="2800" b="1" i="1" u="sng" dirty="0"/>
              <a:t>Generation</a:t>
            </a:r>
            <a:endParaRPr lang="zh-TW" altLang="en-US" sz="2800" b="1" i="1" u="sng" dirty="0"/>
          </a:p>
        </p:txBody>
      </p:sp>
      <p:sp>
        <p:nvSpPr>
          <p:cNvPr id="21" name="文字方塊 20"/>
          <p:cNvSpPr txBox="1"/>
          <p:nvPr/>
        </p:nvSpPr>
        <p:spPr>
          <a:xfrm>
            <a:off x="358166" y="6002523"/>
            <a:ext cx="2663121" cy="523220"/>
          </a:xfrm>
          <a:prstGeom prst="rect">
            <a:avLst/>
          </a:prstGeom>
          <a:noFill/>
        </p:spPr>
        <p:txBody>
          <a:bodyPr wrap="square" rtlCol="0">
            <a:spAutoFit/>
          </a:bodyPr>
          <a:lstStyle/>
          <a:p>
            <a:pPr algn="ctr"/>
            <a:r>
              <a:rPr lang="en-US" altLang="zh-TW" sz="2800" b="1" i="1" u="sng" dirty="0"/>
              <a:t>Transformation</a:t>
            </a:r>
            <a:endParaRPr lang="zh-TW" altLang="en-US" sz="2800" b="1" i="1" u="sng" dirty="0"/>
          </a:p>
        </p:txBody>
      </p:sp>
      <p:cxnSp>
        <p:nvCxnSpPr>
          <p:cNvPr id="22" name="直線單箭頭接點 21"/>
          <p:cNvCxnSpPr/>
          <p:nvPr/>
        </p:nvCxnSpPr>
        <p:spPr>
          <a:xfrm>
            <a:off x="1704055" y="3658837"/>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a:off x="4584524" y="5503695"/>
            <a:ext cx="20043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H="1">
            <a:off x="4584524" y="4798484"/>
            <a:ext cx="6758" cy="7056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406331" y="5978487"/>
            <a:ext cx="2291530" cy="461665"/>
          </a:xfrm>
          <a:prstGeom prst="rect">
            <a:avLst/>
          </a:prstGeom>
          <a:noFill/>
        </p:spPr>
        <p:txBody>
          <a:bodyPr wrap="square" rtlCol="0">
            <a:spAutoFit/>
          </a:bodyPr>
          <a:lstStyle/>
          <a:p>
            <a:pPr algn="ctr"/>
            <a:r>
              <a:rPr lang="en-US" altLang="zh-TW" sz="2400" dirty="0"/>
              <a:t>(next time)</a:t>
            </a:r>
            <a:endParaRPr lang="zh-TW" altLang="en-US" sz="2400" dirty="0"/>
          </a:p>
        </p:txBody>
      </p:sp>
      <p:cxnSp>
        <p:nvCxnSpPr>
          <p:cNvPr id="28" name="直線單箭頭接點 27"/>
          <p:cNvCxnSpPr>
            <a:cxnSpLocks/>
          </p:cNvCxnSpPr>
          <p:nvPr/>
        </p:nvCxnSpPr>
        <p:spPr>
          <a:xfrm>
            <a:off x="3371391" y="4383991"/>
            <a:ext cx="342362"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a:off x="3371391" y="1970788"/>
            <a:ext cx="0" cy="241320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1704055" y="1985123"/>
            <a:ext cx="166733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89727" y="1985123"/>
            <a:ext cx="0" cy="5814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6759809" y="5019755"/>
            <a:ext cx="1624129" cy="9827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702690" y="5750627"/>
            <a:ext cx="1725561" cy="1027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Evaluation</a:t>
            </a:r>
            <a:endParaRPr lang="zh-TW" altLang="en-US" sz="2400" dirty="0"/>
          </a:p>
        </p:txBody>
      </p:sp>
      <p:cxnSp>
        <p:nvCxnSpPr>
          <p:cNvPr id="32" name="直線單箭頭接點 31"/>
          <p:cNvCxnSpPr>
            <a:cxnSpLocks/>
          </p:cNvCxnSpPr>
          <p:nvPr/>
        </p:nvCxnSpPr>
        <p:spPr>
          <a:xfrm flipH="1">
            <a:off x="4579985" y="4783736"/>
            <a:ext cx="0" cy="9668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986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Review</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Role of discriminator: lead the generator </a:t>
            </a:r>
            <a:endParaRPr lang="zh-TW" altLang="en-US" dirty="0"/>
          </a:p>
        </p:txBody>
      </p:sp>
      <p:cxnSp>
        <p:nvCxnSpPr>
          <p:cNvPr id="5" name="直線接點 4"/>
          <p:cNvCxnSpPr>
            <a:cxnSpLocks/>
          </p:cNvCxnSpPr>
          <p:nvPr/>
        </p:nvCxnSpPr>
        <p:spPr>
          <a:xfrm>
            <a:off x="812800" y="3802690"/>
            <a:ext cx="36089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手繪多邊形: 圖案 6"/>
          <p:cNvSpPr/>
          <p:nvPr/>
        </p:nvSpPr>
        <p:spPr>
          <a:xfrm rot="21442184">
            <a:off x="2592587" y="2459546"/>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3259183" y="370737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橢圓 9"/>
          <p:cNvSpPr/>
          <p:nvPr/>
        </p:nvSpPr>
        <p:spPr>
          <a:xfrm>
            <a:off x="3074063" y="370737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橢圓 10"/>
          <p:cNvSpPr/>
          <p:nvPr/>
        </p:nvSpPr>
        <p:spPr>
          <a:xfrm>
            <a:off x="3423391" y="3707374"/>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橢圓 11"/>
          <p:cNvSpPr/>
          <p:nvPr/>
        </p:nvSpPr>
        <p:spPr>
          <a:xfrm>
            <a:off x="2810523" y="3705332"/>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橢圓 12"/>
          <p:cNvSpPr/>
          <p:nvPr/>
        </p:nvSpPr>
        <p:spPr>
          <a:xfrm>
            <a:off x="3698894" y="3716901"/>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 name="手繪多邊形: 圖案 13"/>
          <p:cNvSpPr/>
          <p:nvPr/>
        </p:nvSpPr>
        <p:spPr>
          <a:xfrm rot="21442184">
            <a:off x="1075929" y="2447976"/>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1742525" y="369580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 name="橢圓 15"/>
          <p:cNvSpPr/>
          <p:nvPr/>
        </p:nvSpPr>
        <p:spPr>
          <a:xfrm>
            <a:off x="1557405" y="369580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7" name="橢圓 16"/>
          <p:cNvSpPr/>
          <p:nvPr/>
        </p:nvSpPr>
        <p:spPr>
          <a:xfrm>
            <a:off x="1906733" y="3695804"/>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8" name="橢圓 17"/>
          <p:cNvSpPr/>
          <p:nvPr/>
        </p:nvSpPr>
        <p:spPr>
          <a:xfrm>
            <a:off x="1293865" y="3693762"/>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9" name="橢圓 18"/>
          <p:cNvSpPr/>
          <p:nvPr/>
        </p:nvSpPr>
        <p:spPr>
          <a:xfrm>
            <a:off x="2182236" y="3705331"/>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21" name="直線接點 20"/>
          <p:cNvCxnSpPr>
            <a:cxnSpLocks/>
          </p:cNvCxnSpPr>
          <p:nvPr/>
        </p:nvCxnSpPr>
        <p:spPr>
          <a:xfrm flipH="1">
            <a:off x="1102787" y="2293204"/>
            <a:ext cx="2757407" cy="15721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箭號: 向右 21"/>
          <p:cNvSpPr/>
          <p:nvPr/>
        </p:nvSpPr>
        <p:spPr>
          <a:xfrm>
            <a:off x="1742525" y="2946348"/>
            <a:ext cx="611288" cy="5515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p:cNvCxnSpPr>
            <a:cxnSpLocks/>
          </p:cNvCxnSpPr>
          <p:nvPr/>
        </p:nvCxnSpPr>
        <p:spPr>
          <a:xfrm>
            <a:off x="4741758" y="3791121"/>
            <a:ext cx="27286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手繪多邊形: 圖案 24"/>
          <p:cNvSpPr/>
          <p:nvPr/>
        </p:nvSpPr>
        <p:spPr>
          <a:xfrm rot="21442184">
            <a:off x="5641279" y="2447977"/>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a:off x="6307875" y="3695807"/>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7" name="橢圓 26"/>
          <p:cNvSpPr/>
          <p:nvPr/>
        </p:nvSpPr>
        <p:spPr>
          <a:xfrm>
            <a:off x="6122755" y="369580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8" name="橢圓 27"/>
          <p:cNvSpPr/>
          <p:nvPr/>
        </p:nvSpPr>
        <p:spPr>
          <a:xfrm>
            <a:off x="6472083" y="369580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9" name="橢圓 28"/>
          <p:cNvSpPr/>
          <p:nvPr/>
        </p:nvSpPr>
        <p:spPr>
          <a:xfrm>
            <a:off x="5859215" y="3693763"/>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0" name="橢圓 29"/>
          <p:cNvSpPr/>
          <p:nvPr/>
        </p:nvSpPr>
        <p:spPr>
          <a:xfrm>
            <a:off x="6747586" y="3705332"/>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42" name="群組 41"/>
          <p:cNvGrpSpPr/>
          <p:nvPr/>
        </p:nvGrpSpPr>
        <p:grpSpPr>
          <a:xfrm>
            <a:off x="6293255" y="2447977"/>
            <a:ext cx="1466671" cy="1428932"/>
            <a:chOff x="4549770" y="2622200"/>
            <a:chExt cx="1466671" cy="1428932"/>
          </a:xfrm>
        </p:grpSpPr>
        <p:sp>
          <p:nvSpPr>
            <p:cNvPr id="31" name="手繪多邊形: 圖案 30"/>
            <p:cNvSpPr/>
            <p:nvPr/>
          </p:nvSpPr>
          <p:spPr>
            <a:xfrm rot="21442184">
              <a:off x="4549770" y="262220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5216366" y="387003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3" name="橢圓 32"/>
            <p:cNvSpPr/>
            <p:nvPr/>
          </p:nvSpPr>
          <p:spPr>
            <a:xfrm>
              <a:off x="5031246" y="387002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4" name="橢圓 33"/>
            <p:cNvSpPr/>
            <p:nvPr/>
          </p:nvSpPr>
          <p:spPr>
            <a:xfrm>
              <a:off x="5380574" y="387002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5" name="橢圓 34"/>
            <p:cNvSpPr/>
            <p:nvPr/>
          </p:nvSpPr>
          <p:spPr>
            <a:xfrm>
              <a:off x="4767706" y="386798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6" name="橢圓 35"/>
            <p:cNvSpPr/>
            <p:nvPr/>
          </p:nvSpPr>
          <p:spPr>
            <a:xfrm>
              <a:off x="5656077" y="387955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cxnSp>
        <p:nvCxnSpPr>
          <p:cNvPr id="43" name="直線接點 42"/>
          <p:cNvCxnSpPr>
            <a:cxnSpLocks/>
          </p:cNvCxnSpPr>
          <p:nvPr/>
        </p:nvCxnSpPr>
        <p:spPr>
          <a:xfrm flipH="1" flipV="1">
            <a:off x="5752154" y="2496070"/>
            <a:ext cx="2040704" cy="1394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箭號: 向右 60"/>
          <p:cNvSpPr/>
          <p:nvPr/>
        </p:nvSpPr>
        <p:spPr>
          <a:xfrm flipH="1">
            <a:off x="6613519" y="3020087"/>
            <a:ext cx="611288" cy="5515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2" name="直線接點 61"/>
          <p:cNvCxnSpPr>
            <a:cxnSpLocks/>
          </p:cNvCxnSpPr>
          <p:nvPr/>
        </p:nvCxnSpPr>
        <p:spPr>
          <a:xfrm>
            <a:off x="1723433" y="5502244"/>
            <a:ext cx="27286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群組 76"/>
          <p:cNvGrpSpPr/>
          <p:nvPr/>
        </p:nvGrpSpPr>
        <p:grpSpPr>
          <a:xfrm>
            <a:off x="2622954" y="4159100"/>
            <a:ext cx="1466671" cy="1428932"/>
            <a:chOff x="2568665" y="4785060"/>
            <a:chExt cx="1466671" cy="1428932"/>
          </a:xfrm>
        </p:grpSpPr>
        <p:sp>
          <p:nvSpPr>
            <p:cNvPr id="63" name="手繪多邊形: 圖案 62"/>
            <p:cNvSpPr/>
            <p:nvPr/>
          </p:nvSpPr>
          <p:spPr>
            <a:xfrm rot="21442184">
              <a:off x="2568665" y="478506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橢圓 63"/>
            <p:cNvSpPr/>
            <p:nvPr/>
          </p:nvSpPr>
          <p:spPr>
            <a:xfrm>
              <a:off x="3235261" y="6032890"/>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5" name="橢圓 64"/>
            <p:cNvSpPr/>
            <p:nvPr/>
          </p:nvSpPr>
          <p:spPr>
            <a:xfrm>
              <a:off x="3050141" y="6032889"/>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6" name="橢圓 65"/>
            <p:cNvSpPr/>
            <p:nvPr/>
          </p:nvSpPr>
          <p:spPr>
            <a:xfrm>
              <a:off x="3399469" y="6032888"/>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7" name="橢圓 66"/>
            <p:cNvSpPr/>
            <p:nvPr/>
          </p:nvSpPr>
          <p:spPr>
            <a:xfrm>
              <a:off x="2786601" y="603084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8" name="橢圓 67"/>
            <p:cNvSpPr/>
            <p:nvPr/>
          </p:nvSpPr>
          <p:spPr>
            <a:xfrm>
              <a:off x="3674972" y="604241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cxnSp>
        <p:nvCxnSpPr>
          <p:cNvPr id="75" name="直線接點 74"/>
          <p:cNvCxnSpPr>
            <a:cxnSpLocks/>
          </p:cNvCxnSpPr>
          <p:nvPr/>
        </p:nvCxnSpPr>
        <p:spPr>
          <a:xfrm flipH="1">
            <a:off x="1858680" y="4727061"/>
            <a:ext cx="2596731" cy="5161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348378" y="4135133"/>
            <a:ext cx="1466671" cy="1428932"/>
            <a:chOff x="1052007" y="4773490"/>
            <a:chExt cx="1466671" cy="1428932"/>
          </a:xfrm>
        </p:grpSpPr>
        <p:sp>
          <p:nvSpPr>
            <p:cNvPr id="69" name="手繪多邊形: 圖案 68"/>
            <p:cNvSpPr/>
            <p:nvPr/>
          </p:nvSpPr>
          <p:spPr>
            <a:xfrm rot="21442184">
              <a:off x="1052007" y="477349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橢圓 69"/>
            <p:cNvSpPr/>
            <p:nvPr/>
          </p:nvSpPr>
          <p:spPr>
            <a:xfrm>
              <a:off x="1718603" y="602132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1" name="橢圓 70"/>
            <p:cNvSpPr/>
            <p:nvPr/>
          </p:nvSpPr>
          <p:spPr>
            <a:xfrm>
              <a:off x="1533483" y="602131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2" name="橢圓 71"/>
            <p:cNvSpPr/>
            <p:nvPr/>
          </p:nvSpPr>
          <p:spPr>
            <a:xfrm>
              <a:off x="1882811" y="602131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3" name="橢圓 72"/>
            <p:cNvSpPr/>
            <p:nvPr/>
          </p:nvSpPr>
          <p:spPr>
            <a:xfrm>
              <a:off x="1269943" y="601927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4" name="橢圓 73"/>
            <p:cNvSpPr/>
            <p:nvPr/>
          </p:nvSpPr>
          <p:spPr>
            <a:xfrm>
              <a:off x="2158314" y="603084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81" name="箭號: 向右 80"/>
          <p:cNvSpPr/>
          <p:nvPr/>
        </p:nvSpPr>
        <p:spPr>
          <a:xfrm>
            <a:off x="3129309" y="4568125"/>
            <a:ext cx="271321" cy="5515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2" name="直線接點 81"/>
          <p:cNvCxnSpPr>
            <a:cxnSpLocks/>
          </p:cNvCxnSpPr>
          <p:nvPr/>
        </p:nvCxnSpPr>
        <p:spPr>
          <a:xfrm>
            <a:off x="4825711" y="5520193"/>
            <a:ext cx="27286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5725232" y="4177049"/>
            <a:ext cx="1466671" cy="1428932"/>
            <a:chOff x="2568665" y="4785060"/>
            <a:chExt cx="1466671" cy="1428932"/>
          </a:xfrm>
        </p:grpSpPr>
        <p:sp>
          <p:nvSpPr>
            <p:cNvPr id="84" name="手繪多邊形: 圖案 83"/>
            <p:cNvSpPr/>
            <p:nvPr/>
          </p:nvSpPr>
          <p:spPr>
            <a:xfrm rot="21442184">
              <a:off x="2568665" y="478506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橢圓 84"/>
            <p:cNvSpPr/>
            <p:nvPr/>
          </p:nvSpPr>
          <p:spPr>
            <a:xfrm>
              <a:off x="3235261" y="6032890"/>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6" name="橢圓 85"/>
            <p:cNvSpPr/>
            <p:nvPr/>
          </p:nvSpPr>
          <p:spPr>
            <a:xfrm>
              <a:off x="3050141" y="6032889"/>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7" name="橢圓 86"/>
            <p:cNvSpPr/>
            <p:nvPr/>
          </p:nvSpPr>
          <p:spPr>
            <a:xfrm>
              <a:off x="3399469" y="6032888"/>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8" name="橢圓 87"/>
            <p:cNvSpPr/>
            <p:nvPr/>
          </p:nvSpPr>
          <p:spPr>
            <a:xfrm>
              <a:off x="2786601" y="603084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9" name="橢圓 88"/>
            <p:cNvSpPr/>
            <p:nvPr/>
          </p:nvSpPr>
          <p:spPr>
            <a:xfrm>
              <a:off x="3674972" y="604241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cxnSp>
        <p:nvCxnSpPr>
          <p:cNvPr id="90" name="直線接點 89"/>
          <p:cNvCxnSpPr>
            <a:cxnSpLocks/>
          </p:cNvCxnSpPr>
          <p:nvPr/>
        </p:nvCxnSpPr>
        <p:spPr>
          <a:xfrm flipH="1">
            <a:off x="5078831" y="4861845"/>
            <a:ext cx="2726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1" name="群組 90"/>
          <p:cNvGrpSpPr/>
          <p:nvPr/>
        </p:nvGrpSpPr>
        <p:grpSpPr>
          <a:xfrm>
            <a:off x="5782003" y="4165480"/>
            <a:ext cx="1466671" cy="1428932"/>
            <a:chOff x="1052007" y="4773490"/>
            <a:chExt cx="1466671" cy="1428932"/>
          </a:xfrm>
        </p:grpSpPr>
        <p:sp>
          <p:nvSpPr>
            <p:cNvPr id="92" name="手繪多邊形: 圖案 91"/>
            <p:cNvSpPr/>
            <p:nvPr/>
          </p:nvSpPr>
          <p:spPr>
            <a:xfrm rot="21442184">
              <a:off x="1052007" y="477349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橢圓 92"/>
            <p:cNvSpPr/>
            <p:nvPr/>
          </p:nvSpPr>
          <p:spPr>
            <a:xfrm>
              <a:off x="1718603" y="602132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4" name="橢圓 93"/>
            <p:cNvSpPr/>
            <p:nvPr/>
          </p:nvSpPr>
          <p:spPr>
            <a:xfrm>
              <a:off x="1533483" y="602131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5" name="橢圓 94"/>
            <p:cNvSpPr/>
            <p:nvPr/>
          </p:nvSpPr>
          <p:spPr>
            <a:xfrm>
              <a:off x="1882811" y="602131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6" name="橢圓 95"/>
            <p:cNvSpPr/>
            <p:nvPr/>
          </p:nvSpPr>
          <p:spPr>
            <a:xfrm>
              <a:off x="1269943" y="601927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7" name="橢圓 96"/>
            <p:cNvSpPr/>
            <p:nvPr/>
          </p:nvSpPr>
          <p:spPr>
            <a:xfrm>
              <a:off x="2158314" y="603084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101" name="文字方塊 100"/>
          <p:cNvSpPr txBox="1"/>
          <p:nvPr/>
        </p:nvSpPr>
        <p:spPr>
          <a:xfrm>
            <a:off x="293129" y="5737948"/>
            <a:ext cx="8660756" cy="461665"/>
          </a:xfrm>
          <a:prstGeom prst="rect">
            <a:avLst/>
          </a:prstGeom>
          <a:noFill/>
        </p:spPr>
        <p:txBody>
          <a:bodyPr wrap="square" rtlCol="0">
            <a:spAutoFit/>
          </a:bodyPr>
          <a:lstStyle/>
          <a:p>
            <a:r>
              <a:rPr lang="en-US" altLang="zh-TW" sz="2400" dirty="0"/>
              <a:t>When the data distribution and generated distribution is the same</a:t>
            </a:r>
            <a:endParaRPr lang="zh-TW" altLang="en-US" sz="2400" dirty="0"/>
          </a:p>
        </p:txBody>
      </p:sp>
      <p:sp>
        <p:nvSpPr>
          <p:cNvPr id="104" name="文字方塊 103"/>
          <p:cNvSpPr txBox="1"/>
          <p:nvPr/>
        </p:nvSpPr>
        <p:spPr>
          <a:xfrm>
            <a:off x="293129" y="6194753"/>
            <a:ext cx="5033614" cy="461665"/>
          </a:xfrm>
          <a:prstGeom prst="rect">
            <a:avLst/>
          </a:prstGeom>
          <a:noFill/>
        </p:spPr>
        <p:txBody>
          <a:bodyPr wrap="square" rtlCol="0">
            <a:spAutoFit/>
          </a:bodyPr>
          <a:lstStyle/>
          <a:p>
            <a:r>
              <a:rPr lang="en-US" altLang="zh-TW" sz="2400" dirty="0"/>
              <a:t>The discriminator will be useless (flat).</a:t>
            </a:r>
            <a:endParaRPr lang="zh-TW" altLang="en-US" sz="2400" dirty="0"/>
          </a:p>
        </p:txBody>
      </p:sp>
      <mc:AlternateContent xmlns:mc="http://schemas.openxmlformats.org/markup-compatibility/2006" xmlns:a14="http://schemas.microsoft.com/office/drawing/2010/main">
        <mc:Choice Requires="a14">
          <p:sp>
            <p:nvSpPr>
              <p:cNvPr id="106" name="文字方塊 105"/>
              <p:cNvSpPr txBox="1"/>
              <p:nvPr/>
            </p:nvSpPr>
            <p:spPr>
              <a:xfrm>
                <a:off x="3592006" y="2508217"/>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6" name="文字方塊 105"/>
              <p:cNvSpPr txBox="1">
                <a:spLocks noRot="1" noChangeAspect="1" noMove="1" noResize="1" noEditPoints="1" noAdjustHandles="1" noChangeArrowheads="1" noChangeShapeType="1" noTextEdit="1"/>
              </p:cNvSpPr>
              <p:nvPr/>
            </p:nvSpPr>
            <p:spPr>
              <a:xfrm>
                <a:off x="3592006" y="2508217"/>
                <a:ext cx="719428" cy="369332"/>
              </a:xfrm>
              <a:prstGeom prst="rect">
                <a:avLst/>
              </a:prstGeom>
              <a:blipFill>
                <a:blip r:embed="rId3"/>
                <a:stretch>
                  <a:fillRect l="-9322"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7" name="文字方塊 106"/>
              <p:cNvSpPr txBox="1"/>
              <p:nvPr/>
            </p:nvSpPr>
            <p:spPr>
              <a:xfrm>
                <a:off x="5190597" y="2604014"/>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7" name="文字方塊 106"/>
              <p:cNvSpPr txBox="1">
                <a:spLocks noRot="1" noChangeAspect="1" noMove="1" noResize="1" noEditPoints="1" noAdjustHandles="1" noChangeArrowheads="1" noChangeShapeType="1" noTextEdit="1"/>
              </p:cNvSpPr>
              <p:nvPr/>
            </p:nvSpPr>
            <p:spPr>
              <a:xfrm>
                <a:off x="5190597" y="2604014"/>
                <a:ext cx="719428" cy="369332"/>
              </a:xfrm>
              <a:prstGeom prst="rect">
                <a:avLst/>
              </a:prstGeom>
              <a:blipFill>
                <a:blip r:embed="rId4"/>
                <a:stretch>
                  <a:fillRect l="-9322"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8" name="文字方塊 107"/>
              <p:cNvSpPr txBox="1"/>
              <p:nvPr/>
            </p:nvSpPr>
            <p:spPr>
              <a:xfrm>
                <a:off x="3806135" y="4293037"/>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8" name="文字方塊 107"/>
              <p:cNvSpPr txBox="1">
                <a:spLocks noRot="1" noChangeAspect="1" noMove="1" noResize="1" noEditPoints="1" noAdjustHandles="1" noChangeArrowheads="1" noChangeShapeType="1" noTextEdit="1"/>
              </p:cNvSpPr>
              <p:nvPr/>
            </p:nvSpPr>
            <p:spPr>
              <a:xfrm>
                <a:off x="3806135" y="4293037"/>
                <a:ext cx="719428" cy="369332"/>
              </a:xfrm>
              <a:prstGeom prst="rect">
                <a:avLst/>
              </a:prstGeom>
              <a:blipFill>
                <a:blip r:embed="rId5"/>
                <a:stretch>
                  <a:fillRect l="-9322"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9" name="文字方塊 108"/>
              <p:cNvSpPr txBox="1"/>
              <p:nvPr/>
            </p:nvSpPr>
            <p:spPr>
              <a:xfrm>
                <a:off x="5190597" y="4472935"/>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9" name="文字方塊 108"/>
              <p:cNvSpPr txBox="1">
                <a:spLocks noRot="1" noChangeAspect="1" noMove="1" noResize="1" noEditPoints="1" noAdjustHandles="1" noChangeArrowheads="1" noChangeShapeType="1" noTextEdit="1"/>
              </p:cNvSpPr>
              <p:nvPr/>
            </p:nvSpPr>
            <p:spPr>
              <a:xfrm>
                <a:off x="5190597" y="4472935"/>
                <a:ext cx="719428" cy="369332"/>
              </a:xfrm>
              <a:prstGeom prst="rect">
                <a:avLst/>
              </a:prstGeom>
              <a:blipFill>
                <a:blip r:embed="rId6"/>
                <a:stretch>
                  <a:fillRect l="-9322" b="-6667"/>
                </a:stretch>
              </a:blipFill>
            </p:spPr>
            <p:txBody>
              <a:bodyPr/>
              <a:lstStyle/>
              <a:p>
                <a:r>
                  <a:rPr lang="zh-TW" altLang="en-US">
                    <a:noFill/>
                  </a:rPr>
                  <a:t> </a:t>
                </a:r>
              </a:p>
            </p:txBody>
          </p:sp>
        </mc:Fallback>
      </mc:AlternateContent>
      <p:cxnSp>
        <p:nvCxnSpPr>
          <p:cNvPr id="111" name="直線接點 110"/>
          <p:cNvCxnSpPr/>
          <p:nvPr/>
        </p:nvCxnSpPr>
        <p:spPr>
          <a:xfrm>
            <a:off x="4571999" y="1378857"/>
            <a:ext cx="754743"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a:xfrm>
            <a:off x="4571998" y="933565"/>
            <a:ext cx="75474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a:off x="4571999" y="493485"/>
            <a:ext cx="7547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4" name="文字方塊 113"/>
          <p:cNvSpPr txBox="1"/>
          <p:nvPr/>
        </p:nvSpPr>
        <p:spPr>
          <a:xfrm>
            <a:off x="5432143" y="237766"/>
            <a:ext cx="1967419" cy="461665"/>
          </a:xfrm>
          <a:prstGeom prst="rect">
            <a:avLst/>
          </a:prstGeom>
          <a:noFill/>
        </p:spPr>
        <p:txBody>
          <a:bodyPr wrap="square" rtlCol="0">
            <a:spAutoFit/>
          </a:bodyPr>
          <a:lstStyle/>
          <a:p>
            <a:r>
              <a:rPr lang="en-US" altLang="zh-TW" sz="2400" dirty="0"/>
              <a:t>Discriminator</a:t>
            </a:r>
            <a:endParaRPr lang="zh-TW" altLang="en-US" sz="2400" dirty="0"/>
          </a:p>
        </p:txBody>
      </p:sp>
      <p:sp>
        <p:nvSpPr>
          <p:cNvPr id="115" name="文字方塊 114"/>
          <p:cNvSpPr txBox="1"/>
          <p:nvPr/>
        </p:nvSpPr>
        <p:spPr>
          <a:xfrm>
            <a:off x="5432143" y="692327"/>
            <a:ext cx="3521742" cy="461665"/>
          </a:xfrm>
          <a:prstGeom prst="rect">
            <a:avLst/>
          </a:prstGeom>
          <a:noFill/>
        </p:spPr>
        <p:txBody>
          <a:bodyPr wrap="square" rtlCol="0">
            <a:spAutoFit/>
          </a:bodyPr>
          <a:lstStyle/>
          <a:p>
            <a:r>
              <a:rPr lang="en-US" altLang="zh-TW" sz="2400" dirty="0"/>
              <a:t>Data (target) distribution</a:t>
            </a:r>
            <a:endParaRPr lang="zh-TW" altLang="en-US" sz="2400" dirty="0"/>
          </a:p>
        </p:txBody>
      </p:sp>
      <p:sp>
        <p:nvSpPr>
          <p:cNvPr id="116" name="文字方塊 115"/>
          <p:cNvSpPr txBox="1"/>
          <p:nvPr/>
        </p:nvSpPr>
        <p:spPr>
          <a:xfrm>
            <a:off x="5425553" y="1150412"/>
            <a:ext cx="3089797" cy="461665"/>
          </a:xfrm>
          <a:prstGeom prst="rect">
            <a:avLst/>
          </a:prstGeom>
          <a:noFill/>
        </p:spPr>
        <p:txBody>
          <a:bodyPr wrap="square" rtlCol="0">
            <a:spAutoFit/>
          </a:bodyPr>
          <a:lstStyle/>
          <a:p>
            <a:r>
              <a:rPr lang="en-US" altLang="zh-TW" sz="2400" dirty="0"/>
              <a:t>Generated distribution</a:t>
            </a:r>
            <a:endParaRPr lang="zh-TW" altLang="en-US" sz="2400" dirty="0"/>
          </a:p>
        </p:txBody>
      </p:sp>
    </p:spTree>
    <p:extLst>
      <p:ext uri="{BB962C8B-B14F-4D97-AF65-F5344CB8AC3E}">
        <p14:creationId xmlns:p14="http://schemas.microsoft.com/office/powerpoint/2010/main" val="36081467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Energy-based Model</a:t>
            </a:r>
            <a:endParaRPr lang="zh-TW" altLang="en-US" dirty="0"/>
          </a:p>
        </p:txBody>
      </p:sp>
      <p:sp>
        <p:nvSpPr>
          <p:cNvPr id="3" name="內容版面配置區 2"/>
          <p:cNvSpPr>
            <a:spLocks noGrp="1"/>
          </p:cNvSpPr>
          <p:nvPr>
            <p:ph idx="1"/>
          </p:nvPr>
        </p:nvSpPr>
        <p:spPr>
          <a:xfrm>
            <a:off x="628650" y="1825625"/>
            <a:ext cx="7886700" cy="4351338"/>
          </a:xfrm>
        </p:spPr>
        <p:txBody>
          <a:bodyPr>
            <a:normAutofit/>
          </a:bodyPr>
          <a:lstStyle/>
          <a:p>
            <a:r>
              <a:rPr lang="en-US" altLang="zh-TW" sz="2400" dirty="0"/>
              <a:t>We want to find an evaluation function F(x)</a:t>
            </a:r>
          </a:p>
          <a:p>
            <a:pPr lvl="1"/>
            <a:r>
              <a:rPr lang="en-US" altLang="zh-TW" dirty="0"/>
              <a:t>Input: object x (e.g. images), output: scalar (how good x is)</a:t>
            </a:r>
          </a:p>
          <a:p>
            <a:pPr lvl="1"/>
            <a:r>
              <a:rPr lang="en-US" altLang="zh-TW" dirty="0"/>
              <a:t>Real x has high F(x)</a:t>
            </a:r>
          </a:p>
          <a:p>
            <a:pPr lvl="1"/>
            <a:r>
              <a:rPr lang="en-US" altLang="zh-TW" dirty="0"/>
              <a:t>F(x) can be a network</a:t>
            </a:r>
          </a:p>
          <a:p>
            <a:r>
              <a:rPr lang="en-US" altLang="zh-TW" sz="2400" dirty="0"/>
              <a:t>We can find good x by F(x):</a:t>
            </a:r>
          </a:p>
          <a:p>
            <a:pPr lvl="1"/>
            <a:r>
              <a:rPr lang="en-US" altLang="zh-TW" dirty="0"/>
              <a:t>Generate x with large F(x)</a:t>
            </a:r>
          </a:p>
          <a:p>
            <a:endParaRPr lang="en-US" altLang="zh-TW" sz="2400" dirty="0"/>
          </a:p>
          <a:p>
            <a:r>
              <a:rPr lang="en-US" altLang="zh-TW" sz="2400" dirty="0"/>
              <a:t>How to find F(x)?</a:t>
            </a:r>
          </a:p>
          <a:p>
            <a:pPr lvl="1"/>
            <a:endParaRPr lang="en-US" altLang="zh-TW" dirty="0"/>
          </a:p>
          <a:p>
            <a:endParaRPr lang="en-US" altLang="zh-TW" sz="2400" dirty="0"/>
          </a:p>
          <a:p>
            <a:endParaRPr lang="en-US" altLang="zh-TW" sz="2400" dirty="0"/>
          </a:p>
          <a:p>
            <a:endParaRPr lang="en-US" altLang="zh-TW" sz="2400" dirty="0"/>
          </a:p>
          <a:p>
            <a:pPr lvl="1"/>
            <a:endParaRPr lang="zh-TW" altLang="en-US" dirty="0"/>
          </a:p>
        </p:txBody>
      </p:sp>
      <p:cxnSp>
        <p:nvCxnSpPr>
          <p:cNvPr id="4" name="直線接點 3"/>
          <p:cNvCxnSpPr>
            <a:cxnSpLocks/>
          </p:cNvCxnSpPr>
          <p:nvPr/>
        </p:nvCxnSpPr>
        <p:spPr>
          <a:xfrm>
            <a:off x="2821389" y="6143787"/>
            <a:ext cx="6495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手繪多邊形: 圖案 4"/>
          <p:cNvSpPr/>
          <p:nvPr/>
        </p:nvSpPr>
        <p:spPr>
          <a:xfrm rot="21442184">
            <a:off x="3375242" y="4802565"/>
            <a:ext cx="4988173" cy="1454600"/>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p:cNvGrpSpPr/>
          <p:nvPr/>
        </p:nvGrpSpPr>
        <p:grpSpPr>
          <a:xfrm flipV="1">
            <a:off x="5203268" y="5992610"/>
            <a:ext cx="1494714" cy="258268"/>
            <a:chOff x="3483686" y="6471270"/>
            <a:chExt cx="2238179" cy="386730"/>
          </a:xfrm>
        </p:grpSpPr>
        <p:sp>
          <p:nvSpPr>
            <p:cNvPr id="6" name="橢圓 5"/>
            <p:cNvSpPr/>
            <p:nvPr/>
          </p:nvSpPr>
          <p:spPr>
            <a:xfrm>
              <a:off x="4431073" y="6475586"/>
              <a:ext cx="362301" cy="3623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橢圓 6"/>
            <p:cNvSpPr/>
            <p:nvPr/>
          </p:nvSpPr>
          <p:spPr>
            <a:xfrm>
              <a:off x="4040175" y="6475584"/>
              <a:ext cx="362301" cy="3623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橢圓 7"/>
            <p:cNvSpPr/>
            <p:nvPr/>
          </p:nvSpPr>
          <p:spPr>
            <a:xfrm>
              <a:off x="4777814" y="6475582"/>
              <a:ext cx="362301" cy="3623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橢圓 8"/>
            <p:cNvSpPr/>
            <p:nvPr/>
          </p:nvSpPr>
          <p:spPr>
            <a:xfrm>
              <a:off x="3483686" y="6471270"/>
              <a:ext cx="362301" cy="3623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橢圓 9"/>
            <p:cNvSpPr/>
            <p:nvPr/>
          </p:nvSpPr>
          <p:spPr>
            <a:xfrm>
              <a:off x="5359564" y="6495699"/>
              <a:ext cx="362301" cy="3623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20" name="群組 19"/>
          <p:cNvGrpSpPr/>
          <p:nvPr/>
        </p:nvGrpSpPr>
        <p:grpSpPr>
          <a:xfrm>
            <a:off x="4761325" y="2863438"/>
            <a:ext cx="3953956" cy="1048133"/>
            <a:chOff x="4968891" y="2983354"/>
            <a:chExt cx="3953956" cy="1048133"/>
          </a:xfrm>
        </p:grpSpPr>
        <p:sp>
          <p:nvSpPr>
            <p:cNvPr id="15" name="矩形 14"/>
            <p:cNvSpPr/>
            <p:nvPr/>
          </p:nvSpPr>
          <p:spPr>
            <a:xfrm>
              <a:off x="5740457" y="2983354"/>
              <a:ext cx="1828800" cy="10481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800" dirty="0"/>
                <a:t>Evaluation Function</a:t>
              </a:r>
              <a:endParaRPr lang="zh-TW" altLang="en-US" sz="2800" dirty="0"/>
            </a:p>
          </p:txBody>
        </p:sp>
        <mc:AlternateContent xmlns:mc="http://schemas.openxmlformats.org/markup-compatibility/2006" xmlns:a14="http://schemas.microsoft.com/office/drawing/2010/main">
          <mc:Choice Requires="a14">
            <p:sp>
              <p:nvSpPr>
                <p:cNvPr id="16" name="文字方塊 15"/>
                <p:cNvSpPr txBox="1"/>
                <p:nvPr/>
              </p:nvSpPr>
              <p:spPr>
                <a:xfrm>
                  <a:off x="4968891" y="3292561"/>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4968891" y="3292561"/>
                  <a:ext cx="241733" cy="369332"/>
                </a:xfrm>
                <a:prstGeom prst="rect">
                  <a:avLst/>
                </a:prstGeom>
                <a:blipFill>
                  <a:blip r:embed="rId2"/>
                  <a:stretch>
                    <a:fillRect l="-15000" r="-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976754" y="3301385"/>
                  <a:ext cx="94609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𝑠𝑐𝑎𝑙𝑎𝑟</m:t>
                        </m:r>
                      </m:oMath>
                    </m:oMathPara>
                  </a14:m>
                  <a:endParaRPr lang="zh-TW" altLang="en-US" sz="24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976754" y="3301385"/>
                  <a:ext cx="946093" cy="369332"/>
                </a:xfrm>
                <a:prstGeom prst="rect">
                  <a:avLst/>
                </a:prstGeom>
                <a:blipFill>
                  <a:blip r:embed="rId3"/>
                  <a:stretch>
                    <a:fillRect l="-7692" r="-6410" b="-8333"/>
                  </a:stretch>
                </a:blipFill>
              </p:spPr>
              <p:txBody>
                <a:bodyPr/>
                <a:lstStyle/>
                <a:p>
                  <a:r>
                    <a:rPr lang="zh-TW" altLang="en-US">
                      <a:noFill/>
                    </a:rPr>
                    <a:t> </a:t>
                  </a:r>
                </a:p>
              </p:txBody>
            </p:sp>
          </mc:Fallback>
        </mc:AlternateContent>
        <p:sp>
          <p:nvSpPr>
            <p:cNvPr id="18" name="箭號: 向右 17"/>
            <p:cNvSpPr/>
            <p:nvPr/>
          </p:nvSpPr>
          <p:spPr>
            <a:xfrm>
              <a:off x="5308600" y="3292561"/>
              <a:ext cx="407497" cy="4246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9" name="箭號: 向右 18"/>
            <p:cNvSpPr/>
            <p:nvPr/>
          </p:nvSpPr>
          <p:spPr>
            <a:xfrm>
              <a:off x="7569257" y="3292561"/>
              <a:ext cx="407497" cy="4246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
        <p:nvSpPr>
          <p:cNvPr id="24" name="矩形 23"/>
          <p:cNvSpPr/>
          <p:nvPr/>
        </p:nvSpPr>
        <p:spPr>
          <a:xfrm>
            <a:off x="6790916" y="4954025"/>
            <a:ext cx="644728" cy="461665"/>
          </a:xfrm>
          <a:prstGeom prst="rect">
            <a:avLst/>
          </a:prstGeom>
        </p:spPr>
        <p:txBody>
          <a:bodyPr wrap="none">
            <a:spAutoFit/>
          </a:bodyPr>
          <a:lstStyle/>
          <a:p>
            <a:r>
              <a:rPr lang="en-US" altLang="zh-TW" sz="2400" dirty="0">
                <a:solidFill>
                  <a:srgbClr val="FF0000"/>
                </a:solidFill>
              </a:rPr>
              <a:t>F(x)</a:t>
            </a:r>
            <a:endParaRPr lang="zh-TW" altLang="en-US" sz="2400" dirty="0">
              <a:solidFill>
                <a:srgbClr val="FF0000"/>
              </a:solidFill>
            </a:endParaRPr>
          </a:p>
        </p:txBody>
      </p:sp>
      <p:sp>
        <p:nvSpPr>
          <p:cNvPr id="25" name="文字方塊 24"/>
          <p:cNvSpPr txBox="1"/>
          <p:nvPr/>
        </p:nvSpPr>
        <p:spPr>
          <a:xfrm>
            <a:off x="5137342" y="6194587"/>
            <a:ext cx="1743632" cy="461665"/>
          </a:xfrm>
          <a:prstGeom prst="rect">
            <a:avLst/>
          </a:prstGeom>
          <a:noFill/>
        </p:spPr>
        <p:txBody>
          <a:bodyPr wrap="square" rtlCol="0">
            <a:spAutoFit/>
          </a:bodyPr>
          <a:lstStyle/>
          <a:p>
            <a:pPr algn="ctr"/>
            <a:r>
              <a:rPr lang="en-US" altLang="zh-TW" sz="2400" dirty="0">
                <a:solidFill>
                  <a:srgbClr val="00B050"/>
                </a:solidFill>
              </a:rPr>
              <a:t>real data</a:t>
            </a:r>
            <a:endParaRPr lang="zh-TW" altLang="en-US" sz="2400" dirty="0">
              <a:solidFill>
                <a:srgbClr val="00B050"/>
              </a:solidFill>
            </a:endParaRPr>
          </a:p>
        </p:txBody>
      </p:sp>
      <p:cxnSp>
        <p:nvCxnSpPr>
          <p:cNvPr id="27" name="直線單箭頭接點 26"/>
          <p:cNvCxnSpPr/>
          <p:nvPr/>
        </p:nvCxnSpPr>
        <p:spPr>
          <a:xfrm flipV="1">
            <a:off x="5215968" y="4984917"/>
            <a:ext cx="0" cy="41154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V="1">
            <a:off x="5574906" y="4573377"/>
            <a:ext cx="0" cy="41154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flipV="1">
            <a:off x="5924464" y="4367607"/>
            <a:ext cx="0" cy="41154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V="1">
            <a:off x="6277638" y="4560682"/>
            <a:ext cx="0" cy="41154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6582438" y="4779147"/>
            <a:ext cx="0" cy="41154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cxnSpLocks/>
          </p:cNvCxnSpPr>
          <p:nvPr/>
        </p:nvCxnSpPr>
        <p:spPr>
          <a:xfrm>
            <a:off x="4751829" y="5396457"/>
            <a:ext cx="0" cy="41154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4358129" y="5547634"/>
            <a:ext cx="0" cy="41154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cxnSpLocks/>
          </p:cNvCxnSpPr>
          <p:nvPr/>
        </p:nvCxnSpPr>
        <p:spPr>
          <a:xfrm>
            <a:off x="4040629" y="5658921"/>
            <a:ext cx="0" cy="41154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cxnSpLocks/>
          </p:cNvCxnSpPr>
          <p:nvPr/>
        </p:nvCxnSpPr>
        <p:spPr>
          <a:xfrm>
            <a:off x="7971994" y="5800272"/>
            <a:ext cx="0" cy="41154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cxnSpLocks/>
          </p:cNvCxnSpPr>
          <p:nvPr/>
        </p:nvCxnSpPr>
        <p:spPr>
          <a:xfrm>
            <a:off x="7648604" y="5629351"/>
            <a:ext cx="0" cy="41154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cxnSpLocks/>
          </p:cNvCxnSpPr>
          <p:nvPr/>
        </p:nvCxnSpPr>
        <p:spPr>
          <a:xfrm>
            <a:off x="7381904" y="5452353"/>
            <a:ext cx="0" cy="41154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0882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Basic Idea of GAN</a:t>
            </a:r>
            <a:endParaRPr lang="zh-TW" altLang="en-US" dirty="0"/>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613" y="3621853"/>
            <a:ext cx="805004" cy="805004"/>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851" y="3621853"/>
            <a:ext cx="805004" cy="805004"/>
          </a:xfrm>
          <a:prstGeom prst="rect">
            <a:avLst/>
          </a:prstGeom>
        </p:spPr>
      </p:pic>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869" y="3621853"/>
            <a:ext cx="805004" cy="805004"/>
          </a:xfrm>
          <a:prstGeom prst="rect">
            <a:avLst/>
          </a:prstGeom>
        </p:spPr>
      </p:pic>
      <p:pic>
        <p:nvPicPr>
          <p:cNvPr id="15" name="圖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0732" y="3621853"/>
            <a:ext cx="805004" cy="805004"/>
          </a:xfrm>
          <a:prstGeom prst="rect">
            <a:avLst/>
          </a:prstGeom>
        </p:spPr>
      </p:pic>
      <p:sp>
        <p:nvSpPr>
          <p:cNvPr id="19" name="矩形 18"/>
          <p:cNvSpPr/>
          <p:nvPr/>
        </p:nvSpPr>
        <p:spPr>
          <a:xfrm>
            <a:off x="2420532" y="1923725"/>
            <a:ext cx="1517650" cy="12840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NN</a:t>
            </a:r>
          </a:p>
          <a:p>
            <a:pPr algn="ctr"/>
            <a:r>
              <a:rPr lang="en-US" altLang="zh-TW" sz="2400" dirty="0"/>
              <a:t>Generator</a:t>
            </a:r>
          </a:p>
          <a:p>
            <a:pPr algn="ctr"/>
            <a:r>
              <a:rPr lang="en-US" altLang="zh-TW" sz="2400" dirty="0"/>
              <a:t>v1</a:t>
            </a:r>
          </a:p>
        </p:txBody>
      </p:sp>
      <p:cxnSp>
        <p:nvCxnSpPr>
          <p:cNvPr id="20" name="直線單箭頭接點 19"/>
          <p:cNvCxnSpPr/>
          <p:nvPr/>
        </p:nvCxnSpPr>
        <p:spPr>
          <a:xfrm>
            <a:off x="3970701" y="2565741"/>
            <a:ext cx="577552"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1" name="圖片 20"/>
          <p:cNvPicPr>
            <a:picLocks noChangeAspect="1"/>
          </p:cNvPicPr>
          <p:nvPr/>
        </p:nvPicPr>
        <p:blipFill>
          <a:blip r:embed="rId6"/>
          <a:stretch>
            <a:fillRect/>
          </a:stretch>
        </p:blipFill>
        <p:spPr>
          <a:xfrm>
            <a:off x="943986" y="2098546"/>
            <a:ext cx="929364" cy="916633"/>
          </a:xfrm>
          <a:prstGeom prst="rect">
            <a:avLst/>
          </a:prstGeom>
        </p:spPr>
      </p:pic>
      <p:sp>
        <p:nvSpPr>
          <p:cNvPr id="22" name="橢圓 21"/>
          <p:cNvSpPr/>
          <p:nvPr/>
        </p:nvSpPr>
        <p:spPr>
          <a:xfrm>
            <a:off x="1199118" y="2347312"/>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cxnSp>
        <p:nvCxnSpPr>
          <p:cNvPr id="24" name="直線單箭頭接點 23"/>
          <p:cNvCxnSpPr>
            <a:cxnSpLocks/>
          </p:cNvCxnSpPr>
          <p:nvPr/>
        </p:nvCxnSpPr>
        <p:spPr>
          <a:xfrm>
            <a:off x="1876475" y="2565741"/>
            <a:ext cx="54405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651566" y="1394940"/>
            <a:ext cx="1663700" cy="830997"/>
          </a:xfrm>
          <a:prstGeom prst="rect">
            <a:avLst/>
          </a:prstGeom>
          <a:noFill/>
        </p:spPr>
        <p:txBody>
          <a:bodyPr wrap="square" rtlCol="0">
            <a:spAutoFit/>
          </a:bodyPr>
          <a:lstStyle/>
          <a:p>
            <a:pPr algn="ctr"/>
            <a:r>
              <a:rPr lang="en-US" altLang="zh-TW" sz="2400" dirty="0"/>
              <a:t>Normal Distribution</a:t>
            </a:r>
            <a:endParaRPr lang="zh-TW" altLang="en-US" sz="2400" dirty="0"/>
          </a:p>
        </p:txBody>
      </p:sp>
      <p:sp>
        <p:nvSpPr>
          <p:cNvPr id="26" name="橢圓 25"/>
          <p:cNvSpPr/>
          <p:nvPr/>
        </p:nvSpPr>
        <p:spPr>
          <a:xfrm>
            <a:off x="1575285" y="2405895"/>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7" name="橢圓 26"/>
          <p:cNvSpPr/>
          <p:nvPr/>
        </p:nvSpPr>
        <p:spPr>
          <a:xfrm>
            <a:off x="1193627" y="2648740"/>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8" name="橢圓 27"/>
          <p:cNvSpPr/>
          <p:nvPr/>
        </p:nvSpPr>
        <p:spPr>
          <a:xfrm>
            <a:off x="1526020" y="2692018"/>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7"/>
          <a:stretch>
            <a:fillRect/>
          </a:stretch>
        </p:blipFill>
        <p:spPr>
          <a:xfrm>
            <a:off x="4848851" y="2142714"/>
            <a:ext cx="833495" cy="758854"/>
          </a:xfrm>
          <a:prstGeom prst="rect">
            <a:avLst/>
          </a:prstGeom>
        </p:spPr>
      </p:pic>
      <p:pic>
        <p:nvPicPr>
          <p:cNvPr id="29" name="圖片 28"/>
          <p:cNvPicPr>
            <a:picLocks noChangeAspect="1"/>
          </p:cNvPicPr>
          <p:nvPr/>
        </p:nvPicPr>
        <p:blipFill>
          <a:blip r:embed="rId8"/>
          <a:stretch>
            <a:fillRect/>
          </a:stretch>
        </p:blipFill>
        <p:spPr>
          <a:xfrm>
            <a:off x="5880733" y="2142715"/>
            <a:ext cx="805004" cy="779448"/>
          </a:xfrm>
          <a:prstGeom prst="rect">
            <a:avLst/>
          </a:prstGeom>
        </p:spPr>
      </p:pic>
      <p:pic>
        <p:nvPicPr>
          <p:cNvPr id="30" name="圖片 29"/>
          <p:cNvPicPr>
            <a:picLocks noChangeAspect="1"/>
          </p:cNvPicPr>
          <p:nvPr/>
        </p:nvPicPr>
        <p:blipFill>
          <a:blip r:embed="rId9"/>
          <a:stretch>
            <a:fillRect/>
          </a:stretch>
        </p:blipFill>
        <p:spPr>
          <a:xfrm>
            <a:off x="6906639" y="2169840"/>
            <a:ext cx="718258" cy="754779"/>
          </a:xfrm>
          <a:prstGeom prst="rect">
            <a:avLst/>
          </a:prstGeom>
        </p:spPr>
      </p:pic>
      <p:pic>
        <p:nvPicPr>
          <p:cNvPr id="31" name="圖片 30"/>
          <p:cNvPicPr>
            <a:picLocks noChangeAspect="1"/>
          </p:cNvPicPr>
          <p:nvPr/>
        </p:nvPicPr>
        <p:blipFill>
          <a:blip r:embed="rId10"/>
          <a:stretch>
            <a:fillRect/>
          </a:stretch>
        </p:blipFill>
        <p:spPr>
          <a:xfrm>
            <a:off x="7931838" y="2151149"/>
            <a:ext cx="738117" cy="750419"/>
          </a:xfrm>
          <a:prstGeom prst="rect">
            <a:avLst/>
          </a:prstGeom>
        </p:spPr>
      </p:pic>
      <p:sp>
        <p:nvSpPr>
          <p:cNvPr id="32" name="文字方塊 31"/>
          <p:cNvSpPr txBox="1"/>
          <p:nvPr/>
        </p:nvSpPr>
        <p:spPr>
          <a:xfrm>
            <a:off x="5061717" y="2866721"/>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3" name="文字方塊 32"/>
          <p:cNvSpPr txBox="1"/>
          <p:nvPr/>
        </p:nvSpPr>
        <p:spPr>
          <a:xfrm>
            <a:off x="6098522" y="2866721"/>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4" name="文字方塊 33"/>
          <p:cNvSpPr txBox="1"/>
          <p:nvPr/>
        </p:nvSpPr>
        <p:spPr>
          <a:xfrm>
            <a:off x="7133627" y="2877419"/>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5" name="文字方塊 34"/>
          <p:cNvSpPr txBox="1"/>
          <p:nvPr/>
        </p:nvSpPr>
        <p:spPr>
          <a:xfrm>
            <a:off x="8103821" y="2854474"/>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36" name="文字方塊 35"/>
          <p:cNvSpPr txBox="1"/>
          <p:nvPr/>
        </p:nvSpPr>
        <p:spPr>
          <a:xfrm>
            <a:off x="5066503" y="4426856"/>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37" name="文字方塊 36"/>
          <p:cNvSpPr txBox="1"/>
          <p:nvPr/>
        </p:nvSpPr>
        <p:spPr>
          <a:xfrm>
            <a:off x="6121957" y="4426856"/>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38" name="文字方塊 37"/>
          <p:cNvSpPr txBox="1"/>
          <p:nvPr/>
        </p:nvSpPr>
        <p:spPr>
          <a:xfrm>
            <a:off x="7151227" y="4426856"/>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39" name="文字方塊 38"/>
          <p:cNvSpPr txBox="1"/>
          <p:nvPr/>
        </p:nvSpPr>
        <p:spPr>
          <a:xfrm>
            <a:off x="8103821" y="4426857"/>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mc:AlternateContent xmlns:mc="http://schemas.openxmlformats.org/markup-compatibility/2006" xmlns:a14="http://schemas.microsoft.com/office/drawing/2010/main">
        <mc:Choice Requires="a14">
          <p:sp>
            <p:nvSpPr>
              <p:cNvPr id="40" name="文字方塊 39"/>
              <p:cNvSpPr txBox="1"/>
              <p:nvPr/>
            </p:nvSpPr>
            <p:spPr>
              <a:xfrm>
                <a:off x="3071522" y="3821560"/>
                <a:ext cx="219407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𝑃</m:t>
                          </m:r>
                        </m:e>
                        <m:sub>
                          <m:r>
                            <a:rPr lang="en-US" altLang="zh-TW" sz="2400" i="1">
                              <a:latin typeface="Cambria Math" panose="02040503050406030204" pitchFamily="18" charset="0"/>
                            </a:rPr>
                            <m:t>𝑑𝑎𝑡𝑎</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oMath>
                  </m:oMathPara>
                </a14:m>
                <a:endParaRPr lang="zh-TW" altLang="en-US" sz="2400" dirty="0"/>
              </a:p>
            </p:txBody>
          </p:sp>
        </mc:Choice>
        <mc:Fallback xmlns="">
          <p:sp>
            <p:nvSpPr>
              <p:cNvPr id="40" name="文字方塊 39"/>
              <p:cNvSpPr txBox="1">
                <a:spLocks noRot="1" noChangeAspect="1" noMove="1" noResize="1" noEditPoints="1" noAdjustHandles="1" noChangeArrowheads="1" noChangeShapeType="1" noTextEdit="1"/>
              </p:cNvSpPr>
              <p:nvPr/>
            </p:nvSpPr>
            <p:spPr>
              <a:xfrm>
                <a:off x="3071522" y="3821560"/>
                <a:ext cx="2194076" cy="461665"/>
              </a:xfrm>
              <a:prstGeom prst="rect">
                <a:avLst/>
              </a:prstGeom>
              <a:blipFill>
                <a:blip r:embed="rId11"/>
                <a:stretch>
                  <a:fillRect b="-13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6256133" y="1522491"/>
                <a:ext cx="10096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𝑃</m:t>
                          </m:r>
                        </m:e>
                        <m:sub>
                          <m:r>
                            <a:rPr lang="en-US" altLang="zh-TW" sz="2400" b="0" i="1" smtClean="0">
                              <a:latin typeface="Cambria Math" panose="02040503050406030204" pitchFamily="18" charset="0"/>
                            </a:rPr>
                            <m:t>𝐺</m:t>
                          </m:r>
                        </m:sub>
                      </m:sSub>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oMath>
                  </m:oMathPara>
                </a14:m>
                <a:endParaRPr lang="zh-TW" altLang="en-US" sz="2400"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6256133" y="1522491"/>
                <a:ext cx="1009635" cy="461665"/>
              </a:xfrm>
              <a:prstGeom prst="rect">
                <a:avLst/>
              </a:prstGeom>
              <a:blipFill>
                <a:blip r:embed="rId12"/>
                <a:stretch>
                  <a:fillRect b="-2667"/>
                </a:stretch>
              </a:blipFill>
            </p:spPr>
            <p:txBody>
              <a:bodyPr/>
              <a:lstStyle/>
              <a:p>
                <a:r>
                  <a:rPr lang="zh-TW" altLang="en-US">
                    <a:noFill/>
                  </a:rPr>
                  <a:t> </a:t>
                </a:r>
              </a:p>
            </p:txBody>
          </p:sp>
        </mc:Fallback>
      </mc:AlternateContent>
      <p:sp>
        <p:nvSpPr>
          <p:cNvPr id="42" name="矩形 41"/>
          <p:cNvSpPr/>
          <p:nvPr/>
        </p:nvSpPr>
        <p:spPr>
          <a:xfrm>
            <a:off x="2435046" y="5159458"/>
            <a:ext cx="1517650" cy="128403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Discri</a:t>
            </a:r>
            <a:r>
              <a:rPr lang="en-US" altLang="zh-TW" sz="2400" dirty="0"/>
              <a:t>-minatory</a:t>
            </a:r>
          </a:p>
          <a:p>
            <a:pPr algn="ctr"/>
            <a:r>
              <a:rPr lang="en-US" altLang="zh-TW" sz="2400" dirty="0"/>
              <a:t>v1</a:t>
            </a:r>
          </a:p>
        </p:txBody>
      </p:sp>
      <p:sp>
        <p:nvSpPr>
          <p:cNvPr id="43" name="矩形 42"/>
          <p:cNvSpPr/>
          <p:nvPr/>
        </p:nvSpPr>
        <p:spPr>
          <a:xfrm>
            <a:off x="675685" y="5273241"/>
            <a:ext cx="1049312" cy="104931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TW" sz="2400" dirty="0"/>
              <a:t>image</a:t>
            </a:r>
            <a:endParaRPr lang="zh-TW" altLang="en-US" sz="2400" dirty="0"/>
          </a:p>
        </p:txBody>
      </p:sp>
      <p:cxnSp>
        <p:nvCxnSpPr>
          <p:cNvPr id="44" name="直線單箭頭接點 43"/>
          <p:cNvCxnSpPr/>
          <p:nvPr/>
        </p:nvCxnSpPr>
        <p:spPr>
          <a:xfrm>
            <a:off x="1857494" y="5801458"/>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3986486" y="5801458"/>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文字方塊 45"/>
          <p:cNvSpPr txBox="1"/>
          <p:nvPr/>
        </p:nvSpPr>
        <p:spPr>
          <a:xfrm>
            <a:off x="4554683" y="5570623"/>
            <a:ext cx="1629135" cy="461665"/>
          </a:xfrm>
          <a:prstGeom prst="rect">
            <a:avLst/>
          </a:prstGeom>
          <a:noFill/>
        </p:spPr>
        <p:txBody>
          <a:bodyPr wrap="square" rtlCol="0">
            <a:spAutoFit/>
          </a:bodyPr>
          <a:lstStyle/>
          <a:p>
            <a:r>
              <a:rPr lang="en-US" altLang="zh-TW" sz="2400" dirty="0"/>
              <a:t>1/0</a:t>
            </a:r>
            <a:endParaRPr lang="zh-TW" altLang="en-US" sz="2400" dirty="0"/>
          </a:p>
        </p:txBody>
      </p:sp>
      <p:sp>
        <p:nvSpPr>
          <p:cNvPr id="48" name="文字方塊 47"/>
          <p:cNvSpPr txBox="1"/>
          <p:nvPr/>
        </p:nvSpPr>
        <p:spPr>
          <a:xfrm>
            <a:off x="5369250" y="5247303"/>
            <a:ext cx="3473723" cy="1200329"/>
          </a:xfrm>
          <a:prstGeom prst="rect">
            <a:avLst/>
          </a:prstGeom>
          <a:noFill/>
        </p:spPr>
        <p:txBody>
          <a:bodyPr wrap="square" rtlCol="0">
            <a:spAutoFit/>
          </a:bodyPr>
          <a:lstStyle/>
          <a:p>
            <a:r>
              <a:rPr lang="en-US" altLang="zh-TW" sz="2400" dirty="0"/>
              <a:t>It can be proofed that the </a:t>
            </a:r>
            <a:r>
              <a:rPr lang="en-US" altLang="zh-TW" sz="2400" b="1" i="1" u="sng" dirty="0"/>
              <a:t>loss the discriminator </a:t>
            </a:r>
            <a:r>
              <a:rPr lang="en-US" altLang="zh-TW" sz="2400" dirty="0"/>
              <a:t>related to </a:t>
            </a:r>
            <a:r>
              <a:rPr lang="en-US" altLang="zh-TW" sz="2400" b="1" i="1" u="sng" dirty="0"/>
              <a:t>JS divergence</a:t>
            </a:r>
            <a:r>
              <a:rPr lang="en-US" altLang="zh-TW" sz="2400" dirty="0"/>
              <a:t>.</a:t>
            </a:r>
            <a:endParaRPr lang="zh-TW" altLang="en-US" sz="2400" dirty="0"/>
          </a:p>
        </p:txBody>
      </p:sp>
      <p:sp>
        <p:nvSpPr>
          <p:cNvPr id="3" name="矩形 2"/>
          <p:cNvSpPr/>
          <p:nvPr/>
        </p:nvSpPr>
        <p:spPr>
          <a:xfrm>
            <a:off x="2770573" y="2729890"/>
            <a:ext cx="789246" cy="463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v2</a:t>
            </a:r>
            <a:endParaRPr lang="zh-TW" altLang="en-US" sz="2400" dirty="0"/>
          </a:p>
        </p:txBody>
      </p:sp>
      <p:pic>
        <p:nvPicPr>
          <p:cNvPr id="5" name="圖片 4"/>
          <p:cNvPicPr>
            <a:picLocks noChangeAspect="1"/>
          </p:cNvPicPr>
          <p:nvPr/>
        </p:nvPicPr>
        <p:blipFill>
          <a:blip r:embed="rId13"/>
          <a:stretch>
            <a:fillRect/>
          </a:stretch>
        </p:blipFill>
        <p:spPr>
          <a:xfrm>
            <a:off x="5855216" y="2017397"/>
            <a:ext cx="856035" cy="870545"/>
          </a:xfrm>
          <a:prstGeom prst="rect">
            <a:avLst/>
          </a:prstGeom>
        </p:spPr>
      </p:pic>
      <p:pic>
        <p:nvPicPr>
          <p:cNvPr id="6" name="圖片 5"/>
          <p:cNvPicPr>
            <a:picLocks noChangeAspect="1"/>
          </p:cNvPicPr>
          <p:nvPr/>
        </p:nvPicPr>
        <p:blipFill>
          <a:blip r:embed="rId14"/>
          <a:stretch>
            <a:fillRect/>
          </a:stretch>
        </p:blipFill>
        <p:spPr>
          <a:xfrm>
            <a:off x="6886042" y="2029796"/>
            <a:ext cx="858146" cy="858146"/>
          </a:xfrm>
          <a:prstGeom prst="rect">
            <a:avLst/>
          </a:prstGeom>
        </p:spPr>
      </p:pic>
      <p:pic>
        <p:nvPicPr>
          <p:cNvPr id="7" name="圖片 6"/>
          <p:cNvPicPr>
            <a:picLocks noChangeAspect="1"/>
          </p:cNvPicPr>
          <p:nvPr/>
        </p:nvPicPr>
        <p:blipFill>
          <a:blip r:embed="rId15"/>
          <a:stretch>
            <a:fillRect/>
          </a:stretch>
        </p:blipFill>
        <p:spPr>
          <a:xfrm>
            <a:off x="7910869" y="1988782"/>
            <a:ext cx="885850" cy="885850"/>
          </a:xfrm>
          <a:prstGeom prst="rect">
            <a:avLst/>
          </a:prstGeom>
        </p:spPr>
      </p:pic>
      <p:pic>
        <p:nvPicPr>
          <p:cNvPr id="10" name="圖片 9"/>
          <p:cNvPicPr>
            <a:picLocks noChangeAspect="1"/>
          </p:cNvPicPr>
          <p:nvPr/>
        </p:nvPicPr>
        <p:blipFill>
          <a:blip r:embed="rId16"/>
          <a:stretch>
            <a:fillRect/>
          </a:stretch>
        </p:blipFill>
        <p:spPr>
          <a:xfrm>
            <a:off x="4838942" y="1981405"/>
            <a:ext cx="843423" cy="900604"/>
          </a:xfrm>
          <a:prstGeom prst="rect">
            <a:avLst/>
          </a:prstGeom>
        </p:spPr>
      </p:pic>
      <p:sp>
        <p:nvSpPr>
          <p:cNvPr id="47" name="文字方塊 46"/>
          <p:cNvSpPr txBox="1"/>
          <p:nvPr/>
        </p:nvSpPr>
        <p:spPr>
          <a:xfrm>
            <a:off x="5066503" y="2866720"/>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49" name="文字方塊 48"/>
          <p:cNvSpPr txBox="1"/>
          <p:nvPr/>
        </p:nvSpPr>
        <p:spPr>
          <a:xfrm>
            <a:off x="6121957" y="2866720"/>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50" name="文字方塊 49"/>
          <p:cNvSpPr txBox="1"/>
          <p:nvPr/>
        </p:nvSpPr>
        <p:spPr>
          <a:xfrm>
            <a:off x="7151227" y="2866720"/>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51" name="文字方塊 50"/>
          <p:cNvSpPr txBox="1"/>
          <p:nvPr/>
        </p:nvSpPr>
        <p:spPr>
          <a:xfrm>
            <a:off x="8103821" y="2866721"/>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52" name="矩形 51"/>
          <p:cNvSpPr/>
          <p:nvPr/>
        </p:nvSpPr>
        <p:spPr>
          <a:xfrm>
            <a:off x="2792294" y="6005775"/>
            <a:ext cx="789246" cy="4637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400" dirty="0"/>
              <a:t>v2</a:t>
            </a:r>
            <a:endParaRPr lang="zh-TW" altLang="en-US" sz="2400" dirty="0"/>
          </a:p>
        </p:txBody>
      </p:sp>
      <p:sp>
        <p:nvSpPr>
          <p:cNvPr id="53" name="文字方塊 52"/>
          <p:cNvSpPr txBox="1"/>
          <p:nvPr/>
        </p:nvSpPr>
        <p:spPr>
          <a:xfrm>
            <a:off x="5119773" y="2932143"/>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54" name="文字方塊 53"/>
          <p:cNvSpPr txBox="1"/>
          <p:nvPr/>
        </p:nvSpPr>
        <p:spPr>
          <a:xfrm>
            <a:off x="6156578" y="2932143"/>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55" name="文字方塊 54"/>
          <p:cNvSpPr txBox="1"/>
          <p:nvPr/>
        </p:nvSpPr>
        <p:spPr>
          <a:xfrm>
            <a:off x="7191683" y="2942841"/>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56" name="文字方塊 55"/>
          <p:cNvSpPr txBox="1"/>
          <p:nvPr/>
        </p:nvSpPr>
        <p:spPr>
          <a:xfrm>
            <a:off x="8161877" y="2919896"/>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Tree>
    <p:extLst>
      <p:ext uri="{BB962C8B-B14F-4D97-AF65-F5344CB8AC3E}">
        <p14:creationId xmlns:p14="http://schemas.microsoft.com/office/powerpoint/2010/main" val="13071872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2970676" cy="1325563"/>
          </a:xfrm>
        </p:spPr>
        <p:txBody>
          <a:bodyPr/>
          <a:lstStyle/>
          <a:p>
            <a:r>
              <a:rPr lang="en-US" altLang="zh-TW" dirty="0"/>
              <a:t>Energy-based GAN</a:t>
            </a:r>
            <a:endParaRPr lang="zh-TW" altLang="en-US" dirty="0"/>
          </a:p>
        </p:txBody>
      </p:sp>
      <p:sp>
        <p:nvSpPr>
          <p:cNvPr id="3" name="內容版面配置區 2"/>
          <p:cNvSpPr>
            <a:spLocks noGrp="1"/>
          </p:cNvSpPr>
          <p:nvPr>
            <p:ph idx="1"/>
          </p:nvPr>
        </p:nvSpPr>
        <p:spPr>
          <a:xfrm>
            <a:off x="628650" y="1825625"/>
            <a:ext cx="3164389" cy="4351338"/>
          </a:xfrm>
        </p:spPr>
        <p:txBody>
          <a:bodyPr/>
          <a:lstStyle/>
          <a:p>
            <a:r>
              <a:rPr lang="en-US" altLang="zh-TW" sz="2400" dirty="0"/>
              <a:t>We want to find an evaluation function F(x)</a:t>
            </a:r>
          </a:p>
          <a:p>
            <a:r>
              <a:rPr lang="en-US" altLang="zh-TW" sz="2400" dirty="0"/>
              <a:t>How to find F(x)?</a:t>
            </a:r>
          </a:p>
          <a:p>
            <a:endParaRPr lang="zh-TW" altLang="en-US" dirty="0"/>
          </a:p>
        </p:txBody>
      </p:sp>
      <p:cxnSp>
        <p:nvCxnSpPr>
          <p:cNvPr id="4" name="直線接點 3"/>
          <p:cNvCxnSpPr>
            <a:cxnSpLocks/>
          </p:cNvCxnSpPr>
          <p:nvPr/>
        </p:nvCxnSpPr>
        <p:spPr>
          <a:xfrm>
            <a:off x="4151890" y="1941091"/>
            <a:ext cx="36089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手繪多邊形: 圖案 4"/>
          <p:cNvSpPr/>
          <p:nvPr/>
        </p:nvSpPr>
        <p:spPr>
          <a:xfrm rot="21442184">
            <a:off x="5931677" y="597947"/>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598273" y="1845777"/>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橢圓 6"/>
          <p:cNvSpPr/>
          <p:nvPr/>
        </p:nvSpPr>
        <p:spPr>
          <a:xfrm>
            <a:off x="6413153" y="184577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橢圓 7"/>
          <p:cNvSpPr/>
          <p:nvPr/>
        </p:nvSpPr>
        <p:spPr>
          <a:xfrm>
            <a:off x="6762481" y="184577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橢圓 8"/>
          <p:cNvSpPr/>
          <p:nvPr/>
        </p:nvSpPr>
        <p:spPr>
          <a:xfrm>
            <a:off x="6149613" y="1843733"/>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橢圓 9"/>
          <p:cNvSpPr/>
          <p:nvPr/>
        </p:nvSpPr>
        <p:spPr>
          <a:xfrm>
            <a:off x="7037984" y="1855302"/>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手繪多邊形: 圖案 10"/>
          <p:cNvSpPr/>
          <p:nvPr/>
        </p:nvSpPr>
        <p:spPr>
          <a:xfrm rot="21442184">
            <a:off x="4415019" y="586377"/>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5081615" y="1834207"/>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橢圓 12"/>
          <p:cNvSpPr/>
          <p:nvPr/>
        </p:nvSpPr>
        <p:spPr>
          <a:xfrm>
            <a:off x="4896495" y="183420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 name="橢圓 13"/>
          <p:cNvSpPr/>
          <p:nvPr/>
        </p:nvSpPr>
        <p:spPr>
          <a:xfrm>
            <a:off x="5245823" y="183420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橢圓 14"/>
          <p:cNvSpPr/>
          <p:nvPr/>
        </p:nvSpPr>
        <p:spPr>
          <a:xfrm>
            <a:off x="4632955" y="1832163"/>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 name="橢圓 15"/>
          <p:cNvSpPr/>
          <p:nvPr/>
        </p:nvSpPr>
        <p:spPr>
          <a:xfrm>
            <a:off x="5521326" y="1843732"/>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9" name="文字方塊 18"/>
              <p:cNvSpPr txBox="1"/>
              <p:nvPr/>
            </p:nvSpPr>
            <p:spPr>
              <a:xfrm>
                <a:off x="8424572" y="851725"/>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𝐹</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9" name="文字方塊 18"/>
              <p:cNvSpPr txBox="1">
                <a:spLocks noRot="1" noChangeAspect="1" noMove="1" noResize="1" noEditPoints="1" noAdjustHandles="1" noChangeArrowheads="1" noChangeShapeType="1" noTextEdit="1"/>
              </p:cNvSpPr>
              <p:nvPr/>
            </p:nvSpPr>
            <p:spPr>
              <a:xfrm>
                <a:off x="8424572" y="851725"/>
                <a:ext cx="719428" cy="369332"/>
              </a:xfrm>
              <a:prstGeom prst="rect">
                <a:avLst/>
              </a:prstGeom>
              <a:blipFill>
                <a:blip r:embed="rId2"/>
                <a:stretch>
                  <a:fillRect l="-8475" b="-6667"/>
                </a:stretch>
              </a:blipFill>
            </p:spPr>
            <p:txBody>
              <a:bodyPr/>
              <a:lstStyle/>
              <a:p>
                <a:r>
                  <a:rPr lang="zh-TW" altLang="en-US">
                    <a:noFill/>
                  </a:rPr>
                  <a:t> </a:t>
                </a:r>
              </a:p>
            </p:txBody>
          </p:sp>
        </mc:Fallback>
      </mc:AlternateContent>
      <p:sp>
        <p:nvSpPr>
          <p:cNvPr id="20" name="手繪多邊形: 圖案 19"/>
          <p:cNvSpPr/>
          <p:nvPr/>
        </p:nvSpPr>
        <p:spPr>
          <a:xfrm>
            <a:off x="4283760" y="173977"/>
            <a:ext cx="4330700" cy="1732285"/>
          </a:xfrm>
          <a:custGeom>
            <a:avLst/>
            <a:gdLst>
              <a:gd name="connsiteX0" fmla="*/ 0 w 4330700"/>
              <a:gd name="connsiteY0" fmla="*/ 1478285 h 1732285"/>
              <a:gd name="connsiteX1" fmla="*/ 812800 w 4330700"/>
              <a:gd name="connsiteY1" fmla="*/ 1402085 h 1732285"/>
              <a:gd name="connsiteX2" fmla="*/ 1689100 w 4330700"/>
              <a:gd name="connsiteY2" fmla="*/ 1287785 h 1732285"/>
              <a:gd name="connsiteX3" fmla="*/ 2374900 w 4330700"/>
              <a:gd name="connsiteY3" fmla="*/ 335285 h 1732285"/>
              <a:gd name="connsiteX4" fmla="*/ 2984500 w 4330700"/>
              <a:gd name="connsiteY4" fmla="*/ 398785 h 1732285"/>
              <a:gd name="connsiteX5" fmla="*/ 3352800 w 4330700"/>
              <a:gd name="connsiteY5" fmla="*/ 106685 h 1732285"/>
              <a:gd name="connsiteX6" fmla="*/ 3467100 w 4330700"/>
              <a:gd name="connsiteY6" fmla="*/ 68585 h 1732285"/>
              <a:gd name="connsiteX7" fmla="*/ 3771900 w 4330700"/>
              <a:gd name="connsiteY7" fmla="*/ 144785 h 1732285"/>
              <a:gd name="connsiteX8" fmla="*/ 4330700 w 4330700"/>
              <a:gd name="connsiteY8" fmla="*/ 1732285 h 173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0700" h="1732285">
                <a:moveTo>
                  <a:pt x="0" y="1478285"/>
                </a:moveTo>
                <a:cubicBezTo>
                  <a:pt x="265641" y="1456060"/>
                  <a:pt x="531283" y="1433835"/>
                  <a:pt x="812800" y="1402085"/>
                </a:cubicBezTo>
                <a:cubicBezTo>
                  <a:pt x="1094317" y="1370335"/>
                  <a:pt x="1428750" y="1465585"/>
                  <a:pt x="1689100" y="1287785"/>
                </a:cubicBezTo>
                <a:cubicBezTo>
                  <a:pt x="1949450" y="1109985"/>
                  <a:pt x="2159000" y="483452"/>
                  <a:pt x="2374900" y="335285"/>
                </a:cubicBezTo>
                <a:cubicBezTo>
                  <a:pt x="2590800" y="187118"/>
                  <a:pt x="2821517" y="436885"/>
                  <a:pt x="2984500" y="398785"/>
                </a:cubicBezTo>
                <a:cubicBezTo>
                  <a:pt x="3147483" y="360685"/>
                  <a:pt x="3272367" y="161718"/>
                  <a:pt x="3352800" y="106685"/>
                </a:cubicBezTo>
                <a:cubicBezTo>
                  <a:pt x="3433233" y="51652"/>
                  <a:pt x="3397250" y="62235"/>
                  <a:pt x="3467100" y="68585"/>
                </a:cubicBezTo>
                <a:cubicBezTo>
                  <a:pt x="3536950" y="74935"/>
                  <a:pt x="3627967" y="-132498"/>
                  <a:pt x="3771900" y="144785"/>
                </a:cubicBezTo>
                <a:cubicBezTo>
                  <a:pt x="3915833" y="422068"/>
                  <a:pt x="4123266" y="1077176"/>
                  <a:pt x="4330700" y="173228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 name="直線單箭頭接點 20"/>
          <p:cNvCxnSpPr>
            <a:cxnSpLocks/>
          </p:cNvCxnSpPr>
          <p:nvPr/>
        </p:nvCxnSpPr>
        <p:spPr>
          <a:xfrm flipV="1">
            <a:off x="6168577" y="876369"/>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cxnSpLocks/>
          </p:cNvCxnSpPr>
          <p:nvPr/>
        </p:nvCxnSpPr>
        <p:spPr>
          <a:xfrm>
            <a:off x="5666882" y="1255387"/>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cxnSpLocks/>
          </p:cNvCxnSpPr>
          <p:nvPr/>
        </p:nvCxnSpPr>
        <p:spPr>
          <a:xfrm flipV="1">
            <a:off x="6413153" y="564983"/>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cxnSpLocks/>
          </p:cNvCxnSpPr>
          <p:nvPr/>
        </p:nvCxnSpPr>
        <p:spPr>
          <a:xfrm flipV="1">
            <a:off x="6598273" y="252673"/>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cxnSpLocks/>
          </p:cNvCxnSpPr>
          <p:nvPr/>
        </p:nvCxnSpPr>
        <p:spPr>
          <a:xfrm flipV="1">
            <a:off x="6851382" y="173977"/>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cxnSpLocks/>
          </p:cNvCxnSpPr>
          <p:nvPr/>
        </p:nvCxnSpPr>
        <p:spPr>
          <a:xfrm flipV="1">
            <a:off x="7040206" y="241103"/>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cxnSpLocks/>
          </p:cNvCxnSpPr>
          <p:nvPr/>
        </p:nvCxnSpPr>
        <p:spPr>
          <a:xfrm>
            <a:off x="5393997" y="1255387"/>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cxnSpLocks/>
          </p:cNvCxnSpPr>
          <p:nvPr/>
        </p:nvCxnSpPr>
        <p:spPr>
          <a:xfrm>
            <a:off x="5174922" y="1255387"/>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cxnSpLocks/>
          </p:cNvCxnSpPr>
          <p:nvPr/>
        </p:nvCxnSpPr>
        <p:spPr>
          <a:xfrm>
            <a:off x="4984422" y="1255387"/>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cxnSpLocks/>
          </p:cNvCxnSpPr>
          <p:nvPr/>
        </p:nvCxnSpPr>
        <p:spPr>
          <a:xfrm>
            <a:off x="4717722" y="1255387"/>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接點 35"/>
          <p:cNvCxnSpPr>
            <a:cxnSpLocks/>
          </p:cNvCxnSpPr>
          <p:nvPr/>
        </p:nvCxnSpPr>
        <p:spPr>
          <a:xfrm>
            <a:off x="4115933" y="4076072"/>
            <a:ext cx="36089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手繪多邊形: 圖案 36"/>
          <p:cNvSpPr/>
          <p:nvPr/>
        </p:nvSpPr>
        <p:spPr>
          <a:xfrm rot="21442184">
            <a:off x="5895720" y="2732928"/>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p:cNvSpPr/>
          <p:nvPr/>
        </p:nvSpPr>
        <p:spPr>
          <a:xfrm>
            <a:off x="6562316" y="3980758"/>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9" name="橢圓 38"/>
          <p:cNvSpPr/>
          <p:nvPr/>
        </p:nvSpPr>
        <p:spPr>
          <a:xfrm>
            <a:off x="6377196" y="3980757"/>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0" name="橢圓 39"/>
          <p:cNvSpPr/>
          <p:nvPr/>
        </p:nvSpPr>
        <p:spPr>
          <a:xfrm>
            <a:off x="6726524" y="398075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1" name="橢圓 40"/>
          <p:cNvSpPr/>
          <p:nvPr/>
        </p:nvSpPr>
        <p:spPr>
          <a:xfrm>
            <a:off x="6113656" y="3978714"/>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2" name="橢圓 41"/>
          <p:cNvSpPr/>
          <p:nvPr/>
        </p:nvSpPr>
        <p:spPr>
          <a:xfrm>
            <a:off x="7002027" y="3990283"/>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17" name="群組 16"/>
          <p:cNvGrpSpPr/>
          <p:nvPr/>
        </p:nvGrpSpPr>
        <p:grpSpPr>
          <a:xfrm>
            <a:off x="7195525" y="2732928"/>
            <a:ext cx="1466671" cy="1428932"/>
            <a:chOff x="7195525" y="2732928"/>
            <a:chExt cx="1466671" cy="1428932"/>
          </a:xfrm>
        </p:grpSpPr>
        <p:sp>
          <p:nvSpPr>
            <p:cNvPr id="43" name="手繪多邊形: 圖案 42"/>
            <p:cNvSpPr/>
            <p:nvPr/>
          </p:nvSpPr>
          <p:spPr>
            <a:xfrm rot="21442184">
              <a:off x="7195525" y="2732928"/>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橢圓 43"/>
            <p:cNvSpPr/>
            <p:nvPr/>
          </p:nvSpPr>
          <p:spPr>
            <a:xfrm>
              <a:off x="7862121" y="398075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5" name="橢圓 44"/>
            <p:cNvSpPr/>
            <p:nvPr/>
          </p:nvSpPr>
          <p:spPr>
            <a:xfrm>
              <a:off x="7677001" y="3980757"/>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6" name="橢圓 45"/>
            <p:cNvSpPr/>
            <p:nvPr/>
          </p:nvSpPr>
          <p:spPr>
            <a:xfrm>
              <a:off x="8026329" y="398075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7" name="橢圓 46"/>
            <p:cNvSpPr/>
            <p:nvPr/>
          </p:nvSpPr>
          <p:spPr>
            <a:xfrm>
              <a:off x="7413461" y="3978714"/>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8" name="橢圓 47"/>
            <p:cNvSpPr/>
            <p:nvPr/>
          </p:nvSpPr>
          <p:spPr>
            <a:xfrm>
              <a:off x="8301832" y="3990283"/>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49" name="文字方塊 48"/>
              <p:cNvSpPr txBox="1"/>
              <p:nvPr/>
            </p:nvSpPr>
            <p:spPr>
              <a:xfrm>
                <a:off x="8388615" y="2986706"/>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𝐹</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49" name="文字方塊 48"/>
              <p:cNvSpPr txBox="1">
                <a:spLocks noRot="1" noChangeAspect="1" noMove="1" noResize="1" noEditPoints="1" noAdjustHandles="1" noChangeArrowheads="1" noChangeShapeType="1" noTextEdit="1"/>
              </p:cNvSpPr>
              <p:nvPr/>
            </p:nvSpPr>
            <p:spPr>
              <a:xfrm>
                <a:off x="8388615" y="2986706"/>
                <a:ext cx="719428" cy="369332"/>
              </a:xfrm>
              <a:prstGeom prst="rect">
                <a:avLst/>
              </a:prstGeom>
              <a:blipFill>
                <a:blip r:embed="rId3"/>
                <a:stretch>
                  <a:fillRect l="-7627" b="-4918"/>
                </a:stretch>
              </a:blipFill>
            </p:spPr>
            <p:txBody>
              <a:bodyPr/>
              <a:lstStyle/>
              <a:p>
                <a:r>
                  <a:rPr lang="zh-TW" altLang="en-US">
                    <a:noFill/>
                  </a:rPr>
                  <a:t> </a:t>
                </a:r>
              </a:p>
            </p:txBody>
          </p:sp>
        </mc:Fallback>
      </mc:AlternateContent>
      <p:sp>
        <p:nvSpPr>
          <p:cNvPr id="50" name="手繪多邊形: 圖案 49"/>
          <p:cNvSpPr/>
          <p:nvPr/>
        </p:nvSpPr>
        <p:spPr>
          <a:xfrm>
            <a:off x="4247803" y="2308958"/>
            <a:ext cx="4330700" cy="1732285"/>
          </a:xfrm>
          <a:custGeom>
            <a:avLst/>
            <a:gdLst>
              <a:gd name="connsiteX0" fmla="*/ 0 w 4330700"/>
              <a:gd name="connsiteY0" fmla="*/ 1478285 h 1732285"/>
              <a:gd name="connsiteX1" fmla="*/ 812800 w 4330700"/>
              <a:gd name="connsiteY1" fmla="*/ 1402085 h 1732285"/>
              <a:gd name="connsiteX2" fmla="*/ 1689100 w 4330700"/>
              <a:gd name="connsiteY2" fmla="*/ 1287785 h 1732285"/>
              <a:gd name="connsiteX3" fmla="*/ 2374900 w 4330700"/>
              <a:gd name="connsiteY3" fmla="*/ 335285 h 1732285"/>
              <a:gd name="connsiteX4" fmla="*/ 2984500 w 4330700"/>
              <a:gd name="connsiteY4" fmla="*/ 398785 h 1732285"/>
              <a:gd name="connsiteX5" fmla="*/ 3352800 w 4330700"/>
              <a:gd name="connsiteY5" fmla="*/ 106685 h 1732285"/>
              <a:gd name="connsiteX6" fmla="*/ 3467100 w 4330700"/>
              <a:gd name="connsiteY6" fmla="*/ 68585 h 1732285"/>
              <a:gd name="connsiteX7" fmla="*/ 3771900 w 4330700"/>
              <a:gd name="connsiteY7" fmla="*/ 144785 h 1732285"/>
              <a:gd name="connsiteX8" fmla="*/ 4330700 w 4330700"/>
              <a:gd name="connsiteY8" fmla="*/ 1732285 h 173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0700" h="1732285">
                <a:moveTo>
                  <a:pt x="0" y="1478285"/>
                </a:moveTo>
                <a:cubicBezTo>
                  <a:pt x="265641" y="1456060"/>
                  <a:pt x="531283" y="1433835"/>
                  <a:pt x="812800" y="1402085"/>
                </a:cubicBezTo>
                <a:cubicBezTo>
                  <a:pt x="1094317" y="1370335"/>
                  <a:pt x="1428750" y="1465585"/>
                  <a:pt x="1689100" y="1287785"/>
                </a:cubicBezTo>
                <a:cubicBezTo>
                  <a:pt x="1949450" y="1109985"/>
                  <a:pt x="2159000" y="483452"/>
                  <a:pt x="2374900" y="335285"/>
                </a:cubicBezTo>
                <a:cubicBezTo>
                  <a:pt x="2590800" y="187118"/>
                  <a:pt x="2821517" y="436885"/>
                  <a:pt x="2984500" y="398785"/>
                </a:cubicBezTo>
                <a:cubicBezTo>
                  <a:pt x="3147483" y="360685"/>
                  <a:pt x="3272367" y="161718"/>
                  <a:pt x="3352800" y="106685"/>
                </a:cubicBezTo>
                <a:cubicBezTo>
                  <a:pt x="3433233" y="51652"/>
                  <a:pt x="3397250" y="62235"/>
                  <a:pt x="3467100" y="68585"/>
                </a:cubicBezTo>
                <a:cubicBezTo>
                  <a:pt x="3536950" y="74935"/>
                  <a:pt x="3627967" y="-132498"/>
                  <a:pt x="3771900" y="144785"/>
                </a:cubicBezTo>
                <a:cubicBezTo>
                  <a:pt x="3915833" y="422068"/>
                  <a:pt x="4123266" y="1077176"/>
                  <a:pt x="4330700" y="173228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1" name="直線單箭頭接點 50"/>
          <p:cNvCxnSpPr>
            <a:cxnSpLocks/>
          </p:cNvCxnSpPr>
          <p:nvPr/>
        </p:nvCxnSpPr>
        <p:spPr>
          <a:xfrm flipV="1">
            <a:off x="6132620" y="3011350"/>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cxnSpLocks/>
          </p:cNvCxnSpPr>
          <p:nvPr/>
        </p:nvCxnSpPr>
        <p:spPr>
          <a:xfrm>
            <a:off x="8374533" y="2850191"/>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cxnSpLocks/>
          </p:cNvCxnSpPr>
          <p:nvPr/>
        </p:nvCxnSpPr>
        <p:spPr>
          <a:xfrm flipV="1">
            <a:off x="6377196" y="2699964"/>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cxnSpLocks/>
          </p:cNvCxnSpPr>
          <p:nvPr/>
        </p:nvCxnSpPr>
        <p:spPr>
          <a:xfrm flipV="1">
            <a:off x="6562316" y="2387654"/>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cxnSpLocks/>
          </p:cNvCxnSpPr>
          <p:nvPr/>
        </p:nvCxnSpPr>
        <p:spPr>
          <a:xfrm flipV="1">
            <a:off x="6815425" y="2308958"/>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cxnSpLocks/>
          </p:cNvCxnSpPr>
          <p:nvPr/>
        </p:nvCxnSpPr>
        <p:spPr>
          <a:xfrm flipV="1">
            <a:off x="7004249" y="2376084"/>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cxnSpLocks/>
          </p:cNvCxnSpPr>
          <p:nvPr/>
        </p:nvCxnSpPr>
        <p:spPr>
          <a:xfrm>
            <a:off x="8197906" y="2387654"/>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cxnSpLocks/>
          </p:cNvCxnSpPr>
          <p:nvPr/>
        </p:nvCxnSpPr>
        <p:spPr>
          <a:xfrm>
            <a:off x="7895239" y="2038894"/>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cxnSpLocks/>
          </p:cNvCxnSpPr>
          <p:nvPr/>
        </p:nvCxnSpPr>
        <p:spPr>
          <a:xfrm>
            <a:off x="7704739" y="2038894"/>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cxnSpLocks/>
          </p:cNvCxnSpPr>
          <p:nvPr/>
        </p:nvCxnSpPr>
        <p:spPr>
          <a:xfrm>
            <a:off x="7436853" y="2280167"/>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接點 87"/>
          <p:cNvCxnSpPr>
            <a:cxnSpLocks/>
          </p:cNvCxnSpPr>
          <p:nvPr/>
        </p:nvCxnSpPr>
        <p:spPr>
          <a:xfrm>
            <a:off x="4247803" y="6424095"/>
            <a:ext cx="36089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手繪多邊形: 圖案 88"/>
          <p:cNvSpPr/>
          <p:nvPr/>
        </p:nvSpPr>
        <p:spPr>
          <a:xfrm rot="21442184">
            <a:off x="6027590" y="5080951"/>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橢圓 89"/>
          <p:cNvSpPr/>
          <p:nvPr/>
        </p:nvSpPr>
        <p:spPr>
          <a:xfrm>
            <a:off x="6694186" y="6328781"/>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1" name="橢圓 90"/>
          <p:cNvSpPr/>
          <p:nvPr/>
        </p:nvSpPr>
        <p:spPr>
          <a:xfrm>
            <a:off x="6509066" y="6328780"/>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2" name="橢圓 91"/>
          <p:cNvSpPr/>
          <p:nvPr/>
        </p:nvSpPr>
        <p:spPr>
          <a:xfrm>
            <a:off x="6858394" y="6328779"/>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3" name="橢圓 92"/>
          <p:cNvSpPr/>
          <p:nvPr/>
        </p:nvSpPr>
        <p:spPr>
          <a:xfrm>
            <a:off x="6245526" y="6326737"/>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4" name="橢圓 93"/>
          <p:cNvSpPr/>
          <p:nvPr/>
        </p:nvSpPr>
        <p:spPr>
          <a:xfrm>
            <a:off x="7133897" y="633830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5" name="手繪多邊形: 圖案 94"/>
          <p:cNvSpPr/>
          <p:nvPr/>
        </p:nvSpPr>
        <p:spPr>
          <a:xfrm rot="21442184">
            <a:off x="7327395" y="5080951"/>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橢圓 95"/>
          <p:cNvSpPr/>
          <p:nvPr/>
        </p:nvSpPr>
        <p:spPr>
          <a:xfrm>
            <a:off x="7993991" y="6328781"/>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7" name="橢圓 96"/>
          <p:cNvSpPr/>
          <p:nvPr/>
        </p:nvSpPr>
        <p:spPr>
          <a:xfrm>
            <a:off x="7808871" y="632878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8" name="橢圓 97"/>
          <p:cNvSpPr/>
          <p:nvPr/>
        </p:nvSpPr>
        <p:spPr>
          <a:xfrm>
            <a:off x="8158199" y="632877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9" name="橢圓 98"/>
          <p:cNvSpPr/>
          <p:nvPr/>
        </p:nvSpPr>
        <p:spPr>
          <a:xfrm>
            <a:off x="7545331" y="6326737"/>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0" name="橢圓 99"/>
          <p:cNvSpPr/>
          <p:nvPr/>
        </p:nvSpPr>
        <p:spPr>
          <a:xfrm>
            <a:off x="8433702" y="633830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1" name="文字方塊 100"/>
              <p:cNvSpPr txBox="1"/>
              <p:nvPr/>
            </p:nvSpPr>
            <p:spPr>
              <a:xfrm>
                <a:off x="8388615" y="5319821"/>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𝐹</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1" name="文字方塊 100"/>
              <p:cNvSpPr txBox="1">
                <a:spLocks noRot="1" noChangeAspect="1" noMove="1" noResize="1" noEditPoints="1" noAdjustHandles="1" noChangeArrowheads="1" noChangeShapeType="1" noTextEdit="1"/>
              </p:cNvSpPr>
              <p:nvPr/>
            </p:nvSpPr>
            <p:spPr>
              <a:xfrm>
                <a:off x="8388615" y="5319821"/>
                <a:ext cx="719428" cy="369332"/>
              </a:xfrm>
              <a:prstGeom prst="rect">
                <a:avLst/>
              </a:prstGeom>
              <a:blipFill>
                <a:blip r:embed="rId4"/>
                <a:stretch>
                  <a:fillRect l="-7627" b="-6667"/>
                </a:stretch>
              </a:blipFill>
            </p:spPr>
            <p:txBody>
              <a:bodyPr/>
              <a:lstStyle/>
              <a:p>
                <a:r>
                  <a:rPr lang="zh-TW" altLang="en-US">
                    <a:noFill/>
                  </a:rPr>
                  <a:t> </a:t>
                </a:r>
              </a:p>
            </p:txBody>
          </p:sp>
        </mc:Fallback>
      </mc:AlternateContent>
      <p:sp>
        <p:nvSpPr>
          <p:cNvPr id="102" name="手繪多邊形: 圖案 101"/>
          <p:cNvSpPr/>
          <p:nvPr/>
        </p:nvSpPr>
        <p:spPr>
          <a:xfrm>
            <a:off x="4379673" y="4987513"/>
            <a:ext cx="4376420" cy="1485574"/>
          </a:xfrm>
          <a:custGeom>
            <a:avLst/>
            <a:gdLst>
              <a:gd name="connsiteX0" fmla="*/ 0 w 4330700"/>
              <a:gd name="connsiteY0" fmla="*/ 1478285 h 1732285"/>
              <a:gd name="connsiteX1" fmla="*/ 812800 w 4330700"/>
              <a:gd name="connsiteY1" fmla="*/ 1402085 h 1732285"/>
              <a:gd name="connsiteX2" fmla="*/ 1689100 w 4330700"/>
              <a:gd name="connsiteY2" fmla="*/ 1287785 h 1732285"/>
              <a:gd name="connsiteX3" fmla="*/ 2374900 w 4330700"/>
              <a:gd name="connsiteY3" fmla="*/ 335285 h 1732285"/>
              <a:gd name="connsiteX4" fmla="*/ 2984500 w 4330700"/>
              <a:gd name="connsiteY4" fmla="*/ 398785 h 1732285"/>
              <a:gd name="connsiteX5" fmla="*/ 3352800 w 4330700"/>
              <a:gd name="connsiteY5" fmla="*/ 106685 h 1732285"/>
              <a:gd name="connsiteX6" fmla="*/ 3467100 w 4330700"/>
              <a:gd name="connsiteY6" fmla="*/ 68585 h 1732285"/>
              <a:gd name="connsiteX7" fmla="*/ 3771900 w 4330700"/>
              <a:gd name="connsiteY7" fmla="*/ 144785 h 1732285"/>
              <a:gd name="connsiteX8" fmla="*/ 4330700 w 4330700"/>
              <a:gd name="connsiteY8" fmla="*/ 1732285 h 1732285"/>
              <a:gd name="connsiteX0" fmla="*/ 0 w 4330700"/>
              <a:gd name="connsiteY0" fmla="*/ 1478285 h 1732285"/>
              <a:gd name="connsiteX1" fmla="*/ 812800 w 4330700"/>
              <a:gd name="connsiteY1" fmla="*/ 1402085 h 1732285"/>
              <a:gd name="connsiteX2" fmla="*/ 1689100 w 4330700"/>
              <a:gd name="connsiteY2" fmla="*/ 1287785 h 1732285"/>
              <a:gd name="connsiteX3" fmla="*/ 2374900 w 4330700"/>
              <a:gd name="connsiteY3" fmla="*/ 335285 h 1732285"/>
              <a:gd name="connsiteX4" fmla="*/ 3014980 w 4330700"/>
              <a:gd name="connsiteY4" fmla="*/ 939805 h 1732285"/>
              <a:gd name="connsiteX5" fmla="*/ 3352800 w 4330700"/>
              <a:gd name="connsiteY5" fmla="*/ 106685 h 1732285"/>
              <a:gd name="connsiteX6" fmla="*/ 3467100 w 4330700"/>
              <a:gd name="connsiteY6" fmla="*/ 68585 h 1732285"/>
              <a:gd name="connsiteX7" fmla="*/ 3771900 w 4330700"/>
              <a:gd name="connsiteY7" fmla="*/ 144785 h 1732285"/>
              <a:gd name="connsiteX8" fmla="*/ 4330700 w 4330700"/>
              <a:gd name="connsiteY8" fmla="*/ 1732285 h 1732285"/>
              <a:gd name="connsiteX0" fmla="*/ 0 w 4330700"/>
              <a:gd name="connsiteY0" fmla="*/ 1554007 h 1808007"/>
              <a:gd name="connsiteX1" fmla="*/ 812800 w 4330700"/>
              <a:gd name="connsiteY1" fmla="*/ 1477807 h 1808007"/>
              <a:gd name="connsiteX2" fmla="*/ 1689100 w 4330700"/>
              <a:gd name="connsiteY2" fmla="*/ 1363507 h 1808007"/>
              <a:gd name="connsiteX3" fmla="*/ 2374900 w 4330700"/>
              <a:gd name="connsiteY3" fmla="*/ 411007 h 1808007"/>
              <a:gd name="connsiteX4" fmla="*/ 3014980 w 4330700"/>
              <a:gd name="connsiteY4" fmla="*/ 1015527 h 1808007"/>
              <a:gd name="connsiteX5" fmla="*/ 3390900 w 4330700"/>
              <a:gd name="connsiteY5" fmla="*/ 1454947 h 1808007"/>
              <a:gd name="connsiteX6" fmla="*/ 3467100 w 4330700"/>
              <a:gd name="connsiteY6" fmla="*/ 144307 h 1808007"/>
              <a:gd name="connsiteX7" fmla="*/ 3771900 w 4330700"/>
              <a:gd name="connsiteY7" fmla="*/ 220507 h 1808007"/>
              <a:gd name="connsiteX8" fmla="*/ 4330700 w 4330700"/>
              <a:gd name="connsiteY8" fmla="*/ 1808007 h 1808007"/>
              <a:gd name="connsiteX0" fmla="*/ 0 w 4330700"/>
              <a:gd name="connsiteY0" fmla="*/ 1335104 h 1589104"/>
              <a:gd name="connsiteX1" fmla="*/ 812800 w 4330700"/>
              <a:gd name="connsiteY1" fmla="*/ 1258904 h 1589104"/>
              <a:gd name="connsiteX2" fmla="*/ 1689100 w 4330700"/>
              <a:gd name="connsiteY2" fmla="*/ 1144604 h 1589104"/>
              <a:gd name="connsiteX3" fmla="*/ 2374900 w 4330700"/>
              <a:gd name="connsiteY3" fmla="*/ 192104 h 1589104"/>
              <a:gd name="connsiteX4" fmla="*/ 3014980 w 4330700"/>
              <a:gd name="connsiteY4" fmla="*/ 796624 h 1589104"/>
              <a:gd name="connsiteX5" fmla="*/ 3390900 w 4330700"/>
              <a:gd name="connsiteY5" fmla="*/ 1236044 h 1589104"/>
              <a:gd name="connsiteX6" fmla="*/ 3680460 w 4330700"/>
              <a:gd name="connsiteY6" fmla="*/ 1289384 h 1589104"/>
              <a:gd name="connsiteX7" fmla="*/ 3771900 w 4330700"/>
              <a:gd name="connsiteY7" fmla="*/ 1604 h 1589104"/>
              <a:gd name="connsiteX8" fmla="*/ 4330700 w 4330700"/>
              <a:gd name="connsiteY8" fmla="*/ 1589104 h 1589104"/>
              <a:gd name="connsiteX0" fmla="*/ 0 w 4330700"/>
              <a:gd name="connsiteY0" fmla="*/ 1147754 h 1401754"/>
              <a:gd name="connsiteX1" fmla="*/ 812800 w 4330700"/>
              <a:gd name="connsiteY1" fmla="*/ 1071554 h 1401754"/>
              <a:gd name="connsiteX2" fmla="*/ 1689100 w 4330700"/>
              <a:gd name="connsiteY2" fmla="*/ 957254 h 1401754"/>
              <a:gd name="connsiteX3" fmla="*/ 2374900 w 4330700"/>
              <a:gd name="connsiteY3" fmla="*/ 4754 h 1401754"/>
              <a:gd name="connsiteX4" fmla="*/ 3014980 w 4330700"/>
              <a:gd name="connsiteY4" fmla="*/ 609274 h 1401754"/>
              <a:gd name="connsiteX5" fmla="*/ 3390900 w 4330700"/>
              <a:gd name="connsiteY5" fmla="*/ 1048694 h 1401754"/>
              <a:gd name="connsiteX6" fmla="*/ 3680460 w 4330700"/>
              <a:gd name="connsiteY6" fmla="*/ 1102034 h 1401754"/>
              <a:gd name="connsiteX7" fmla="*/ 4015740 w 4330700"/>
              <a:gd name="connsiteY7" fmla="*/ 1292534 h 1401754"/>
              <a:gd name="connsiteX8" fmla="*/ 4330700 w 4330700"/>
              <a:gd name="connsiteY8" fmla="*/ 1401754 h 1401754"/>
              <a:gd name="connsiteX0" fmla="*/ 0 w 4376420"/>
              <a:gd name="connsiteY0" fmla="*/ 1147754 h 1485574"/>
              <a:gd name="connsiteX1" fmla="*/ 812800 w 4376420"/>
              <a:gd name="connsiteY1" fmla="*/ 1071554 h 1485574"/>
              <a:gd name="connsiteX2" fmla="*/ 1689100 w 4376420"/>
              <a:gd name="connsiteY2" fmla="*/ 957254 h 1485574"/>
              <a:gd name="connsiteX3" fmla="*/ 2374900 w 4376420"/>
              <a:gd name="connsiteY3" fmla="*/ 4754 h 1485574"/>
              <a:gd name="connsiteX4" fmla="*/ 3014980 w 4376420"/>
              <a:gd name="connsiteY4" fmla="*/ 609274 h 1485574"/>
              <a:gd name="connsiteX5" fmla="*/ 3390900 w 4376420"/>
              <a:gd name="connsiteY5" fmla="*/ 1048694 h 1485574"/>
              <a:gd name="connsiteX6" fmla="*/ 3680460 w 4376420"/>
              <a:gd name="connsiteY6" fmla="*/ 1102034 h 1485574"/>
              <a:gd name="connsiteX7" fmla="*/ 4015740 w 4376420"/>
              <a:gd name="connsiteY7" fmla="*/ 1292534 h 1485574"/>
              <a:gd name="connsiteX8" fmla="*/ 4376420 w 4376420"/>
              <a:gd name="connsiteY8" fmla="*/ 1485574 h 148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6420" h="1485574">
                <a:moveTo>
                  <a:pt x="0" y="1147754"/>
                </a:moveTo>
                <a:cubicBezTo>
                  <a:pt x="265641" y="1125529"/>
                  <a:pt x="531283" y="1103304"/>
                  <a:pt x="812800" y="1071554"/>
                </a:cubicBezTo>
                <a:cubicBezTo>
                  <a:pt x="1094317" y="1039804"/>
                  <a:pt x="1428750" y="1135054"/>
                  <a:pt x="1689100" y="957254"/>
                </a:cubicBezTo>
                <a:cubicBezTo>
                  <a:pt x="1949450" y="779454"/>
                  <a:pt x="2153920" y="62751"/>
                  <a:pt x="2374900" y="4754"/>
                </a:cubicBezTo>
                <a:cubicBezTo>
                  <a:pt x="2595880" y="-53243"/>
                  <a:pt x="2845647" y="435284"/>
                  <a:pt x="3014980" y="609274"/>
                </a:cubicBezTo>
                <a:cubicBezTo>
                  <a:pt x="3184313" y="783264"/>
                  <a:pt x="3279987" y="966567"/>
                  <a:pt x="3390900" y="1048694"/>
                </a:cubicBezTo>
                <a:cubicBezTo>
                  <a:pt x="3501813" y="1130821"/>
                  <a:pt x="3576320" y="1061394"/>
                  <a:pt x="3680460" y="1102034"/>
                </a:cubicBezTo>
                <a:cubicBezTo>
                  <a:pt x="3784600" y="1142674"/>
                  <a:pt x="3899747" y="1228611"/>
                  <a:pt x="4015740" y="1292534"/>
                </a:cubicBezTo>
                <a:cubicBezTo>
                  <a:pt x="4131733" y="1356457"/>
                  <a:pt x="4168986" y="830465"/>
                  <a:pt x="4376420" y="148557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3" name="直線單箭頭接點 102"/>
          <p:cNvCxnSpPr>
            <a:cxnSpLocks/>
          </p:cNvCxnSpPr>
          <p:nvPr/>
        </p:nvCxnSpPr>
        <p:spPr>
          <a:xfrm flipV="1">
            <a:off x="6264490" y="5359373"/>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a:cxnSpLocks/>
          </p:cNvCxnSpPr>
          <p:nvPr/>
        </p:nvCxnSpPr>
        <p:spPr>
          <a:xfrm>
            <a:off x="8578503" y="5906899"/>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a:cxnSpLocks/>
          </p:cNvCxnSpPr>
          <p:nvPr/>
        </p:nvCxnSpPr>
        <p:spPr>
          <a:xfrm flipV="1">
            <a:off x="6509066" y="5047987"/>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a:cxnSpLocks/>
          </p:cNvCxnSpPr>
          <p:nvPr/>
        </p:nvCxnSpPr>
        <p:spPr>
          <a:xfrm flipV="1">
            <a:off x="6694186" y="4735677"/>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cxnSpLocks/>
          </p:cNvCxnSpPr>
          <p:nvPr/>
        </p:nvCxnSpPr>
        <p:spPr>
          <a:xfrm flipV="1">
            <a:off x="6947295" y="4656981"/>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a:cxnSpLocks/>
          </p:cNvCxnSpPr>
          <p:nvPr/>
        </p:nvCxnSpPr>
        <p:spPr>
          <a:xfrm flipV="1">
            <a:off x="7175623" y="4969291"/>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cxnSpLocks/>
          </p:cNvCxnSpPr>
          <p:nvPr/>
        </p:nvCxnSpPr>
        <p:spPr>
          <a:xfrm>
            <a:off x="8277552" y="5913508"/>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cxnSpLocks/>
          </p:cNvCxnSpPr>
          <p:nvPr/>
        </p:nvCxnSpPr>
        <p:spPr>
          <a:xfrm>
            <a:off x="8047107" y="5778476"/>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a:cxnSpLocks/>
          </p:cNvCxnSpPr>
          <p:nvPr/>
        </p:nvCxnSpPr>
        <p:spPr>
          <a:xfrm>
            <a:off x="7848578" y="5771193"/>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p:cNvCxnSpPr>
            <a:cxnSpLocks/>
          </p:cNvCxnSpPr>
          <p:nvPr/>
        </p:nvCxnSpPr>
        <p:spPr>
          <a:xfrm>
            <a:off x="7585038" y="5536651"/>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接點 120"/>
          <p:cNvCxnSpPr>
            <a:cxnSpLocks/>
          </p:cNvCxnSpPr>
          <p:nvPr/>
        </p:nvCxnSpPr>
        <p:spPr>
          <a:xfrm>
            <a:off x="1067617" y="6446302"/>
            <a:ext cx="27286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群組 121"/>
          <p:cNvGrpSpPr/>
          <p:nvPr/>
        </p:nvGrpSpPr>
        <p:grpSpPr>
          <a:xfrm>
            <a:off x="1967138" y="5103158"/>
            <a:ext cx="1466671" cy="1428932"/>
            <a:chOff x="2568665" y="4785060"/>
            <a:chExt cx="1466671" cy="1428932"/>
          </a:xfrm>
        </p:grpSpPr>
        <p:sp>
          <p:nvSpPr>
            <p:cNvPr id="123" name="手繪多邊形: 圖案 122"/>
            <p:cNvSpPr/>
            <p:nvPr/>
          </p:nvSpPr>
          <p:spPr>
            <a:xfrm rot="21442184">
              <a:off x="2568665" y="478506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橢圓 123"/>
            <p:cNvSpPr/>
            <p:nvPr/>
          </p:nvSpPr>
          <p:spPr>
            <a:xfrm>
              <a:off x="3235261" y="6032890"/>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5" name="橢圓 124"/>
            <p:cNvSpPr/>
            <p:nvPr/>
          </p:nvSpPr>
          <p:spPr>
            <a:xfrm>
              <a:off x="3050141" y="6032889"/>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6" name="橢圓 125"/>
            <p:cNvSpPr/>
            <p:nvPr/>
          </p:nvSpPr>
          <p:spPr>
            <a:xfrm>
              <a:off x="3399469" y="6032888"/>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7" name="橢圓 126"/>
            <p:cNvSpPr/>
            <p:nvPr/>
          </p:nvSpPr>
          <p:spPr>
            <a:xfrm>
              <a:off x="2786601" y="603084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8" name="橢圓 127"/>
            <p:cNvSpPr/>
            <p:nvPr/>
          </p:nvSpPr>
          <p:spPr>
            <a:xfrm>
              <a:off x="3674972" y="604241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130" name="群組 129"/>
          <p:cNvGrpSpPr/>
          <p:nvPr/>
        </p:nvGrpSpPr>
        <p:grpSpPr>
          <a:xfrm>
            <a:off x="2023909" y="5091589"/>
            <a:ext cx="1466671" cy="1428932"/>
            <a:chOff x="1052007" y="4773490"/>
            <a:chExt cx="1466671" cy="1428932"/>
          </a:xfrm>
        </p:grpSpPr>
        <p:sp>
          <p:nvSpPr>
            <p:cNvPr id="131" name="手繪多邊形: 圖案 130"/>
            <p:cNvSpPr/>
            <p:nvPr/>
          </p:nvSpPr>
          <p:spPr>
            <a:xfrm rot="21442184">
              <a:off x="1052007" y="477349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橢圓 131"/>
            <p:cNvSpPr/>
            <p:nvPr/>
          </p:nvSpPr>
          <p:spPr>
            <a:xfrm>
              <a:off x="1718603" y="602132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3" name="橢圓 132"/>
            <p:cNvSpPr/>
            <p:nvPr/>
          </p:nvSpPr>
          <p:spPr>
            <a:xfrm>
              <a:off x="1533483" y="602131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4" name="橢圓 133"/>
            <p:cNvSpPr/>
            <p:nvPr/>
          </p:nvSpPr>
          <p:spPr>
            <a:xfrm>
              <a:off x="1882811" y="602131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5" name="橢圓 134"/>
            <p:cNvSpPr/>
            <p:nvPr/>
          </p:nvSpPr>
          <p:spPr>
            <a:xfrm>
              <a:off x="1269943" y="601927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6" name="橢圓 135"/>
            <p:cNvSpPr/>
            <p:nvPr/>
          </p:nvSpPr>
          <p:spPr>
            <a:xfrm>
              <a:off x="2158314" y="603084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137" name="文字方塊 136"/>
              <p:cNvSpPr txBox="1"/>
              <p:nvPr/>
            </p:nvSpPr>
            <p:spPr>
              <a:xfrm>
                <a:off x="1432503" y="5399044"/>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𝐹</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37" name="文字方塊 136"/>
              <p:cNvSpPr txBox="1">
                <a:spLocks noRot="1" noChangeAspect="1" noMove="1" noResize="1" noEditPoints="1" noAdjustHandles="1" noChangeArrowheads="1" noChangeShapeType="1" noTextEdit="1"/>
              </p:cNvSpPr>
              <p:nvPr/>
            </p:nvSpPr>
            <p:spPr>
              <a:xfrm>
                <a:off x="1432503" y="5399044"/>
                <a:ext cx="719428" cy="369332"/>
              </a:xfrm>
              <a:prstGeom prst="rect">
                <a:avLst/>
              </a:prstGeom>
              <a:blipFill>
                <a:blip r:embed="rId5"/>
                <a:stretch>
                  <a:fillRect l="-8475" b="-6667"/>
                </a:stretch>
              </a:blipFill>
            </p:spPr>
            <p:txBody>
              <a:bodyPr/>
              <a:lstStyle/>
              <a:p>
                <a:r>
                  <a:rPr lang="zh-TW" altLang="en-US">
                    <a:noFill/>
                  </a:rPr>
                  <a:t> </a:t>
                </a:r>
              </a:p>
            </p:txBody>
          </p:sp>
        </mc:Fallback>
      </mc:AlternateContent>
      <p:sp>
        <p:nvSpPr>
          <p:cNvPr id="138" name="文字方塊 137"/>
          <p:cNvSpPr txBox="1"/>
          <p:nvPr/>
        </p:nvSpPr>
        <p:spPr>
          <a:xfrm>
            <a:off x="560100" y="3729135"/>
            <a:ext cx="2711610" cy="523220"/>
          </a:xfrm>
          <a:prstGeom prst="rect">
            <a:avLst/>
          </a:prstGeom>
          <a:noFill/>
        </p:spPr>
        <p:txBody>
          <a:bodyPr wrap="square" rtlCol="0">
            <a:spAutoFit/>
          </a:bodyPr>
          <a:lstStyle/>
          <a:p>
            <a:r>
              <a:rPr lang="en-US" altLang="zh-TW" sz="2800" dirty="0"/>
              <a:t>In the end ……</a:t>
            </a:r>
            <a:endParaRPr lang="zh-TW" altLang="en-US" sz="2800" dirty="0"/>
          </a:p>
        </p:txBody>
      </p:sp>
      <p:sp>
        <p:nvSpPr>
          <p:cNvPr id="140" name="手繪多邊形: 圖案 139"/>
          <p:cNvSpPr/>
          <p:nvPr/>
        </p:nvSpPr>
        <p:spPr>
          <a:xfrm rot="21442184">
            <a:off x="1818711" y="4866780"/>
            <a:ext cx="1807003" cy="1565670"/>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1" name="直線單箭頭接點 140"/>
          <p:cNvCxnSpPr>
            <a:cxnSpLocks/>
          </p:cNvCxnSpPr>
          <p:nvPr/>
        </p:nvCxnSpPr>
        <p:spPr>
          <a:xfrm flipV="1">
            <a:off x="2233602" y="5608263"/>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單箭頭接點 141"/>
          <p:cNvCxnSpPr>
            <a:cxnSpLocks/>
          </p:cNvCxnSpPr>
          <p:nvPr/>
        </p:nvCxnSpPr>
        <p:spPr>
          <a:xfrm flipV="1">
            <a:off x="2413422" y="5140722"/>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單箭頭接點 142"/>
          <p:cNvCxnSpPr>
            <a:cxnSpLocks/>
          </p:cNvCxnSpPr>
          <p:nvPr/>
        </p:nvCxnSpPr>
        <p:spPr>
          <a:xfrm flipV="1">
            <a:off x="2690505" y="4555336"/>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單箭頭接點 143"/>
          <p:cNvCxnSpPr>
            <a:cxnSpLocks/>
          </p:cNvCxnSpPr>
          <p:nvPr/>
        </p:nvCxnSpPr>
        <p:spPr>
          <a:xfrm flipV="1">
            <a:off x="3055478" y="5080248"/>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a:cxnSpLocks/>
          </p:cNvCxnSpPr>
          <p:nvPr/>
        </p:nvCxnSpPr>
        <p:spPr>
          <a:xfrm flipV="1">
            <a:off x="3245022" y="5453032"/>
            <a:ext cx="0" cy="3123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p:cNvCxnSpPr>
            <a:cxnSpLocks/>
          </p:cNvCxnSpPr>
          <p:nvPr/>
        </p:nvCxnSpPr>
        <p:spPr>
          <a:xfrm>
            <a:off x="3245022" y="5157342"/>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線單箭頭接點 146"/>
          <p:cNvCxnSpPr>
            <a:cxnSpLocks/>
          </p:cNvCxnSpPr>
          <p:nvPr/>
        </p:nvCxnSpPr>
        <p:spPr>
          <a:xfrm>
            <a:off x="3073445" y="4767968"/>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直線單箭頭接點 147"/>
          <p:cNvCxnSpPr>
            <a:cxnSpLocks/>
          </p:cNvCxnSpPr>
          <p:nvPr/>
        </p:nvCxnSpPr>
        <p:spPr>
          <a:xfrm>
            <a:off x="2676962" y="4296841"/>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線單箭頭接點 148"/>
          <p:cNvCxnSpPr>
            <a:cxnSpLocks/>
          </p:cNvCxnSpPr>
          <p:nvPr/>
        </p:nvCxnSpPr>
        <p:spPr>
          <a:xfrm>
            <a:off x="2221431" y="5374336"/>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單箭頭接點 149"/>
          <p:cNvCxnSpPr>
            <a:cxnSpLocks/>
          </p:cNvCxnSpPr>
          <p:nvPr/>
        </p:nvCxnSpPr>
        <p:spPr>
          <a:xfrm>
            <a:off x="2413422" y="4887278"/>
            <a:ext cx="0" cy="2700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6099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0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0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7"/>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0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0"/>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1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1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2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2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3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3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4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41"/>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4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4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4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4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4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47"/>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4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49"/>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7" grpId="0" animBg="1"/>
      <p:bldP spid="38" grpId="0" animBg="1"/>
      <p:bldP spid="39" grpId="0" animBg="1"/>
      <p:bldP spid="40" grpId="0" animBg="1"/>
      <p:bldP spid="41" grpId="0" animBg="1"/>
      <p:bldP spid="42" grpId="0" animBg="1"/>
      <p:bldP spid="49" grpId="0"/>
      <p:bldP spid="50"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p:bldP spid="102" grpId="0" animBg="1"/>
      <p:bldP spid="137" grpId="0"/>
      <p:bldP spid="138" grpId="0"/>
      <p:bldP spid="14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Energy-based Model</a:t>
            </a:r>
            <a:endParaRPr lang="zh-TW" altLang="en-US" dirty="0"/>
          </a:p>
        </p:txBody>
      </p:sp>
      <p:sp>
        <p:nvSpPr>
          <p:cNvPr id="3" name="內容版面配置區 2"/>
          <p:cNvSpPr>
            <a:spLocks noGrp="1"/>
          </p:cNvSpPr>
          <p:nvPr>
            <p:ph idx="1"/>
          </p:nvPr>
        </p:nvSpPr>
        <p:spPr/>
        <p:txBody>
          <a:bodyPr>
            <a:normAutofit/>
          </a:bodyPr>
          <a:lstStyle/>
          <a:p>
            <a:r>
              <a:rPr lang="en-US" altLang="zh-TW" sz="2400" dirty="0"/>
              <a:t>Preview: Framework of structured learning (Energy-based Model)</a:t>
            </a:r>
          </a:p>
          <a:p>
            <a:pPr lvl="1"/>
            <a:r>
              <a:rPr lang="en-US" altLang="zh-TW" dirty="0"/>
              <a:t>ML Lecture 21: Structured Learning - Introduction </a:t>
            </a:r>
          </a:p>
          <a:p>
            <a:pPr lvl="2"/>
            <a:r>
              <a:rPr lang="en-US" altLang="zh-TW" sz="2400" dirty="0"/>
              <a:t>https://www.youtube.com/watch?v=5OYu0vxXEv8</a:t>
            </a:r>
          </a:p>
          <a:p>
            <a:pPr lvl="1"/>
            <a:r>
              <a:rPr lang="en-US" altLang="zh-TW" dirty="0"/>
              <a:t>ML Lecture 22: Structured Learning - Linear Model </a:t>
            </a:r>
          </a:p>
          <a:p>
            <a:pPr lvl="2"/>
            <a:r>
              <a:rPr lang="en-US" altLang="zh-TW" sz="2400" dirty="0"/>
              <a:t>https://www.youtube.com/watch?v=HfPw40JPays</a:t>
            </a:r>
          </a:p>
          <a:p>
            <a:pPr lvl="1"/>
            <a:r>
              <a:rPr lang="en-US" altLang="zh-TW" dirty="0"/>
              <a:t>ML Lecture 23: Structured Learning - Structured SVM </a:t>
            </a:r>
          </a:p>
          <a:p>
            <a:pPr lvl="2"/>
            <a:r>
              <a:rPr lang="en-US" altLang="zh-TW" sz="2400" dirty="0"/>
              <a:t>https://www.youtube.com/watch?v=YjvGVVrCrhQ</a:t>
            </a:r>
          </a:p>
          <a:p>
            <a:pPr lvl="1"/>
            <a:r>
              <a:rPr lang="en-US" altLang="zh-TW" dirty="0"/>
              <a:t>ML Lecture 24: Structured Learning - Sequence Labeling </a:t>
            </a:r>
          </a:p>
          <a:p>
            <a:pPr lvl="2"/>
            <a:r>
              <a:rPr lang="en-US" altLang="zh-TW" sz="2400" dirty="0"/>
              <a:t>https://www.youtube.com/watch?v=o9FPSqobMys</a:t>
            </a:r>
          </a:p>
          <a:p>
            <a:pPr lvl="1"/>
            <a:endParaRPr lang="en-US" altLang="zh-TW" dirty="0"/>
          </a:p>
          <a:p>
            <a:pPr lvl="1"/>
            <a:endParaRPr lang="en-US" altLang="zh-TW" dirty="0"/>
          </a:p>
          <a:p>
            <a:pPr lvl="1"/>
            <a:endParaRPr lang="zh-TW" altLang="en-US" dirty="0"/>
          </a:p>
        </p:txBody>
      </p:sp>
    </p:spTree>
    <p:extLst>
      <p:ext uri="{BB962C8B-B14F-4D97-AF65-F5344CB8AC3E}">
        <p14:creationId xmlns:p14="http://schemas.microsoft.com/office/powerpoint/2010/main" val="5054064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Intuition</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Discriminator leads the generator </a:t>
            </a:r>
            <a:endParaRPr lang="zh-TW" altLang="en-US" dirty="0"/>
          </a:p>
        </p:txBody>
      </p:sp>
      <p:cxnSp>
        <p:nvCxnSpPr>
          <p:cNvPr id="5" name="直線接點 4"/>
          <p:cNvCxnSpPr>
            <a:cxnSpLocks/>
          </p:cNvCxnSpPr>
          <p:nvPr/>
        </p:nvCxnSpPr>
        <p:spPr>
          <a:xfrm>
            <a:off x="883138" y="4224721"/>
            <a:ext cx="36089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手繪多邊形: 圖案 6"/>
          <p:cNvSpPr/>
          <p:nvPr/>
        </p:nvSpPr>
        <p:spPr>
          <a:xfrm rot="21442184">
            <a:off x="2662925" y="2881577"/>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3329521" y="4129407"/>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橢圓 9"/>
          <p:cNvSpPr/>
          <p:nvPr/>
        </p:nvSpPr>
        <p:spPr>
          <a:xfrm>
            <a:off x="3144401" y="412940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橢圓 10"/>
          <p:cNvSpPr/>
          <p:nvPr/>
        </p:nvSpPr>
        <p:spPr>
          <a:xfrm>
            <a:off x="3493729" y="412940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橢圓 11"/>
          <p:cNvSpPr/>
          <p:nvPr/>
        </p:nvSpPr>
        <p:spPr>
          <a:xfrm>
            <a:off x="2880861" y="4127363"/>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橢圓 12"/>
          <p:cNvSpPr/>
          <p:nvPr/>
        </p:nvSpPr>
        <p:spPr>
          <a:xfrm>
            <a:off x="3769232" y="4138932"/>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 name="手繪多邊形: 圖案 13"/>
          <p:cNvSpPr/>
          <p:nvPr/>
        </p:nvSpPr>
        <p:spPr>
          <a:xfrm rot="21442184">
            <a:off x="1146267" y="2870007"/>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1812863" y="4117837"/>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 name="橢圓 15"/>
          <p:cNvSpPr/>
          <p:nvPr/>
        </p:nvSpPr>
        <p:spPr>
          <a:xfrm>
            <a:off x="1627743" y="411783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7" name="橢圓 16"/>
          <p:cNvSpPr/>
          <p:nvPr/>
        </p:nvSpPr>
        <p:spPr>
          <a:xfrm>
            <a:off x="1977071" y="411783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8" name="橢圓 17"/>
          <p:cNvSpPr/>
          <p:nvPr/>
        </p:nvSpPr>
        <p:spPr>
          <a:xfrm>
            <a:off x="1364203" y="4115793"/>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9" name="橢圓 18"/>
          <p:cNvSpPr/>
          <p:nvPr/>
        </p:nvSpPr>
        <p:spPr>
          <a:xfrm>
            <a:off x="2252574" y="4127362"/>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2" name="箭號: 向右 21"/>
          <p:cNvSpPr/>
          <p:nvPr/>
        </p:nvSpPr>
        <p:spPr>
          <a:xfrm>
            <a:off x="1812863" y="3368379"/>
            <a:ext cx="611288" cy="5515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p:cNvCxnSpPr>
            <a:cxnSpLocks/>
          </p:cNvCxnSpPr>
          <p:nvPr/>
        </p:nvCxnSpPr>
        <p:spPr>
          <a:xfrm>
            <a:off x="4812096" y="4213152"/>
            <a:ext cx="27286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手繪多邊形: 圖案 24"/>
          <p:cNvSpPr/>
          <p:nvPr/>
        </p:nvSpPr>
        <p:spPr>
          <a:xfrm rot="21442184">
            <a:off x="5711617" y="2870008"/>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a:off x="6378213" y="4117838"/>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7" name="橢圓 26"/>
          <p:cNvSpPr/>
          <p:nvPr/>
        </p:nvSpPr>
        <p:spPr>
          <a:xfrm>
            <a:off x="6193093" y="4117837"/>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8" name="橢圓 27"/>
          <p:cNvSpPr/>
          <p:nvPr/>
        </p:nvSpPr>
        <p:spPr>
          <a:xfrm>
            <a:off x="6542421" y="411783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9" name="橢圓 28"/>
          <p:cNvSpPr/>
          <p:nvPr/>
        </p:nvSpPr>
        <p:spPr>
          <a:xfrm>
            <a:off x="5929553" y="4115794"/>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0" name="橢圓 29"/>
          <p:cNvSpPr/>
          <p:nvPr/>
        </p:nvSpPr>
        <p:spPr>
          <a:xfrm>
            <a:off x="6817924" y="4127363"/>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42" name="群組 41"/>
          <p:cNvGrpSpPr/>
          <p:nvPr/>
        </p:nvGrpSpPr>
        <p:grpSpPr>
          <a:xfrm>
            <a:off x="6363593" y="2870008"/>
            <a:ext cx="1466671" cy="1428932"/>
            <a:chOff x="4549770" y="2622200"/>
            <a:chExt cx="1466671" cy="1428932"/>
          </a:xfrm>
        </p:grpSpPr>
        <p:sp>
          <p:nvSpPr>
            <p:cNvPr id="31" name="手繪多邊形: 圖案 30"/>
            <p:cNvSpPr/>
            <p:nvPr/>
          </p:nvSpPr>
          <p:spPr>
            <a:xfrm rot="21442184">
              <a:off x="4549770" y="262220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5216366" y="387003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3" name="橢圓 32"/>
            <p:cNvSpPr/>
            <p:nvPr/>
          </p:nvSpPr>
          <p:spPr>
            <a:xfrm>
              <a:off x="5031246" y="387002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4" name="橢圓 33"/>
            <p:cNvSpPr/>
            <p:nvPr/>
          </p:nvSpPr>
          <p:spPr>
            <a:xfrm>
              <a:off x="5380574" y="387002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5" name="橢圓 34"/>
            <p:cNvSpPr/>
            <p:nvPr/>
          </p:nvSpPr>
          <p:spPr>
            <a:xfrm>
              <a:off x="4767706" y="386798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6" name="橢圓 35"/>
            <p:cNvSpPr/>
            <p:nvPr/>
          </p:nvSpPr>
          <p:spPr>
            <a:xfrm>
              <a:off x="5656077" y="387955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61" name="箭號: 向右 60"/>
          <p:cNvSpPr/>
          <p:nvPr/>
        </p:nvSpPr>
        <p:spPr>
          <a:xfrm flipH="1">
            <a:off x="6683857" y="3442118"/>
            <a:ext cx="611288" cy="5515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2" name="直線接點 61"/>
          <p:cNvCxnSpPr>
            <a:cxnSpLocks/>
          </p:cNvCxnSpPr>
          <p:nvPr/>
        </p:nvCxnSpPr>
        <p:spPr>
          <a:xfrm>
            <a:off x="1793771" y="5924275"/>
            <a:ext cx="27286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群組 76"/>
          <p:cNvGrpSpPr/>
          <p:nvPr/>
        </p:nvGrpSpPr>
        <p:grpSpPr>
          <a:xfrm>
            <a:off x="2693292" y="4581131"/>
            <a:ext cx="1466671" cy="1428932"/>
            <a:chOff x="2568665" y="4785060"/>
            <a:chExt cx="1466671" cy="1428932"/>
          </a:xfrm>
        </p:grpSpPr>
        <p:sp>
          <p:nvSpPr>
            <p:cNvPr id="63" name="手繪多邊形: 圖案 62"/>
            <p:cNvSpPr/>
            <p:nvPr/>
          </p:nvSpPr>
          <p:spPr>
            <a:xfrm rot="21442184">
              <a:off x="2568665" y="478506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橢圓 63"/>
            <p:cNvSpPr/>
            <p:nvPr/>
          </p:nvSpPr>
          <p:spPr>
            <a:xfrm>
              <a:off x="3235261" y="6032890"/>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5" name="橢圓 64"/>
            <p:cNvSpPr/>
            <p:nvPr/>
          </p:nvSpPr>
          <p:spPr>
            <a:xfrm>
              <a:off x="3050141" y="6032889"/>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6" name="橢圓 65"/>
            <p:cNvSpPr/>
            <p:nvPr/>
          </p:nvSpPr>
          <p:spPr>
            <a:xfrm>
              <a:off x="3399469" y="6032888"/>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7" name="橢圓 66"/>
            <p:cNvSpPr/>
            <p:nvPr/>
          </p:nvSpPr>
          <p:spPr>
            <a:xfrm>
              <a:off x="2786601" y="603084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8" name="橢圓 67"/>
            <p:cNvSpPr/>
            <p:nvPr/>
          </p:nvSpPr>
          <p:spPr>
            <a:xfrm>
              <a:off x="3674972" y="604241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78" name="群組 77"/>
          <p:cNvGrpSpPr/>
          <p:nvPr/>
        </p:nvGrpSpPr>
        <p:grpSpPr>
          <a:xfrm>
            <a:off x="2418716" y="4557164"/>
            <a:ext cx="1466671" cy="1428932"/>
            <a:chOff x="1052007" y="4773490"/>
            <a:chExt cx="1466671" cy="1428932"/>
          </a:xfrm>
        </p:grpSpPr>
        <p:sp>
          <p:nvSpPr>
            <p:cNvPr id="69" name="手繪多邊形: 圖案 68"/>
            <p:cNvSpPr/>
            <p:nvPr/>
          </p:nvSpPr>
          <p:spPr>
            <a:xfrm rot="21442184">
              <a:off x="1052007" y="477349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橢圓 69"/>
            <p:cNvSpPr/>
            <p:nvPr/>
          </p:nvSpPr>
          <p:spPr>
            <a:xfrm>
              <a:off x="1718603" y="602132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1" name="橢圓 70"/>
            <p:cNvSpPr/>
            <p:nvPr/>
          </p:nvSpPr>
          <p:spPr>
            <a:xfrm>
              <a:off x="1533483" y="602131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2" name="橢圓 71"/>
            <p:cNvSpPr/>
            <p:nvPr/>
          </p:nvSpPr>
          <p:spPr>
            <a:xfrm>
              <a:off x="1882811" y="602131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3" name="橢圓 72"/>
            <p:cNvSpPr/>
            <p:nvPr/>
          </p:nvSpPr>
          <p:spPr>
            <a:xfrm>
              <a:off x="1269943" y="601927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4" name="橢圓 73"/>
            <p:cNvSpPr/>
            <p:nvPr/>
          </p:nvSpPr>
          <p:spPr>
            <a:xfrm>
              <a:off x="2158314" y="603084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81" name="箭號: 向右 80"/>
          <p:cNvSpPr/>
          <p:nvPr/>
        </p:nvSpPr>
        <p:spPr>
          <a:xfrm>
            <a:off x="3199647" y="4990156"/>
            <a:ext cx="271321" cy="5515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2" name="直線接點 81"/>
          <p:cNvCxnSpPr>
            <a:cxnSpLocks/>
          </p:cNvCxnSpPr>
          <p:nvPr/>
        </p:nvCxnSpPr>
        <p:spPr>
          <a:xfrm>
            <a:off x="4896049" y="5942224"/>
            <a:ext cx="27286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5795570" y="4599080"/>
            <a:ext cx="1466671" cy="1428932"/>
            <a:chOff x="2568665" y="4785060"/>
            <a:chExt cx="1466671" cy="1428932"/>
          </a:xfrm>
        </p:grpSpPr>
        <p:sp>
          <p:nvSpPr>
            <p:cNvPr id="84" name="手繪多邊形: 圖案 83"/>
            <p:cNvSpPr/>
            <p:nvPr/>
          </p:nvSpPr>
          <p:spPr>
            <a:xfrm rot="21442184">
              <a:off x="2568665" y="478506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橢圓 84"/>
            <p:cNvSpPr/>
            <p:nvPr/>
          </p:nvSpPr>
          <p:spPr>
            <a:xfrm>
              <a:off x="3235261" y="6032890"/>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6" name="橢圓 85"/>
            <p:cNvSpPr/>
            <p:nvPr/>
          </p:nvSpPr>
          <p:spPr>
            <a:xfrm>
              <a:off x="3050141" y="6032889"/>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7" name="橢圓 86"/>
            <p:cNvSpPr/>
            <p:nvPr/>
          </p:nvSpPr>
          <p:spPr>
            <a:xfrm>
              <a:off x="3399469" y="6032888"/>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8" name="橢圓 87"/>
            <p:cNvSpPr/>
            <p:nvPr/>
          </p:nvSpPr>
          <p:spPr>
            <a:xfrm>
              <a:off x="2786601" y="6030846"/>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9" name="橢圓 88"/>
            <p:cNvSpPr/>
            <p:nvPr/>
          </p:nvSpPr>
          <p:spPr>
            <a:xfrm>
              <a:off x="3674972" y="6042415"/>
              <a:ext cx="171577" cy="1715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cxnSp>
        <p:nvCxnSpPr>
          <p:cNvPr id="90" name="直線接點 89"/>
          <p:cNvCxnSpPr>
            <a:cxnSpLocks/>
          </p:cNvCxnSpPr>
          <p:nvPr/>
        </p:nvCxnSpPr>
        <p:spPr>
          <a:xfrm flipH="1">
            <a:off x="5149169" y="5283876"/>
            <a:ext cx="2726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1" name="群組 90"/>
          <p:cNvGrpSpPr/>
          <p:nvPr/>
        </p:nvGrpSpPr>
        <p:grpSpPr>
          <a:xfrm>
            <a:off x="5852341" y="4587511"/>
            <a:ext cx="1466671" cy="1428932"/>
            <a:chOff x="1052007" y="4773490"/>
            <a:chExt cx="1466671" cy="1428932"/>
          </a:xfrm>
        </p:grpSpPr>
        <p:sp>
          <p:nvSpPr>
            <p:cNvPr id="92" name="手繪多邊形: 圖案 91"/>
            <p:cNvSpPr/>
            <p:nvPr/>
          </p:nvSpPr>
          <p:spPr>
            <a:xfrm rot="21442184">
              <a:off x="1052007" y="4773490"/>
              <a:ext cx="1466671" cy="1310181"/>
            </a:xfrm>
            <a:custGeom>
              <a:avLst/>
              <a:gdLst>
                <a:gd name="connsiteX0" fmla="*/ 0 w 1799771"/>
                <a:gd name="connsiteY0" fmla="*/ 1258257 h 1310181"/>
                <a:gd name="connsiteX1" fmla="*/ 508000 w 1799771"/>
                <a:gd name="connsiteY1" fmla="*/ 822828 h 1310181"/>
                <a:gd name="connsiteX2" fmla="*/ 783771 w 1799771"/>
                <a:gd name="connsiteY2" fmla="*/ 184200 h 1310181"/>
                <a:gd name="connsiteX3" fmla="*/ 1001486 w 1799771"/>
                <a:gd name="connsiteY3" fmla="*/ 68086 h 1310181"/>
                <a:gd name="connsiteX4" fmla="*/ 1509486 w 1799771"/>
                <a:gd name="connsiteY4" fmla="*/ 1127628 h 1310181"/>
                <a:gd name="connsiteX5" fmla="*/ 1799771 w 1799771"/>
                <a:gd name="connsiteY5" fmla="*/ 1301800 h 131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771" h="1310181">
                  <a:moveTo>
                    <a:pt x="0" y="1258257"/>
                  </a:moveTo>
                  <a:cubicBezTo>
                    <a:pt x="188686" y="1130047"/>
                    <a:pt x="377372" y="1001837"/>
                    <a:pt x="508000" y="822828"/>
                  </a:cubicBezTo>
                  <a:cubicBezTo>
                    <a:pt x="638629" y="643818"/>
                    <a:pt x="701523" y="309990"/>
                    <a:pt x="783771" y="184200"/>
                  </a:cubicBezTo>
                  <a:cubicBezTo>
                    <a:pt x="866019" y="58410"/>
                    <a:pt x="880534" y="-89152"/>
                    <a:pt x="1001486" y="68086"/>
                  </a:cubicBezTo>
                  <a:cubicBezTo>
                    <a:pt x="1122438" y="225324"/>
                    <a:pt x="1376439" y="922009"/>
                    <a:pt x="1509486" y="1127628"/>
                  </a:cubicBezTo>
                  <a:cubicBezTo>
                    <a:pt x="1642533" y="1333247"/>
                    <a:pt x="1721152" y="1317523"/>
                    <a:pt x="1799771" y="1301800"/>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橢圓 92"/>
            <p:cNvSpPr/>
            <p:nvPr/>
          </p:nvSpPr>
          <p:spPr>
            <a:xfrm>
              <a:off x="1718603" y="6021320"/>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4" name="橢圓 93"/>
            <p:cNvSpPr/>
            <p:nvPr/>
          </p:nvSpPr>
          <p:spPr>
            <a:xfrm>
              <a:off x="1533483" y="6021319"/>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5" name="橢圓 94"/>
            <p:cNvSpPr/>
            <p:nvPr/>
          </p:nvSpPr>
          <p:spPr>
            <a:xfrm>
              <a:off x="1882811" y="6021318"/>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6" name="橢圓 95"/>
            <p:cNvSpPr/>
            <p:nvPr/>
          </p:nvSpPr>
          <p:spPr>
            <a:xfrm>
              <a:off x="1269943" y="6019276"/>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7" name="橢圓 96"/>
            <p:cNvSpPr/>
            <p:nvPr/>
          </p:nvSpPr>
          <p:spPr>
            <a:xfrm>
              <a:off x="2158314" y="6030845"/>
              <a:ext cx="171577" cy="171577"/>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106" name="文字方塊 105"/>
              <p:cNvSpPr txBox="1"/>
              <p:nvPr/>
            </p:nvSpPr>
            <p:spPr>
              <a:xfrm>
                <a:off x="3997570" y="2947492"/>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6" name="文字方塊 105"/>
              <p:cNvSpPr txBox="1">
                <a:spLocks noRot="1" noChangeAspect="1" noMove="1" noResize="1" noEditPoints="1" noAdjustHandles="1" noChangeArrowheads="1" noChangeShapeType="1" noTextEdit="1"/>
              </p:cNvSpPr>
              <p:nvPr/>
            </p:nvSpPr>
            <p:spPr>
              <a:xfrm>
                <a:off x="3997570" y="2947492"/>
                <a:ext cx="719428" cy="369332"/>
              </a:xfrm>
              <a:prstGeom prst="rect">
                <a:avLst/>
              </a:prstGeom>
              <a:blipFill>
                <a:blip r:embed="rId3"/>
                <a:stretch>
                  <a:fillRect l="-10169"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7" name="文字方塊 106"/>
              <p:cNvSpPr txBox="1"/>
              <p:nvPr/>
            </p:nvSpPr>
            <p:spPr>
              <a:xfrm>
                <a:off x="5260935" y="3026045"/>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7" name="文字方塊 106"/>
              <p:cNvSpPr txBox="1">
                <a:spLocks noRot="1" noChangeAspect="1" noMove="1" noResize="1" noEditPoints="1" noAdjustHandles="1" noChangeArrowheads="1" noChangeShapeType="1" noTextEdit="1"/>
              </p:cNvSpPr>
              <p:nvPr/>
            </p:nvSpPr>
            <p:spPr>
              <a:xfrm>
                <a:off x="5260935" y="3026045"/>
                <a:ext cx="719428" cy="369332"/>
              </a:xfrm>
              <a:prstGeom prst="rect">
                <a:avLst/>
              </a:prstGeom>
              <a:blipFill>
                <a:blip r:embed="rId4"/>
                <a:stretch>
                  <a:fillRect l="-9322"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8" name="文字方塊 107"/>
              <p:cNvSpPr txBox="1"/>
              <p:nvPr/>
            </p:nvSpPr>
            <p:spPr>
              <a:xfrm>
                <a:off x="3876473" y="4715068"/>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8" name="文字方塊 107"/>
              <p:cNvSpPr txBox="1">
                <a:spLocks noRot="1" noChangeAspect="1" noMove="1" noResize="1" noEditPoints="1" noAdjustHandles="1" noChangeArrowheads="1" noChangeShapeType="1" noTextEdit="1"/>
              </p:cNvSpPr>
              <p:nvPr/>
            </p:nvSpPr>
            <p:spPr>
              <a:xfrm>
                <a:off x="3876473" y="4715068"/>
                <a:ext cx="719428" cy="369332"/>
              </a:xfrm>
              <a:prstGeom prst="rect">
                <a:avLst/>
              </a:prstGeom>
              <a:blipFill>
                <a:blip r:embed="rId5"/>
                <a:stretch>
                  <a:fillRect l="-10169"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9" name="文字方塊 108"/>
              <p:cNvSpPr txBox="1"/>
              <p:nvPr/>
            </p:nvSpPr>
            <p:spPr>
              <a:xfrm>
                <a:off x="5260935" y="4894966"/>
                <a:ext cx="719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𝐷</m:t>
                      </m:r>
                      <m:d>
                        <m:dPr>
                          <m:ctrlPr>
                            <a:rPr lang="en-US" altLang="zh-TW" sz="2400" b="0" i="1" smtClean="0">
                              <a:solidFill>
                                <a:srgbClr val="FF0000"/>
                              </a:solidFill>
                              <a:latin typeface="Cambria Math" panose="02040503050406030204" pitchFamily="18" charset="0"/>
                            </a:rPr>
                          </m:ctrlPr>
                        </m:dPr>
                        <m:e>
                          <m:r>
                            <a:rPr lang="en-US" altLang="zh-TW" sz="2400" b="0" i="1" smtClean="0">
                              <a:solidFill>
                                <a:srgbClr val="FF0000"/>
                              </a:solidFill>
                              <a:latin typeface="Cambria Math" panose="02040503050406030204" pitchFamily="18" charset="0"/>
                            </a:rPr>
                            <m:t>𝑥</m:t>
                          </m:r>
                        </m:e>
                      </m:d>
                    </m:oMath>
                  </m:oMathPara>
                </a14:m>
                <a:endParaRPr lang="zh-TW" altLang="en-US" sz="2400" dirty="0">
                  <a:solidFill>
                    <a:srgbClr val="FF0000"/>
                  </a:solidFill>
                </a:endParaRPr>
              </a:p>
            </p:txBody>
          </p:sp>
        </mc:Choice>
        <mc:Fallback xmlns="">
          <p:sp>
            <p:nvSpPr>
              <p:cNvPr id="109" name="文字方塊 108"/>
              <p:cNvSpPr txBox="1">
                <a:spLocks noRot="1" noChangeAspect="1" noMove="1" noResize="1" noEditPoints="1" noAdjustHandles="1" noChangeArrowheads="1" noChangeShapeType="1" noTextEdit="1"/>
              </p:cNvSpPr>
              <p:nvPr/>
            </p:nvSpPr>
            <p:spPr>
              <a:xfrm>
                <a:off x="5260935" y="4894966"/>
                <a:ext cx="719428" cy="369332"/>
              </a:xfrm>
              <a:prstGeom prst="rect">
                <a:avLst/>
              </a:prstGeom>
              <a:blipFill>
                <a:blip r:embed="rId6"/>
                <a:stretch>
                  <a:fillRect l="-9322" b="-4918"/>
                </a:stretch>
              </a:blipFill>
            </p:spPr>
            <p:txBody>
              <a:bodyPr/>
              <a:lstStyle/>
              <a:p>
                <a:r>
                  <a:rPr lang="zh-TW" altLang="en-US">
                    <a:noFill/>
                  </a:rPr>
                  <a:t> </a:t>
                </a:r>
              </a:p>
            </p:txBody>
          </p:sp>
        </mc:Fallback>
      </mc:AlternateContent>
      <p:cxnSp>
        <p:nvCxnSpPr>
          <p:cNvPr id="111" name="直線接點 110"/>
          <p:cNvCxnSpPr/>
          <p:nvPr/>
        </p:nvCxnSpPr>
        <p:spPr>
          <a:xfrm>
            <a:off x="4571999" y="1378857"/>
            <a:ext cx="754743"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a:xfrm>
            <a:off x="4571998" y="933565"/>
            <a:ext cx="75474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a:off x="4571999" y="493485"/>
            <a:ext cx="7547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4" name="文字方塊 113"/>
          <p:cNvSpPr txBox="1"/>
          <p:nvPr/>
        </p:nvSpPr>
        <p:spPr>
          <a:xfrm>
            <a:off x="5432143" y="237766"/>
            <a:ext cx="1967419" cy="461665"/>
          </a:xfrm>
          <a:prstGeom prst="rect">
            <a:avLst/>
          </a:prstGeom>
          <a:noFill/>
        </p:spPr>
        <p:txBody>
          <a:bodyPr wrap="square" rtlCol="0">
            <a:spAutoFit/>
          </a:bodyPr>
          <a:lstStyle/>
          <a:p>
            <a:r>
              <a:rPr lang="en-US" altLang="zh-TW" sz="2400" dirty="0"/>
              <a:t>Discriminator</a:t>
            </a:r>
            <a:endParaRPr lang="zh-TW" altLang="en-US" sz="2400" dirty="0"/>
          </a:p>
        </p:txBody>
      </p:sp>
      <p:sp>
        <p:nvSpPr>
          <p:cNvPr id="115" name="文字方塊 114"/>
          <p:cNvSpPr txBox="1"/>
          <p:nvPr/>
        </p:nvSpPr>
        <p:spPr>
          <a:xfrm>
            <a:off x="5432143" y="692327"/>
            <a:ext cx="3521742" cy="461665"/>
          </a:xfrm>
          <a:prstGeom prst="rect">
            <a:avLst/>
          </a:prstGeom>
          <a:noFill/>
        </p:spPr>
        <p:txBody>
          <a:bodyPr wrap="square" rtlCol="0">
            <a:spAutoFit/>
          </a:bodyPr>
          <a:lstStyle/>
          <a:p>
            <a:r>
              <a:rPr lang="en-US" altLang="zh-TW" sz="2400" dirty="0"/>
              <a:t>Data (target) distribution</a:t>
            </a:r>
            <a:endParaRPr lang="zh-TW" altLang="en-US" sz="2400" dirty="0"/>
          </a:p>
        </p:txBody>
      </p:sp>
      <p:sp>
        <p:nvSpPr>
          <p:cNvPr id="116" name="文字方塊 115"/>
          <p:cNvSpPr txBox="1"/>
          <p:nvPr/>
        </p:nvSpPr>
        <p:spPr>
          <a:xfrm>
            <a:off x="5425553" y="1150412"/>
            <a:ext cx="3089797" cy="461665"/>
          </a:xfrm>
          <a:prstGeom prst="rect">
            <a:avLst/>
          </a:prstGeom>
          <a:noFill/>
        </p:spPr>
        <p:txBody>
          <a:bodyPr wrap="square" rtlCol="0">
            <a:spAutoFit/>
          </a:bodyPr>
          <a:lstStyle/>
          <a:p>
            <a:r>
              <a:rPr lang="en-US" altLang="zh-TW" sz="2400" dirty="0"/>
              <a:t>Generated distribution</a:t>
            </a:r>
            <a:endParaRPr lang="zh-TW" altLang="en-US" sz="2400" dirty="0"/>
          </a:p>
        </p:txBody>
      </p:sp>
      <p:sp>
        <p:nvSpPr>
          <p:cNvPr id="4" name="手繪多邊形: 圖案 3"/>
          <p:cNvSpPr/>
          <p:nvPr/>
        </p:nvSpPr>
        <p:spPr>
          <a:xfrm rot="21343433">
            <a:off x="1350498" y="3041186"/>
            <a:ext cx="2532185" cy="897768"/>
          </a:xfrm>
          <a:custGeom>
            <a:avLst/>
            <a:gdLst>
              <a:gd name="connsiteX0" fmla="*/ 0 w 2532185"/>
              <a:gd name="connsiteY0" fmla="*/ 897768 h 897768"/>
              <a:gd name="connsiteX1" fmla="*/ 1111348 w 2532185"/>
              <a:gd name="connsiteY1" fmla="*/ 714888 h 897768"/>
              <a:gd name="connsiteX2" fmla="*/ 1688124 w 2532185"/>
              <a:gd name="connsiteY2" fmla="*/ 95909 h 897768"/>
              <a:gd name="connsiteX3" fmla="*/ 2532185 w 2532185"/>
              <a:gd name="connsiteY3" fmla="*/ 11503 h 897768"/>
            </a:gdLst>
            <a:ahLst/>
            <a:cxnLst>
              <a:cxn ang="0">
                <a:pos x="connsiteX0" y="connsiteY0"/>
              </a:cxn>
              <a:cxn ang="0">
                <a:pos x="connsiteX1" y="connsiteY1"/>
              </a:cxn>
              <a:cxn ang="0">
                <a:pos x="connsiteX2" y="connsiteY2"/>
              </a:cxn>
              <a:cxn ang="0">
                <a:pos x="connsiteX3" y="connsiteY3"/>
              </a:cxn>
            </a:cxnLst>
            <a:rect l="l" t="t" r="r" b="b"/>
            <a:pathLst>
              <a:path w="2532185" h="897768">
                <a:moveTo>
                  <a:pt x="0" y="897768"/>
                </a:moveTo>
                <a:cubicBezTo>
                  <a:pt x="414997" y="873149"/>
                  <a:pt x="829994" y="848531"/>
                  <a:pt x="1111348" y="714888"/>
                </a:cubicBezTo>
                <a:cubicBezTo>
                  <a:pt x="1392702" y="581245"/>
                  <a:pt x="1451318" y="213140"/>
                  <a:pt x="1688124" y="95909"/>
                </a:cubicBezTo>
                <a:cubicBezTo>
                  <a:pt x="1924930" y="-21322"/>
                  <a:pt x="2228557" y="-4910"/>
                  <a:pt x="2532185" y="1150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手繪多邊形: 圖案 97"/>
          <p:cNvSpPr/>
          <p:nvPr/>
        </p:nvSpPr>
        <p:spPr>
          <a:xfrm rot="256567" flipH="1">
            <a:off x="5704617" y="3069276"/>
            <a:ext cx="2346619" cy="897768"/>
          </a:xfrm>
          <a:custGeom>
            <a:avLst/>
            <a:gdLst>
              <a:gd name="connsiteX0" fmla="*/ 0 w 2532185"/>
              <a:gd name="connsiteY0" fmla="*/ 897768 h 897768"/>
              <a:gd name="connsiteX1" fmla="*/ 1111348 w 2532185"/>
              <a:gd name="connsiteY1" fmla="*/ 714888 h 897768"/>
              <a:gd name="connsiteX2" fmla="*/ 1688124 w 2532185"/>
              <a:gd name="connsiteY2" fmla="*/ 95909 h 897768"/>
              <a:gd name="connsiteX3" fmla="*/ 2532185 w 2532185"/>
              <a:gd name="connsiteY3" fmla="*/ 11503 h 897768"/>
            </a:gdLst>
            <a:ahLst/>
            <a:cxnLst>
              <a:cxn ang="0">
                <a:pos x="connsiteX0" y="connsiteY0"/>
              </a:cxn>
              <a:cxn ang="0">
                <a:pos x="connsiteX1" y="connsiteY1"/>
              </a:cxn>
              <a:cxn ang="0">
                <a:pos x="connsiteX2" y="connsiteY2"/>
              </a:cxn>
              <a:cxn ang="0">
                <a:pos x="connsiteX3" y="connsiteY3"/>
              </a:cxn>
            </a:cxnLst>
            <a:rect l="l" t="t" r="r" b="b"/>
            <a:pathLst>
              <a:path w="2532185" h="897768">
                <a:moveTo>
                  <a:pt x="0" y="897768"/>
                </a:moveTo>
                <a:cubicBezTo>
                  <a:pt x="414997" y="873149"/>
                  <a:pt x="829994" y="848531"/>
                  <a:pt x="1111348" y="714888"/>
                </a:cubicBezTo>
                <a:cubicBezTo>
                  <a:pt x="1392702" y="581245"/>
                  <a:pt x="1451318" y="213140"/>
                  <a:pt x="1688124" y="95909"/>
                </a:cubicBezTo>
                <a:cubicBezTo>
                  <a:pt x="1924930" y="-21322"/>
                  <a:pt x="2228557" y="-4910"/>
                  <a:pt x="2532185" y="1150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手繪多邊形: 圖案 98"/>
          <p:cNvSpPr/>
          <p:nvPr/>
        </p:nvSpPr>
        <p:spPr>
          <a:xfrm rot="21343433">
            <a:off x="1913296" y="5166449"/>
            <a:ext cx="2346619" cy="480456"/>
          </a:xfrm>
          <a:custGeom>
            <a:avLst/>
            <a:gdLst>
              <a:gd name="connsiteX0" fmla="*/ 0 w 2532185"/>
              <a:gd name="connsiteY0" fmla="*/ 897768 h 897768"/>
              <a:gd name="connsiteX1" fmla="*/ 1111348 w 2532185"/>
              <a:gd name="connsiteY1" fmla="*/ 714888 h 897768"/>
              <a:gd name="connsiteX2" fmla="*/ 1688124 w 2532185"/>
              <a:gd name="connsiteY2" fmla="*/ 95909 h 897768"/>
              <a:gd name="connsiteX3" fmla="*/ 2532185 w 2532185"/>
              <a:gd name="connsiteY3" fmla="*/ 11503 h 897768"/>
            </a:gdLst>
            <a:ahLst/>
            <a:cxnLst>
              <a:cxn ang="0">
                <a:pos x="connsiteX0" y="connsiteY0"/>
              </a:cxn>
              <a:cxn ang="0">
                <a:pos x="connsiteX1" y="connsiteY1"/>
              </a:cxn>
              <a:cxn ang="0">
                <a:pos x="connsiteX2" y="connsiteY2"/>
              </a:cxn>
              <a:cxn ang="0">
                <a:pos x="connsiteX3" y="connsiteY3"/>
              </a:cxn>
            </a:cxnLst>
            <a:rect l="l" t="t" r="r" b="b"/>
            <a:pathLst>
              <a:path w="2532185" h="897768">
                <a:moveTo>
                  <a:pt x="0" y="897768"/>
                </a:moveTo>
                <a:cubicBezTo>
                  <a:pt x="414997" y="873149"/>
                  <a:pt x="829994" y="848531"/>
                  <a:pt x="1111348" y="714888"/>
                </a:cubicBezTo>
                <a:cubicBezTo>
                  <a:pt x="1392702" y="581245"/>
                  <a:pt x="1451318" y="213140"/>
                  <a:pt x="1688124" y="95909"/>
                </a:cubicBezTo>
                <a:cubicBezTo>
                  <a:pt x="1924930" y="-21322"/>
                  <a:pt x="2228557" y="-4910"/>
                  <a:pt x="2532185" y="1150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434809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8" grpId="0" animBg="1"/>
      <p:bldP spid="29" grpId="0" animBg="1"/>
      <p:bldP spid="30" grpId="0" animBg="1"/>
      <p:bldP spid="61" grpId="0" animBg="1"/>
      <p:bldP spid="81" grpId="0" animBg="1"/>
      <p:bldP spid="106" grpId="0"/>
      <p:bldP spid="107" grpId="0"/>
      <p:bldP spid="108" grpId="0"/>
      <p:bldP spid="109" grpId="0"/>
      <p:bldP spid="4" grpId="0" animBg="1"/>
      <p:bldP spid="98" grpId="0" animBg="1"/>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Original GAN</a:t>
            </a:r>
            <a:endParaRPr lang="zh-TW" altLang="en-US" dirty="0"/>
          </a:p>
        </p:txBody>
      </p:sp>
      <p:pic>
        <p:nvPicPr>
          <p:cNvPr id="7" name="Simple Generative Adversarial Network (G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5957" y="1443405"/>
            <a:ext cx="6629627" cy="4971768"/>
          </a:xfrm>
        </p:spPr>
      </p:pic>
      <p:sp>
        <p:nvSpPr>
          <p:cNvPr id="4" name="文字方塊 3"/>
          <p:cNvSpPr txBox="1"/>
          <p:nvPr/>
        </p:nvSpPr>
        <p:spPr>
          <a:xfrm>
            <a:off x="5094514" y="612408"/>
            <a:ext cx="3280229" cy="830997"/>
          </a:xfrm>
          <a:prstGeom prst="rect">
            <a:avLst/>
          </a:prstGeom>
          <a:noFill/>
        </p:spPr>
        <p:txBody>
          <a:bodyPr wrap="square" rtlCol="0">
            <a:spAutoFit/>
          </a:bodyPr>
          <a:lstStyle/>
          <a:p>
            <a:r>
              <a:rPr lang="en-US" altLang="zh-TW" sz="2400" dirty="0"/>
              <a:t>The discriminator is flat in the end.</a:t>
            </a:r>
            <a:endParaRPr lang="zh-TW" altLang="en-US" sz="2400" dirty="0"/>
          </a:p>
        </p:txBody>
      </p:sp>
      <p:sp>
        <p:nvSpPr>
          <p:cNvPr id="5" name="矩形 4"/>
          <p:cNvSpPr/>
          <p:nvPr/>
        </p:nvSpPr>
        <p:spPr>
          <a:xfrm>
            <a:off x="399142" y="6176963"/>
            <a:ext cx="8643258" cy="369332"/>
          </a:xfrm>
          <a:prstGeom prst="rect">
            <a:avLst/>
          </a:prstGeom>
        </p:spPr>
        <p:txBody>
          <a:bodyPr wrap="square">
            <a:spAutoFit/>
          </a:bodyPr>
          <a:lstStyle/>
          <a:p>
            <a:pPr algn="ctr"/>
            <a:r>
              <a:rPr lang="en-US" altLang="zh-TW" dirty="0"/>
              <a:t>Source: </a:t>
            </a:r>
            <a:r>
              <a:rPr lang="zh-TW" altLang="en-US" dirty="0">
                <a:hlinkClick r:id="rId5"/>
              </a:rPr>
              <a:t>https://www.youtube.com/watch?v=ebMei6bYeWw</a:t>
            </a:r>
            <a:r>
              <a:rPr lang="zh-TW" altLang="en-US" dirty="0"/>
              <a:t> </a:t>
            </a:r>
            <a:r>
              <a:rPr lang="en-US" altLang="zh-TW" dirty="0"/>
              <a:t>(credit: Benjamin </a:t>
            </a:r>
            <a:r>
              <a:rPr lang="en-US" altLang="zh-TW" dirty="0" err="1"/>
              <a:t>Striner</a:t>
            </a:r>
            <a:r>
              <a:rPr lang="en-US" altLang="zh-TW" dirty="0"/>
              <a:t>)</a:t>
            </a:r>
            <a:endParaRPr lang="zh-TW" altLang="en-US" dirty="0"/>
          </a:p>
        </p:txBody>
      </p:sp>
    </p:spTree>
    <p:extLst>
      <p:ext uri="{BB962C8B-B14F-4D97-AF65-F5344CB8AC3E}">
        <p14:creationId xmlns:p14="http://schemas.microsoft.com/office/powerpoint/2010/main" val="1191755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12687</TotalTime>
  <Words>4699</Words>
  <Application>Microsoft Office PowerPoint</Application>
  <PresentationFormat>如螢幕大小 (4:3)</PresentationFormat>
  <Paragraphs>1110</Paragraphs>
  <Slides>71</Slides>
  <Notes>35</Notes>
  <HiddenSlides>0</HiddenSlides>
  <MMClips>1</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71</vt:i4>
      </vt:variant>
    </vt:vector>
  </HeadingPairs>
  <TitlesOfParts>
    <vt:vector size="87" baseType="lpstr">
      <vt:lpstr>CMMI7</vt:lpstr>
      <vt:lpstr>CMR10</vt:lpstr>
      <vt:lpstr>inherit</vt:lpstr>
      <vt:lpstr>Lucida Grande</vt:lpstr>
      <vt:lpstr>MSBM10</vt:lpstr>
      <vt:lpstr>NimbusRomNo9L-Regu</vt:lpstr>
      <vt:lpstr>新細明體</vt:lpstr>
      <vt:lpstr>標楷體</vt:lpstr>
      <vt:lpstr>Arial</vt:lpstr>
      <vt:lpstr>Arial</vt:lpstr>
      <vt:lpstr>Calibri</vt:lpstr>
      <vt:lpstr>Calibri Light</vt:lpstr>
      <vt:lpstr>Cambria Math</vt:lpstr>
      <vt:lpstr>Helvetica</vt:lpstr>
      <vt:lpstr>Wingdings</vt:lpstr>
      <vt:lpstr>Office 佈景主題</vt:lpstr>
      <vt:lpstr>Improving Generative Adversarial Network (GAN)</vt:lpstr>
      <vt:lpstr>Outline</vt:lpstr>
      <vt:lpstr>Generation</vt:lpstr>
      <vt:lpstr>Basic Idea of GAN</vt:lpstr>
      <vt:lpstr>Basic Idea of GAN</vt:lpstr>
      <vt:lpstr>Basic Idea of GAN</vt:lpstr>
      <vt:lpstr>Basic Idea of GAN</vt:lpstr>
      <vt:lpstr>Intuition</vt:lpstr>
      <vt:lpstr>Original GAN</vt:lpstr>
      <vt:lpstr>PowerPoint 簡報</vt:lpstr>
      <vt:lpstr>Outline</vt:lpstr>
      <vt:lpstr>Reference</vt:lpstr>
      <vt:lpstr>Outline</vt:lpstr>
      <vt:lpstr>PowerPoint 簡報</vt:lpstr>
      <vt:lpstr>PowerPoint 簡報</vt:lpstr>
      <vt:lpstr>Outline</vt:lpstr>
      <vt:lpstr>Fenchel Conjugate</vt:lpstr>
      <vt:lpstr>Fenchel Conjugate</vt:lpstr>
      <vt:lpstr>Fenchel Conjugate</vt:lpstr>
      <vt:lpstr>Fenchel Conjugate</vt:lpstr>
      <vt:lpstr>Outline</vt:lpstr>
      <vt:lpstr>PowerPoint 簡報</vt:lpstr>
      <vt:lpstr>Connection with GAN</vt:lpstr>
      <vt:lpstr>Double-loop v.s. Single-step</vt:lpstr>
      <vt:lpstr>PowerPoint 簡報</vt:lpstr>
      <vt:lpstr>Experimental Results</vt:lpstr>
      <vt:lpstr>Outline</vt:lpstr>
      <vt:lpstr>Reference</vt:lpstr>
      <vt:lpstr>Outline</vt:lpstr>
      <vt:lpstr>Earth Mover’s Distance</vt:lpstr>
      <vt:lpstr>Earth Mover’s Distance</vt:lpstr>
      <vt:lpstr>Earth Mover’s Distance</vt:lpstr>
      <vt:lpstr>PowerPoint 簡報</vt:lpstr>
      <vt:lpstr>PowerPoint 簡報</vt:lpstr>
      <vt:lpstr>Back to the GAN framework</vt:lpstr>
      <vt:lpstr>Back to the GAN framework</vt:lpstr>
      <vt:lpstr>Back to the GAN framework</vt:lpstr>
      <vt:lpstr>PowerPoint 簡報</vt:lpstr>
      <vt:lpstr>PowerPoint 簡報</vt:lpstr>
      <vt:lpstr>PowerPoint 簡報</vt:lpstr>
      <vt:lpstr>Outline</vt:lpstr>
      <vt:lpstr>PowerPoint 簡報</vt:lpstr>
      <vt:lpstr>Improved WGAN</vt:lpstr>
      <vt:lpstr>PowerPoint 簡報</vt:lpstr>
      <vt:lpstr>Improved WGAN</vt:lpstr>
      <vt:lpstr>PowerPoint 簡報</vt:lpstr>
      <vt:lpstr>PowerPoint 簡報</vt:lpstr>
      <vt:lpstr>Sentence Generation</vt:lpstr>
      <vt:lpstr>Sentence Generation</vt:lpstr>
      <vt:lpstr>PowerPoint 簡報</vt:lpstr>
      <vt:lpstr>W-GAN – 唐詩鍊成</vt:lpstr>
      <vt:lpstr>More about Discrete Output</vt:lpstr>
      <vt:lpstr>Outline</vt:lpstr>
      <vt:lpstr>Conditional GAN</vt:lpstr>
      <vt:lpstr>Conditional GAN</vt:lpstr>
      <vt:lpstr>Conditional GAN</vt:lpstr>
      <vt:lpstr>Image-to-image</vt:lpstr>
      <vt:lpstr>Image-to-image</vt:lpstr>
      <vt:lpstr>Image-to-image</vt:lpstr>
      <vt:lpstr>Outline</vt:lpstr>
      <vt:lpstr>Unpaired Transformation - Cycle GAN, Disco GAN</vt:lpstr>
      <vt:lpstr>Cycle GAN</vt:lpstr>
      <vt:lpstr>Cycle GAN</vt:lpstr>
      <vt:lpstr>Cycle GAN</vt:lpstr>
      <vt:lpstr>Unpaired Transformation  – 真人動畫化</vt:lpstr>
      <vt:lpstr>Unpaired Transformation  – 真人動畫化</vt:lpstr>
      <vt:lpstr>Outline</vt:lpstr>
      <vt:lpstr>Review</vt:lpstr>
      <vt:lpstr>Energy-based Model</vt:lpstr>
      <vt:lpstr>Energy-based GAN</vt:lpstr>
      <vt:lpstr>Energy-based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Hung-yi Lee</dc:creator>
  <cp:lastModifiedBy>Hung-yi Lee</cp:lastModifiedBy>
  <cp:revision>414</cp:revision>
  <dcterms:created xsi:type="dcterms:W3CDTF">2017-04-20T18:06:47Z</dcterms:created>
  <dcterms:modified xsi:type="dcterms:W3CDTF">2017-06-05T06:54:04Z</dcterms:modified>
</cp:coreProperties>
</file>